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media/image10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32"/>
  </p:notesMasterIdLst>
  <p:sldIdLst>
    <p:sldId id="256" r:id="rId2"/>
    <p:sldId id="257" r:id="rId3"/>
    <p:sldId id="277" r:id="rId4"/>
    <p:sldId id="259" r:id="rId5"/>
    <p:sldId id="260" r:id="rId6"/>
    <p:sldId id="272" r:id="rId7"/>
    <p:sldId id="294" r:id="rId8"/>
    <p:sldId id="284" r:id="rId9"/>
    <p:sldId id="261" r:id="rId10"/>
    <p:sldId id="266" r:id="rId11"/>
    <p:sldId id="287" r:id="rId12"/>
    <p:sldId id="267" r:id="rId13"/>
    <p:sldId id="280" r:id="rId14"/>
    <p:sldId id="279" r:id="rId15"/>
    <p:sldId id="281" r:id="rId16"/>
    <p:sldId id="282" r:id="rId17"/>
    <p:sldId id="289" r:id="rId18"/>
    <p:sldId id="286" r:id="rId19"/>
    <p:sldId id="295" r:id="rId20"/>
    <p:sldId id="288" r:id="rId21"/>
    <p:sldId id="268" r:id="rId22"/>
    <p:sldId id="292" r:id="rId23"/>
    <p:sldId id="291" r:id="rId24"/>
    <p:sldId id="269" r:id="rId25"/>
    <p:sldId id="285" r:id="rId26"/>
    <p:sldId id="262" r:id="rId27"/>
    <p:sldId id="271" r:id="rId28"/>
    <p:sldId id="263" r:id="rId29"/>
    <p:sldId id="283" r:id="rId30"/>
    <p:sldId id="29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Közepesen sötét stílus 2 – 2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Közepesen sötét stílus 2 – 3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84E427A-3D55-4303-BF80-6455036E1DE7}" styleName="Téma alapján készült stílus 1 – 2. jelölőszín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364" autoAdjust="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D26A52-095E-48AA-95E6-52F16EADB81D}" type="datetimeFigureOut">
              <a:rPr lang="hu-HU" smtClean="0"/>
              <a:t>2022. 07. 29.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25625A-85BA-43E5-A85E-1E5F38328EA5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59361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added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word</a:t>
            </a:r>
            <a:r>
              <a:rPr lang="hu-HU" baseline="0" dirty="0" smtClean="0"/>
              <a:t> </a:t>
            </a:r>
            <a:r>
              <a:rPr lang="hu-HU" i="1" baseline="0" dirty="0" err="1" smtClean="0"/>
              <a:t>interjection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title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I’d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like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talk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about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whole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history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usage</a:t>
            </a:r>
            <a:r>
              <a:rPr lang="hu-HU" baseline="0" dirty="0" smtClean="0"/>
              <a:t> of no and 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07068478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These</a:t>
            </a:r>
            <a:r>
              <a:rPr lang="hu-HU" dirty="0" smtClean="0"/>
              <a:t> 3 </a:t>
            </a:r>
            <a:r>
              <a:rPr lang="hu-HU" dirty="0" err="1" smtClean="0"/>
              <a:t>outstanding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regions</a:t>
            </a:r>
            <a:r>
              <a:rPr lang="hu-HU" baseline="0" dirty="0" smtClean="0"/>
              <a:t> show a </a:t>
            </a:r>
            <a:r>
              <a:rPr lang="hu-HU" baseline="0" dirty="0" err="1" smtClean="0"/>
              <a:t>different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picture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also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include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genre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aspect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Vojvodina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interesting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both</a:t>
            </a:r>
            <a:r>
              <a:rPr lang="hu-HU" baseline="0" dirty="0" smtClean="0"/>
              <a:t> no and na </a:t>
            </a:r>
            <a:r>
              <a:rPr lang="hu-HU" baseline="0" dirty="0" err="1" smtClean="0"/>
              <a:t>typically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occurs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written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press</a:t>
            </a:r>
            <a:r>
              <a:rPr lang="hu-HU" baseline="0" dirty="0" smtClean="0"/>
              <a:t>/</a:t>
            </a:r>
            <a:r>
              <a:rPr lang="hu-HU" baseline="0" dirty="0" err="1" smtClean="0"/>
              <a:t>journalism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not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internet </a:t>
            </a:r>
            <a:r>
              <a:rPr lang="hu-HU" baseline="0" dirty="0" err="1" smtClean="0"/>
              <a:t>forums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64999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Mostly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all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personal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subcorpus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907300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most </a:t>
            </a:r>
            <a:r>
              <a:rPr lang="hu-HU" dirty="0" err="1" smtClean="0"/>
              <a:t>important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result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case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collocations</a:t>
            </a:r>
            <a:r>
              <a:rPr lang="hu-HU" baseline="0" dirty="0" smtClean="0"/>
              <a:t>: </a:t>
            </a:r>
            <a:r>
              <a:rPr lang="hu-HU" baseline="0" dirty="0" err="1" smtClean="0"/>
              <a:t>both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have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same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collocate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word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construction</a:t>
            </a:r>
            <a:r>
              <a:rPr lang="hu-HU" baseline="0" dirty="0" smtClean="0"/>
              <a:t> is more </a:t>
            </a:r>
            <a:r>
              <a:rPr lang="hu-HU" baseline="0" dirty="0" err="1" smtClean="0"/>
              <a:t>typical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(na jó vs. no jó, na most vs. No most, na hát vs. No hát)</a:t>
            </a:r>
          </a:p>
          <a:p>
            <a:r>
              <a:rPr lang="hu-HU" baseline="0" dirty="0" err="1" smtClean="0"/>
              <a:t>Descencing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order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depending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value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logDice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2374344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The most </a:t>
            </a:r>
            <a:r>
              <a:rPr lang="hu-HU" dirty="0" err="1" smtClean="0"/>
              <a:t>surprising</a:t>
            </a:r>
            <a:r>
              <a:rPr lang="hu-HU" dirty="0" smtClean="0"/>
              <a:t> </a:t>
            </a:r>
            <a:r>
              <a:rPr lang="hu-HU" dirty="0" err="1" smtClean="0"/>
              <a:t>result</a:t>
            </a:r>
            <a:r>
              <a:rPr lang="hu-HU" dirty="0" smtClean="0"/>
              <a:t> </a:t>
            </a:r>
            <a:r>
              <a:rPr lang="hu-HU" dirty="0" err="1" smtClean="0"/>
              <a:t>I’ve</a:t>
            </a:r>
            <a:r>
              <a:rPr lang="hu-HU" dirty="0" smtClean="0"/>
              <a:t> </a:t>
            </a:r>
            <a:r>
              <a:rPr lang="hu-HU" dirty="0" err="1" smtClean="0"/>
              <a:t>got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BEA corpus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because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was</a:t>
            </a:r>
            <a:r>
              <a:rPr lang="hu-HU" baseline="0" dirty="0" smtClean="0"/>
              <a:t> no </a:t>
            </a:r>
            <a:r>
              <a:rPr lang="hu-HU" baseline="0" dirty="0" err="1" smtClean="0"/>
              <a:t>single</a:t>
            </a:r>
            <a:r>
              <a:rPr lang="hu-HU" baseline="0" dirty="0" smtClean="0"/>
              <a:t> hit of no!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83575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table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important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column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coloured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purple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means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men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women</a:t>
            </a:r>
            <a:r>
              <a:rPr lang="hu-HU" baseline="0" dirty="0" smtClean="0"/>
              <a:t> show </a:t>
            </a:r>
            <a:r>
              <a:rPr lang="hu-HU" baseline="0" dirty="0" err="1" smtClean="0"/>
              <a:t>only</a:t>
            </a:r>
            <a:r>
              <a:rPr lang="hu-HU" baseline="0" dirty="0" smtClean="0"/>
              <a:t> a </a:t>
            </a:r>
            <a:r>
              <a:rPr lang="hu-HU" baseline="0" dirty="0" err="1" smtClean="0"/>
              <a:t>slight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different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from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each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other</a:t>
            </a:r>
            <a:r>
              <a:rPr lang="hu-HU" baseline="0" dirty="0" smtClean="0"/>
              <a:t>	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38330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Almost 80%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case</a:t>
            </a:r>
            <a:r>
              <a:rPr lang="hu-HU" dirty="0" smtClean="0"/>
              <a:t> </a:t>
            </a:r>
            <a:r>
              <a:rPr lang="hu-HU" i="1" dirty="0" smtClean="0"/>
              <a:t>na</a:t>
            </a:r>
            <a:r>
              <a:rPr lang="hu-HU" i="1" baseline="0" dirty="0" smtClean="0"/>
              <a:t> </a:t>
            </a:r>
            <a:r>
              <a:rPr lang="hu-HU" i="0" baseline="0" dirty="0" err="1" smtClean="0"/>
              <a:t>was</a:t>
            </a:r>
            <a:r>
              <a:rPr lang="hu-HU" i="0" baseline="0" dirty="0" smtClean="0"/>
              <a:t> </a:t>
            </a:r>
            <a:r>
              <a:rPr lang="hu-HU" baseline="0" dirty="0" err="1" smtClean="0"/>
              <a:t>combined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with</a:t>
            </a:r>
            <a:r>
              <a:rPr lang="hu-HU" baseline="0" dirty="0" smtClean="0"/>
              <a:t> </a:t>
            </a:r>
            <a:r>
              <a:rPr lang="hu-HU" baseline="0" dirty="0" err="1" smtClean="0"/>
              <a:t>another</a:t>
            </a:r>
            <a:r>
              <a:rPr lang="hu-HU" baseline="0" dirty="0" smtClean="0"/>
              <a:t> DM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23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578150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Historical</a:t>
            </a:r>
            <a:r>
              <a:rPr lang="hu-HU" dirty="0" smtClean="0"/>
              <a:t> and… D.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find</a:t>
            </a:r>
            <a:r>
              <a:rPr lang="hu-HU" dirty="0" smtClean="0"/>
              <a:t> </a:t>
            </a:r>
            <a:r>
              <a:rPr lang="hu-HU" dirty="0" err="1" smtClean="0"/>
              <a:t>only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one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entry</a:t>
            </a:r>
            <a:r>
              <a:rPr lang="hu-HU" baseline="0" dirty="0" smtClean="0"/>
              <a:t>…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963346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Highlighted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bold</a:t>
            </a:r>
            <a:endParaRPr lang="hu-HU" dirty="0" smtClean="0"/>
          </a:p>
          <a:p>
            <a:r>
              <a:rPr lang="hu-HU" dirty="0" err="1" smtClean="0"/>
              <a:t>Interpersonal</a:t>
            </a:r>
            <a:r>
              <a:rPr lang="hu-HU" dirty="0" smtClean="0"/>
              <a:t>,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textual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functions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13623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Political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poetry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social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criticism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949422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I </a:t>
            </a:r>
            <a:r>
              <a:rPr lang="hu-HU" dirty="0" err="1" smtClean="0"/>
              <a:t>attempted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uncover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1493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frequent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="1" baseline="0" dirty="0" err="1" smtClean="0"/>
              <a:t>written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spoken</a:t>
            </a:r>
            <a:r>
              <a:rPr lang="hu-HU" b="1" baseline="0" dirty="0" smtClean="0"/>
              <a:t> </a:t>
            </a:r>
            <a:r>
              <a:rPr lang="hu-HU" b="1" baseline="0" dirty="0" err="1" smtClean="0"/>
              <a:t>language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mostly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internet </a:t>
            </a:r>
            <a:r>
              <a:rPr lang="hu-HU" baseline="0" dirty="0" err="1" smtClean="0"/>
              <a:t>forums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social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media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texts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and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interestingly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very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rare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spoken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press</a:t>
            </a:r>
            <a:r>
              <a:rPr lang="hu-HU" baseline="0" dirty="0" smtClean="0"/>
              <a:t>) </a:t>
            </a:r>
            <a:r>
              <a:rPr lang="hu-HU" baseline="0" dirty="0" err="1" smtClean="0"/>
              <a:t>language</a:t>
            </a:r>
            <a:r>
              <a:rPr lang="hu-HU" baseline="0" dirty="0" smtClean="0"/>
              <a:t> (</a:t>
            </a:r>
            <a:r>
              <a:rPr lang="hu-HU" baseline="0" dirty="0" err="1" smtClean="0"/>
              <a:t>radio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programs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typically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interviews</a:t>
            </a:r>
            <a:r>
              <a:rPr lang="hu-HU" baseline="0" dirty="0" smtClean="0"/>
              <a:t>).</a:t>
            </a:r>
          </a:p>
          <a:p>
            <a:r>
              <a:rPr lang="hu-HU" baseline="0" dirty="0" err="1" smtClean="0"/>
              <a:t>Divide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nr</a:t>
            </a:r>
            <a:r>
              <a:rPr lang="hu-HU" baseline="0" dirty="0" smtClean="0"/>
              <a:t> of </a:t>
            </a:r>
            <a:r>
              <a:rPr lang="hu-HU" baseline="0" dirty="0" err="1" smtClean="0"/>
              <a:t>hits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nr</a:t>
            </a:r>
            <a:r>
              <a:rPr lang="hu-HU" baseline="0" dirty="0" smtClean="0"/>
              <a:t> </a:t>
            </a:r>
            <a:r>
              <a:rPr lang="hu-HU" baseline="0" dirty="0" err="1" smtClean="0"/>
              <a:t>of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tokens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5961303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 is </a:t>
            </a:r>
            <a:r>
              <a:rPr lang="hu-HU" dirty="0" err="1" smtClean="0"/>
              <a:t>also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most </a:t>
            </a:r>
            <a:r>
              <a:rPr lang="hu-HU" dirty="0" err="1" smtClean="0"/>
              <a:t>frequent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private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subcorpora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but</a:t>
            </a:r>
            <a:r>
              <a:rPr lang="hu-HU" baseline="0" dirty="0" smtClean="0"/>
              <a:t> </a:t>
            </a:r>
            <a:r>
              <a:rPr lang="hu-HU" baseline="0" dirty="0" err="1" smtClean="0"/>
              <a:t>much</a:t>
            </a:r>
            <a:r>
              <a:rPr lang="hu-HU" baseline="0" dirty="0" smtClean="0"/>
              <a:t> more </a:t>
            </a:r>
            <a:r>
              <a:rPr lang="hu-HU" baseline="0" dirty="0" err="1" smtClean="0"/>
              <a:t>common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than</a:t>
            </a:r>
            <a:r>
              <a:rPr lang="hu-HU" baseline="0" dirty="0" smtClean="0"/>
              <a:t> </a:t>
            </a:r>
            <a:r>
              <a:rPr lang="hu-HU" i="0" baseline="0" dirty="0" smtClean="0"/>
              <a:t>no </a:t>
            </a:r>
            <a:r>
              <a:rPr lang="hu-HU" i="0" baseline="0" dirty="0" err="1" smtClean="0"/>
              <a:t>in</a:t>
            </a:r>
            <a:r>
              <a:rPr lang="hu-HU" i="0" baseline="0" dirty="0" smtClean="0"/>
              <a:t> </a:t>
            </a:r>
            <a:r>
              <a:rPr lang="hu-HU" i="0" baseline="0" dirty="0" err="1" smtClean="0"/>
              <a:t>the</a:t>
            </a:r>
            <a:r>
              <a:rPr lang="hu-HU" i="0" baseline="0" dirty="0" smtClean="0"/>
              <a:t> </a:t>
            </a:r>
            <a:r>
              <a:rPr lang="hu-HU" i="0" baseline="0" dirty="0" err="1" smtClean="0"/>
              <a:t>same</a:t>
            </a:r>
            <a:r>
              <a:rPr lang="hu-HU" i="0" baseline="0" dirty="0" smtClean="0"/>
              <a:t> corpus</a:t>
            </a:r>
            <a:endParaRPr lang="hu-HU" i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867831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regions</a:t>
            </a:r>
            <a:r>
              <a:rPr lang="hu-HU" dirty="0" smtClean="0"/>
              <a:t>: </a:t>
            </a:r>
            <a:r>
              <a:rPr lang="hu-HU" dirty="0" err="1" smtClean="0"/>
              <a:t>both</a:t>
            </a:r>
            <a:r>
              <a:rPr lang="hu-HU" baseline="0" dirty="0" smtClean="0"/>
              <a:t> </a:t>
            </a:r>
            <a:r>
              <a:rPr lang="hu-HU" i="1" baseline="0" dirty="0" smtClean="0"/>
              <a:t>no</a:t>
            </a:r>
            <a:r>
              <a:rPr lang="hu-HU" baseline="0" dirty="0" smtClean="0"/>
              <a:t> and </a:t>
            </a:r>
            <a:r>
              <a:rPr lang="hu-HU" i="1" baseline="0" dirty="0" smtClean="0"/>
              <a:t>na</a:t>
            </a:r>
            <a:r>
              <a:rPr lang="hu-HU" baseline="0" dirty="0" smtClean="0"/>
              <a:t> is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most </a:t>
            </a:r>
            <a:r>
              <a:rPr lang="hu-HU" baseline="0" dirty="0" err="1" smtClean="0"/>
              <a:t>numerous</a:t>
            </a:r>
            <a:r>
              <a:rPr lang="hu-HU" baseline="0" dirty="0" smtClean="0"/>
              <a:t>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3 </a:t>
            </a:r>
            <a:r>
              <a:rPr lang="hu-HU" baseline="0" dirty="0" err="1" smtClean="0"/>
              <a:t>subcorpora</a:t>
            </a:r>
            <a:r>
              <a:rPr lang="hu-HU" baseline="0" dirty="0" smtClean="0"/>
              <a:t>, </a:t>
            </a:r>
            <a:r>
              <a:rPr lang="hu-HU" i="1" baseline="0" dirty="0" smtClean="0"/>
              <a:t>no </a:t>
            </a:r>
            <a:r>
              <a:rPr lang="hu-HU" baseline="0" dirty="0" err="1" smtClean="0"/>
              <a:t>in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Transylvania</a:t>
            </a:r>
            <a:r>
              <a:rPr lang="hu-HU" baseline="0" dirty="0" smtClean="0"/>
              <a:t>, </a:t>
            </a:r>
            <a:r>
              <a:rPr lang="hu-HU" baseline="0" dirty="0" err="1" smtClean="0"/>
              <a:t>followed</a:t>
            </a:r>
            <a:r>
              <a:rPr lang="hu-HU" baseline="0" dirty="0" smtClean="0"/>
              <a:t> </a:t>
            </a:r>
            <a:r>
              <a:rPr lang="hu-HU" baseline="0" dirty="0" err="1" smtClean="0"/>
              <a:t>by</a:t>
            </a:r>
            <a:r>
              <a:rPr lang="hu-HU" baseline="0" dirty="0" smtClean="0"/>
              <a:t> </a:t>
            </a:r>
            <a:r>
              <a:rPr lang="hu-HU" baseline="0" dirty="0" err="1" smtClean="0"/>
              <a:t>the</a:t>
            </a:r>
            <a:r>
              <a:rPr lang="hu-HU" baseline="0" dirty="0" smtClean="0"/>
              <a:t> </a:t>
            </a:r>
            <a:r>
              <a:rPr lang="hu-HU" baseline="0" dirty="0" err="1" smtClean="0"/>
              <a:t>Vojvodina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Subcarpathia</a:t>
            </a:r>
            <a:r>
              <a:rPr lang="hu-HU" baseline="0" dirty="0" smtClean="0"/>
              <a:t> </a:t>
            </a:r>
            <a:r>
              <a:rPr lang="hu-HU" baseline="0" dirty="0" err="1" smtClean="0"/>
              <a:t>region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604834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 smtClean="0"/>
              <a:t>Na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Subcarpathia</a:t>
            </a:r>
            <a:r>
              <a:rPr lang="hu-HU" dirty="0" smtClean="0"/>
              <a:t>, </a:t>
            </a:r>
            <a:r>
              <a:rPr lang="hu-HU" dirty="0" err="1" smtClean="0"/>
              <a:t>Transylvania</a:t>
            </a:r>
            <a:r>
              <a:rPr lang="hu-HU" baseline="0" dirty="0" smtClean="0"/>
              <a:t> and </a:t>
            </a:r>
            <a:r>
              <a:rPr lang="hu-HU" baseline="0" dirty="0" err="1" smtClean="0"/>
              <a:t>Vojvodina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5625A-85BA-43E5-A85E-1E5F38328EA5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168317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7/29/2022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cultura.hu/kultura/vers-a-hetre-erdos-virag-na-most-akko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hyperlink" Target="https://litera.hu/irodalom/elso-kozles/az-ev-verse-erdos-virag-na-most-akkor.html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omagyarkorpusz.nytud.hu/en-search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lara.nytud.hu/mnsz2-dev/stat.html" TargetMode="External"/><Relationship Id="rId4" Type="http://schemas.openxmlformats.org/officeDocument/2006/relationships/hyperlink" Target="http://tmk.nytud.hu/3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50666FD-0065-3452-DE21-DCF21C27A1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1306287"/>
            <a:ext cx="8915399" cy="2815488"/>
          </a:xfrm>
        </p:spPr>
        <p:txBody>
          <a:bodyPr>
            <a:normAutofit/>
          </a:bodyPr>
          <a:lstStyle/>
          <a:p>
            <a:r>
              <a:rPr lang="en-US" sz="3000" b="0" i="0" u="none" strike="noStrike" baseline="0" dirty="0"/>
              <a:t>Discourse variation analysis of the Hungarian </a:t>
            </a:r>
            <a:r>
              <a:rPr lang="hu-HU" sz="3000" b="0" i="0" u="none" strike="noStrike" baseline="0" dirty="0" err="1" smtClean="0"/>
              <a:t>interjections</a:t>
            </a:r>
            <a:r>
              <a:rPr lang="hu-HU" sz="3000" b="0" i="0" u="none" strike="noStrike" baseline="0" dirty="0" smtClean="0"/>
              <a:t>/</a:t>
            </a:r>
            <a:r>
              <a:rPr lang="en-US" sz="3000" b="0" i="0" u="none" strike="noStrike" baseline="0" dirty="0" smtClean="0"/>
              <a:t>discourse </a:t>
            </a:r>
            <a:r>
              <a:rPr lang="en-US" sz="3000" b="0" i="0" u="none" strike="noStrike" baseline="0" dirty="0"/>
              <a:t>markers </a:t>
            </a:r>
            <a:r>
              <a:rPr lang="en-US" sz="3000" b="0" i="1" u="none" strike="noStrike" baseline="0" dirty="0" err="1"/>
              <a:t>no</a:t>
            </a:r>
            <a:r>
              <a:rPr lang="en-US" sz="3000" b="0" i="0" u="none" strike="noStrike" baseline="0" dirty="0" err="1"/>
              <a:t>~</a:t>
            </a:r>
            <a:r>
              <a:rPr lang="en-US" sz="3000" b="0" i="1" u="none" strike="noStrike" baseline="0" dirty="0" err="1"/>
              <a:t>na</a:t>
            </a:r>
            <a:r>
              <a:rPr lang="en-US" sz="3000" b="0" i="0" u="none" strike="noStrike" baseline="0" dirty="0"/>
              <a:t> ’now, so, well</a:t>
            </a:r>
            <a:r>
              <a:rPr lang="en-US" sz="3000" b="0" i="0" u="none" strike="noStrike" baseline="0" dirty="0" smtClean="0"/>
              <a:t>’</a:t>
            </a:r>
            <a:r>
              <a:rPr lang="hu-HU" sz="3000" b="0" i="0" u="none" strike="noStrike" baseline="0" dirty="0" smtClean="0"/>
              <a:t> </a:t>
            </a:r>
            <a:r>
              <a:rPr lang="en-US" sz="3000" b="0" i="0" u="none" strike="noStrike" baseline="0" dirty="0" smtClean="0"/>
              <a:t>and </a:t>
            </a:r>
            <a:r>
              <a:rPr lang="en-US" sz="3000" b="0" i="0" u="none" strike="noStrike" baseline="0" dirty="0"/>
              <a:t>their combinations with other markers and insubordinate clauses</a:t>
            </a:r>
            <a:endParaRPr lang="hu-HU" sz="3000" dirty="0"/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xmlns="" id="{8D3A3023-AFA1-810F-3D04-5955F8BD888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328805"/>
            <a:ext cx="8915399" cy="112628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International </a:t>
            </a:r>
            <a:r>
              <a:rPr lang="hu-HU" dirty="0" err="1" smtClean="0"/>
              <a:t>Conference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Historical</a:t>
            </a:r>
            <a:r>
              <a:rPr lang="hu-HU" dirty="0" smtClean="0"/>
              <a:t> </a:t>
            </a:r>
            <a:r>
              <a:rPr lang="hu-HU" dirty="0" err="1" smtClean="0"/>
              <a:t>Linguistics</a:t>
            </a:r>
            <a:r>
              <a:rPr lang="hu-HU" dirty="0" smtClean="0"/>
              <a:t> (ICHL) 2022</a:t>
            </a:r>
          </a:p>
          <a:p>
            <a:r>
              <a:rPr lang="hu-HU" dirty="0" smtClean="0"/>
              <a:t>University of Oxford, 03. 08. 2022</a:t>
            </a:r>
          </a:p>
          <a:p>
            <a:r>
              <a:rPr lang="hu-HU" dirty="0" smtClean="0"/>
              <a:t>Dér, Csilla Ilona (</a:t>
            </a:r>
            <a:r>
              <a:rPr lang="hu-HU" dirty="0" err="1" smtClean="0"/>
              <a:t>Hungarian</a:t>
            </a:r>
            <a:r>
              <a:rPr lang="hu-HU" dirty="0" smtClean="0"/>
              <a:t> Research Centre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Linguistics</a:t>
            </a:r>
            <a:r>
              <a:rPr lang="hu-HU" dirty="0" smtClean="0"/>
              <a:t>, Budapest)</a:t>
            </a: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4189" y="5662119"/>
            <a:ext cx="4908432" cy="700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242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C461E4CF-DD2A-4403-C41B-6140178EC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3197" y="358934"/>
            <a:ext cx="8911687" cy="1280890"/>
          </a:xfrm>
        </p:spPr>
        <p:txBody>
          <a:bodyPr/>
          <a:lstStyle/>
          <a:p>
            <a:r>
              <a:rPr lang="hu-HU" dirty="0"/>
              <a:t>Old and </a:t>
            </a:r>
            <a:r>
              <a:rPr lang="hu-HU" dirty="0" err="1"/>
              <a:t>Middle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(ÓMK &amp; TMK: 12–18. cent)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A14B43DD-391C-4EDE-CA86-9CDE63951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93853" y="1718268"/>
            <a:ext cx="9798147" cy="5139732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hu-HU" i="1" dirty="0">
                <a:solidFill>
                  <a:schemeClr val="tx1"/>
                </a:solidFill>
                <a:latin typeface="+mj-lt"/>
              </a:rPr>
              <a:t>No: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data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from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the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15th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century</a:t>
            </a:r>
            <a:endParaRPr lang="hu-HU" dirty="0" smtClean="0">
              <a:solidFill>
                <a:schemeClr val="tx1"/>
              </a:solidFill>
              <a:latin typeface="+mj-lt"/>
            </a:endParaRPr>
          </a:p>
          <a:p>
            <a:r>
              <a:rPr lang="hu-HU" dirty="0" smtClean="0">
                <a:solidFill>
                  <a:schemeClr val="tx1"/>
                </a:solidFill>
                <a:latin typeface="+mj-lt"/>
              </a:rPr>
              <a:t>ÓMK: 39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valid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hits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mostly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in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no azért 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well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, …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though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hu-HU" i="1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combination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),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first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data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: 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(1) </a:t>
            </a:r>
            <a:r>
              <a:rPr lang="hu-HU" dirty="0" err="1" smtClean="0"/>
              <a:t>Piry</a:t>
            </a:r>
            <a:r>
              <a:rPr lang="hu-HU" dirty="0" smtClean="0"/>
              <a:t> Hártya</a:t>
            </a:r>
            <a:r>
              <a:rPr lang="hu-HU" dirty="0" smtClean="0">
                <a:latin typeface="+mj-lt"/>
              </a:rPr>
              <a:t> (end of </a:t>
            </a:r>
            <a:r>
              <a:rPr lang="hu-HU" dirty="0" err="1" smtClean="0">
                <a:latin typeface="+mj-lt"/>
              </a:rPr>
              <a:t>the</a:t>
            </a:r>
            <a:r>
              <a:rPr lang="hu-HU" dirty="0" smtClean="0">
                <a:latin typeface="+mj-lt"/>
              </a:rPr>
              <a:t> 15th c.) - </a:t>
            </a:r>
            <a:r>
              <a:rPr lang="hu-HU" dirty="0">
                <a:latin typeface="+mj-lt"/>
              </a:rPr>
              <a:t>1 - </a:t>
            </a:r>
            <a:r>
              <a:rPr lang="hu-HU" dirty="0" err="1">
                <a:latin typeface="+mj-lt"/>
              </a:rPr>
              <a:t>1</a:t>
            </a:r>
            <a:r>
              <a:rPr lang="hu-HU" dirty="0">
                <a:latin typeface="+mj-lt"/>
              </a:rPr>
              <a:t>/82798: </a:t>
            </a:r>
            <a:r>
              <a:rPr lang="hu-HU" i="1" dirty="0">
                <a:latin typeface="+mj-lt"/>
              </a:rPr>
              <a:t>es </a:t>
            </a:r>
            <a:r>
              <a:rPr lang="hu-HU" i="1" dirty="0" smtClean="0">
                <a:latin typeface="+mj-lt"/>
              </a:rPr>
              <a:t>monda. </a:t>
            </a:r>
            <a:r>
              <a:rPr lang="hu-HU" b="1" i="1" dirty="0">
                <a:latin typeface="+mj-lt"/>
              </a:rPr>
              <a:t>no </a:t>
            </a:r>
            <a:r>
              <a:rPr lang="hu-HU" b="1" i="1" dirty="0" err="1">
                <a:latin typeface="+mj-lt"/>
              </a:rPr>
              <a:t>artatlanſag</a:t>
            </a:r>
            <a:r>
              <a:rPr lang="hu-HU" i="1" dirty="0">
                <a:latin typeface="+mj-lt"/>
              </a:rPr>
              <a:t> ha </a:t>
            </a:r>
            <a:r>
              <a:rPr lang="hu-HU" i="1" dirty="0" err="1">
                <a:latin typeface="+mj-lt"/>
              </a:rPr>
              <a:t>fo</a:t>
            </a:r>
            <a:r>
              <a:rPr lang="hu-HU" i="1" dirty="0">
                <a:latin typeface="+mj-lt"/>
              </a:rPr>
              <a:t>̗l </a:t>
            </a:r>
            <a:r>
              <a:rPr lang="hu-HU" i="1" dirty="0" err="1">
                <a:latin typeface="+mj-lt"/>
              </a:rPr>
              <a:t>uetted</a:t>
            </a:r>
            <a:r>
              <a:rPr lang="hu-HU" i="1" dirty="0">
                <a:latin typeface="+mj-lt"/>
              </a:rPr>
              <a:t> az en zent fiamnak </a:t>
            </a:r>
            <a:r>
              <a:rPr lang="hu-HU" i="1" dirty="0" err="1" smtClean="0">
                <a:latin typeface="+mj-lt"/>
              </a:rPr>
              <a:t>prokatorſagat</a:t>
            </a:r>
            <a:r>
              <a:rPr lang="hu-HU" i="1" dirty="0" smtClean="0">
                <a:latin typeface="+mj-lt"/>
              </a:rPr>
              <a:t>…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and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he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said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. </a:t>
            </a:r>
            <a:r>
              <a:rPr lang="en-US" b="1" dirty="0" smtClean="0">
                <a:solidFill>
                  <a:schemeClr val="tx1"/>
                </a:solidFill>
                <a:latin typeface="+mj-lt"/>
              </a:rPr>
              <a:t>well</a:t>
            </a:r>
            <a:r>
              <a:rPr lang="en-US" b="1" dirty="0">
                <a:solidFill>
                  <a:schemeClr val="tx1"/>
                </a:solidFill>
                <a:latin typeface="+mj-lt"/>
              </a:rPr>
              <a:t>, innocence </a:t>
            </a:r>
            <a:r>
              <a:rPr lang="en-US" dirty="0">
                <a:solidFill>
                  <a:schemeClr val="tx1"/>
                </a:solidFill>
                <a:latin typeface="+mj-lt"/>
              </a:rPr>
              <a:t>if you took up my son's defense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</a:p>
          <a:p>
            <a:r>
              <a:rPr lang="hu-HU" dirty="0" smtClean="0">
                <a:solidFill>
                  <a:schemeClr val="tx1"/>
                </a:solidFill>
                <a:latin typeface="+mj-lt"/>
              </a:rPr>
              <a:t>351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valid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hits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in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TMK: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frequent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in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witchcraft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trial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texts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as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threats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(</a:t>
            </a:r>
            <a:r>
              <a:rPr lang="hu-HU" b="1" i="1" dirty="0" smtClean="0">
                <a:solidFill>
                  <a:schemeClr val="tx1"/>
                </a:solidFill>
                <a:latin typeface="+mj-lt"/>
              </a:rPr>
              <a:t>no várrá 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just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chemeClr val="tx1"/>
                </a:solidFill>
                <a:latin typeface="+mj-lt"/>
              </a:rPr>
              <a:t>wait</a:t>
            </a:r>
            <a:r>
              <a:rPr lang="hu-HU" dirty="0" smtClean="0">
                <a:solidFill>
                  <a:schemeClr val="tx1"/>
                </a:solidFill>
                <a:latin typeface="+mj-lt"/>
              </a:rPr>
              <a:t>’)</a:t>
            </a: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  <a:latin typeface="+mj-lt"/>
              </a:rPr>
              <a:t>(2) </a:t>
            </a:r>
            <a:r>
              <a:rPr lang="hu-HU" b="1" i="1" dirty="0" smtClean="0"/>
              <a:t>no </a:t>
            </a:r>
            <a:r>
              <a:rPr lang="hu-HU" b="1" i="1" dirty="0"/>
              <a:t>te kutya var reá, </a:t>
            </a:r>
            <a:r>
              <a:rPr lang="hu-HU" i="1" dirty="0" smtClean="0"/>
              <a:t>mert </a:t>
            </a:r>
            <a:r>
              <a:rPr lang="hu-HU" i="1" dirty="0" err="1"/>
              <a:t>eszt</a:t>
            </a:r>
            <a:r>
              <a:rPr lang="hu-HU" i="1" dirty="0"/>
              <a:t> </a:t>
            </a:r>
            <a:r>
              <a:rPr lang="hu-HU" i="1" dirty="0" err="1"/>
              <a:t>megh</a:t>
            </a:r>
            <a:r>
              <a:rPr lang="hu-HU" i="1" dirty="0"/>
              <a:t> emlegeted, </a:t>
            </a:r>
            <a:r>
              <a:rPr lang="hu-HU" i="1" dirty="0" err="1" smtClean="0"/>
              <a:t>verrel</a:t>
            </a:r>
            <a:r>
              <a:rPr lang="hu-HU" i="1" dirty="0" smtClean="0"/>
              <a:t> </a:t>
            </a:r>
            <a:r>
              <a:rPr lang="hu-HU" i="1" dirty="0"/>
              <a:t>fogsz ezért </a:t>
            </a:r>
            <a:r>
              <a:rPr lang="hu-HU" i="1" dirty="0" err="1" smtClean="0"/>
              <a:t>okadni</a:t>
            </a:r>
            <a:r>
              <a:rPr lang="hu-HU" i="1" dirty="0" smtClean="0"/>
              <a:t>  </a:t>
            </a:r>
          </a:p>
          <a:p>
            <a:pPr marL="0" indent="0">
              <a:buNone/>
            </a:pP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, </a:t>
            </a:r>
            <a:r>
              <a:rPr lang="hu-HU" dirty="0" err="1" smtClean="0"/>
              <a:t>you</a:t>
            </a:r>
            <a:r>
              <a:rPr lang="hu-HU" dirty="0" smtClean="0"/>
              <a:t> dog, </a:t>
            </a:r>
            <a:r>
              <a:rPr lang="hu-HU" b="1" dirty="0" err="1" smtClean="0"/>
              <a:t>wait</a:t>
            </a:r>
            <a:r>
              <a:rPr lang="hu-HU" dirty="0" smtClean="0"/>
              <a:t>, </a:t>
            </a:r>
            <a:r>
              <a:rPr lang="hu-HU" dirty="0" err="1" smtClean="0"/>
              <a:t>you’ll</a:t>
            </a:r>
            <a:r>
              <a:rPr lang="hu-HU" dirty="0" smtClean="0"/>
              <a:t> </a:t>
            </a:r>
            <a:r>
              <a:rPr lang="hu-HU" dirty="0" err="1" smtClean="0"/>
              <a:t>regret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, </a:t>
            </a:r>
            <a:r>
              <a:rPr lang="hu-HU" dirty="0" err="1" smtClean="0"/>
              <a:t>you’ll</a:t>
            </a:r>
            <a:r>
              <a:rPr lang="hu-HU" dirty="0" smtClean="0"/>
              <a:t> </a:t>
            </a:r>
            <a:r>
              <a:rPr lang="hu-HU" dirty="0" err="1" smtClean="0"/>
              <a:t>womit</a:t>
            </a:r>
            <a:r>
              <a:rPr lang="hu-HU" dirty="0" smtClean="0"/>
              <a:t> </a:t>
            </a:r>
            <a:r>
              <a:rPr lang="hu-HU" dirty="0" err="1" smtClean="0"/>
              <a:t>blood</a:t>
            </a:r>
            <a:r>
              <a:rPr lang="hu-HU" dirty="0" smtClean="0"/>
              <a:t> </a:t>
            </a:r>
            <a:r>
              <a:rPr lang="hu-HU" dirty="0" err="1" smtClean="0"/>
              <a:t>for</a:t>
            </a:r>
            <a:r>
              <a:rPr lang="hu-HU" dirty="0" smtClean="0"/>
              <a:t> </a:t>
            </a:r>
            <a:r>
              <a:rPr lang="hu-HU" dirty="0" err="1" smtClean="0"/>
              <a:t>it</a:t>
            </a:r>
            <a:r>
              <a:rPr lang="hu-HU" dirty="0" smtClean="0"/>
              <a:t> ’ (</a:t>
            </a:r>
            <a:r>
              <a:rPr lang="hu-HU" dirty="0" err="1" smtClean="0"/>
              <a:t>Bosz</a:t>
            </a:r>
            <a:r>
              <a:rPr lang="hu-HU" dirty="0"/>
              <a:t>. 306, </a:t>
            </a:r>
            <a:r>
              <a:rPr lang="hu-HU" dirty="0" smtClean="0"/>
              <a:t>1726)</a:t>
            </a:r>
            <a:endParaRPr lang="hu-HU" dirty="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</a:pPr>
            <a:r>
              <a:rPr lang="hu-HU" b="1" i="1" dirty="0" smtClean="0">
                <a:latin typeface="+mj-lt"/>
              </a:rPr>
              <a:t>No </a:t>
            </a:r>
            <a:r>
              <a:rPr lang="hu-HU" b="1" dirty="0" smtClean="0">
                <a:latin typeface="+mj-lt"/>
              </a:rPr>
              <a:t>+ </a:t>
            </a:r>
            <a:r>
              <a:rPr lang="hu-HU" b="1" dirty="0" err="1" smtClean="0">
                <a:latin typeface="+mj-lt"/>
              </a:rPr>
              <a:t>name</a:t>
            </a:r>
            <a:r>
              <a:rPr lang="hu-HU" b="1" dirty="0" smtClean="0">
                <a:latin typeface="+mj-lt"/>
              </a:rPr>
              <a:t>/</a:t>
            </a:r>
            <a:r>
              <a:rPr lang="hu-HU" b="1" dirty="0" err="1" smtClean="0">
                <a:latin typeface="+mj-lt"/>
              </a:rPr>
              <a:t>swearing</a:t>
            </a:r>
            <a:r>
              <a:rPr lang="hu-HU" b="1" dirty="0" smtClean="0">
                <a:latin typeface="+mj-lt"/>
              </a:rPr>
              <a:t> + </a:t>
            </a:r>
            <a:r>
              <a:rPr lang="hu-HU" b="1" dirty="0" err="1" smtClean="0">
                <a:latin typeface="+mj-lt"/>
              </a:rPr>
              <a:t>threat</a:t>
            </a:r>
            <a:r>
              <a:rPr lang="hu-HU" b="1" dirty="0" smtClean="0">
                <a:latin typeface="+mj-lt"/>
              </a:rPr>
              <a:t> </a:t>
            </a:r>
          </a:p>
          <a:p>
            <a:pPr marL="0" indent="0">
              <a:buNone/>
            </a:pPr>
            <a:r>
              <a:rPr lang="hu-HU" b="1" dirty="0" err="1" smtClean="0">
                <a:latin typeface="+mj-lt"/>
              </a:rPr>
              <a:t>Position</a:t>
            </a:r>
            <a:r>
              <a:rPr lang="hu-HU" b="1" dirty="0" smtClean="0">
                <a:latin typeface="+mj-lt"/>
              </a:rPr>
              <a:t>: </a:t>
            </a:r>
            <a:r>
              <a:rPr lang="hu-HU" b="1" dirty="0" err="1" smtClean="0">
                <a:latin typeface="+mj-lt"/>
              </a:rPr>
              <a:t>only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on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the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left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periphery</a:t>
            </a:r>
            <a:r>
              <a:rPr lang="hu-HU" b="1" dirty="0" smtClean="0">
                <a:latin typeface="+mj-lt"/>
              </a:rPr>
              <a:t>, </a:t>
            </a:r>
            <a:r>
              <a:rPr lang="hu-HU" b="1" dirty="0" err="1" smtClean="0">
                <a:latin typeface="+mj-lt"/>
              </a:rPr>
              <a:t>first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position</a:t>
            </a:r>
            <a:endParaRPr lang="hu-HU" b="1" dirty="0" smtClean="0">
              <a:latin typeface="+mj-lt"/>
            </a:endParaRPr>
          </a:p>
          <a:p>
            <a:pPr marL="0" indent="0">
              <a:buNone/>
            </a:pPr>
            <a:r>
              <a:rPr lang="hu-HU" b="1" i="1" dirty="0" smtClean="0">
                <a:latin typeface="+mj-lt"/>
              </a:rPr>
              <a:t>Na</a:t>
            </a:r>
            <a:r>
              <a:rPr lang="hu-HU" b="1" i="1" dirty="0">
                <a:latin typeface="+mj-lt"/>
              </a:rPr>
              <a:t>: </a:t>
            </a:r>
            <a:r>
              <a:rPr lang="hu-HU" b="1" dirty="0" err="1" smtClean="0">
                <a:latin typeface="+mj-lt"/>
              </a:rPr>
              <a:t>data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from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the</a:t>
            </a:r>
            <a:r>
              <a:rPr lang="hu-HU" b="1" dirty="0" smtClean="0">
                <a:latin typeface="+mj-lt"/>
              </a:rPr>
              <a:t> end of </a:t>
            </a:r>
            <a:r>
              <a:rPr lang="hu-HU" b="1" dirty="0" err="1" smtClean="0">
                <a:latin typeface="+mj-lt"/>
              </a:rPr>
              <a:t>the</a:t>
            </a:r>
            <a:r>
              <a:rPr lang="hu-HU" b="1" dirty="0" smtClean="0">
                <a:latin typeface="+mj-lt"/>
              </a:rPr>
              <a:t> 17th c., </a:t>
            </a:r>
            <a:r>
              <a:rPr lang="hu-HU" dirty="0" smtClean="0">
                <a:latin typeface="+mj-lt"/>
              </a:rPr>
              <a:t>no </a:t>
            </a:r>
            <a:r>
              <a:rPr lang="hu-HU" dirty="0" err="1">
                <a:latin typeface="+mj-lt"/>
              </a:rPr>
              <a:t>valid</a:t>
            </a:r>
            <a:r>
              <a:rPr lang="hu-HU" dirty="0">
                <a:latin typeface="+mj-lt"/>
              </a:rPr>
              <a:t> hit </a:t>
            </a:r>
            <a:r>
              <a:rPr lang="hu-HU" dirty="0" err="1">
                <a:latin typeface="+mj-lt"/>
              </a:rPr>
              <a:t>in</a:t>
            </a:r>
            <a:r>
              <a:rPr lang="hu-HU" dirty="0">
                <a:latin typeface="+mj-lt"/>
              </a:rPr>
              <a:t> </a:t>
            </a:r>
            <a:r>
              <a:rPr lang="hu-HU" dirty="0" smtClean="0">
                <a:latin typeface="+mj-lt"/>
              </a:rPr>
              <a:t>ÓMK, </a:t>
            </a:r>
            <a:r>
              <a:rPr lang="hu-HU" dirty="0" err="1" smtClean="0">
                <a:latin typeface="+mj-lt"/>
              </a:rPr>
              <a:t>only</a:t>
            </a:r>
            <a:r>
              <a:rPr lang="hu-HU" dirty="0" smtClean="0">
                <a:latin typeface="+mj-lt"/>
              </a:rPr>
              <a:t> 5 </a:t>
            </a:r>
            <a:r>
              <a:rPr lang="hu-HU" dirty="0" err="1">
                <a:latin typeface="+mj-lt"/>
              </a:rPr>
              <a:t>valid</a:t>
            </a:r>
            <a:r>
              <a:rPr lang="hu-HU" dirty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hits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</a:t>
            </a:r>
            <a:r>
              <a:rPr lang="hu-HU" dirty="0" smtClean="0">
                <a:latin typeface="+mj-lt"/>
              </a:rPr>
              <a:t> TMK (</a:t>
            </a:r>
            <a:r>
              <a:rPr lang="hu-HU" sz="1800" b="1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Heves</a:t>
            </a:r>
            <a:r>
              <a:rPr lang="hu-H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Zala, </a:t>
            </a:r>
            <a:r>
              <a:rPr lang="hu-HU" sz="1800" b="1" i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Zemplén</a:t>
            </a:r>
            <a:r>
              <a:rPr lang="hu-HU" sz="1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Komárom, Bihar </a:t>
            </a:r>
            <a:r>
              <a:rPr lang="hu-HU" sz="1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county</a:t>
            </a:r>
            <a:r>
              <a:rPr lang="hu-HU" dirty="0">
                <a:latin typeface="+mj-lt"/>
              </a:rPr>
              <a:t>): </a:t>
            </a:r>
            <a:r>
              <a:rPr lang="hu-HU" dirty="0" err="1" smtClean="0">
                <a:latin typeface="+mj-lt"/>
              </a:rPr>
              <a:t>predicates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indicative</a:t>
            </a:r>
            <a:r>
              <a:rPr lang="hu-HU" dirty="0" smtClean="0">
                <a:latin typeface="+mj-lt"/>
              </a:rPr>
              <a:t>, no </a:t>
            </a:r>
            <a:r>
              <a:rPr lang="hu-HU" dirty="0" err="1" smtClean="0">
                <a:latin typeface="+mj-lt"/>
              </a:rPr>
              <a:t>combinations</a:t>
            </a:r>
            <a:r>
              <a:rPr lang="hu-HU" dirty="0" smtClean="0">
                <a:latin typeface="+mj-lt"/>
              </a:rPr>
              <a:t>/</a:t>
            </a:r>
            <a:r>
              <a:rPr lang="hu-HU" dirty="0" err="1" smtClean="0">
                <a:latin typeface="+mj-lt"/>
              </a:rPr>
              <a:t>collocations</a:t>
            </a:r>
            <a:endParaRPr lang="hu-HU" dirty="0">
              <a:latin typeface="+mj-lt"/>
            </a:endParaRPr>
          </a:p>
          <a:p>
            <a:pPr marL="0" indent="0">
              <a:buNone/>
            </a:pPr>
            <a:r>
              <a:rPr lang="hu-HU" dirty="0" smtClean="0">
                <a:latin typeface="+mj-lt"/>
              </a:rPr>
              <a:t>(3) 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halotta az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biro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hazanal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hogi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b="1" i="1" dirty="0">
                <a:effectLst/>
                <a:latin typeface="+mj-lt"/>
                <a:ea typeface="Calibri" panose="020F0502020204030204" pitchFamily="34" charset="0"/>
              </a:rPr>
              <a:t>na </a:t>
            </a:r>
            <a:r>
              <a:rPr lang="hu-HU" sz="1800" b="1" i="1" dirty="0" err="1">
                <a:effectLst/>
                <a:latin typeface="+mj-lt"/>
                <a:ea typeface="Calibri" panose="020F0502020204030204" pitchFamily="34" charset="0"/>
              </a:rPr>
              <a:t>ianos</a:t>
            </a:r>
            <a:r>
              <a:rPr lang="hu-HU" sz="1800" b="1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b="1" i="1" dirty="0" err="1">
                <a:effectLst/>
                <a:latin typeface="+mj-lt"/>
                <a:ea typeface="Calibri" panose="020F0502020204030204" pitchFamily="34" charset="0"/>
              </a:rPr>
              <a:t>nezol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mondota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heuesi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andrasnenak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hogi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te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celeketed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enne… az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niavaliat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miuel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hogi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köztekben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 nem </a:t>
            </a:r>
            <a:r>
              <a:rPr lang="hu-HU" sz="1800" i="1" dirty="0" err="1">
                <a:effectLst/>
                <a:latin typeface="+mj-lt"/>
                <a:ea typeface="Calibri" panose="020F0502020204030204" pitchFamily="34" charset="0"/>
              </a:rPr>
              <a:t>altam</a:t>
            </a:r>
            <a:r>
              <a:rPr lang="hu-HU" sz="1800" i="1" dirty="0">
                <a:effectLst/>
                <a:latin typeface="+mj-lt"/>
                <a:ea typeface="Calibri" panose="020F0502020204030204" pitchFamily="34" charset="0"/>
              </a:rPr>
              <a:t>. </a:t>
            </a:r>
            <a:endParaRPr lang="hu-HU" sz="1800" i="1" dirty="0" smtClean="0">
              <a:effectLst/>
              <a:latin typeface="+mj-lt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’</a:t>
            </a:r>
            <a:r>
              <a:rPr lang="hu-HU" sz="18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He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heard at the judge's house that</a:t>
            </a:r>
            <a:r>
              <a:rPr lang="en-US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now</a:t>
            </a:r>
            <a:r>
              <a:rPr lang="hu-HU" b="1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b="1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János</a:t>
            </a:r>
            <a:r>
              <a:rPr lang="en-US" b="1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hu-HU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you</a:t>
            </a:r>
            <a:r>
              <a:rPr lang="hu-HU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look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hu-HU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he 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said to </a:t>
            </a:r>
            <a:r>
              <a:rPr lang="en-US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András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Hevesi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that your actions would 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eat</a:t>
            </a:r>
            <a:r>
              <a:rPr lang="hu-HU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…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 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the </a:t>
            </a:r>
            <a:r>
              <a:rPr lang="hu-HU" dirty="0" err="1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illness</a:t>
            </a:r>
            <a:r>
              <a:rPr lang="en-US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, </a:t>
            </a:r>
            <a:r>
              <a:rPr lang="en-US" dirty="0">
                <a:solidFill>
                  <a:schemeClr val="tx1"/>
                </a:solidFill>
                <a:latin typeface="+mj-lt"/>
                <a:ea typeface="Calibri" panose="020F0502020204030204" pitchFamily="34" charset="0"/>
              </a:rPr>
              <a:t>since I was not among you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’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</a:rPr>
              <a:t>Bosz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</a:rPr>
              <a:t>. 163. Komárom </a:t>
            </a:r>
            <a:r>
              <a:rPr lang="hu-HU" sz="1800" dirty="0" err="1">
                <a:effectLst/>
                <a:latin typeface="+mj-lt"/>
                <a:ea typeface="Calibri" panose="020F0502020204030204" pitchFamily="34" charset="0"/>
              </a:rPr>
              <a:t>county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</a:rPr>
              <a:t>, </a:t>
            </a:r>
            <a:r>
              <a:rPr lang="hu-HU" sz="1800" dirty="0" err="1">
                <a:effectLst/>
                <a:latin typeface="+mj-lt"/>
                <a:ea typeface="Calibri" panose="020F0502020204030204" pitchFamily="34" charset="0"/>
              </a:rPr>
              <a:t>Ekecs</a:t>
            </a:r>
            <a:r>
              <a:rPr lang="hu-HU" sz="1800" dirty="0">
                <a:effectLst/>
                <a:latin typeface="+mj-lt"/>
                <a:ea typeface="Calibri" panose="020F0502020204030204" pitchFamily="34" charset="0"/>
              </a:rPr>
              <a:t>, 1631)</a:t>
            </a:r>
          </a:p>
          <a:p>
            <a:pPr marL="0" indent="0">
              <a:buNone/>
            </a:pPr>
            <a:r>
              <a:rPr lang="hu-HU" dirty="0" err="1"/>
              <a:t>Position</a:t>
            </a:r>
            <a:r>
              <a:rPr lang="hu-HU" dirty="0" smtClean="0"/>
              <a:t>: </a:t>
            </a:r>
            <a:r>
              <a:rPr lang="hu-HU" dirty="0" err="1" smtClean="0"/>
              <a:t>left</a:t>
            </a:r>
            <a:r>
              <a:rPr lang="hu-HU" dirty="0" smtClean="0"/>
              <a:t> p.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030" y="1804359"/>
            <a:ext cx="2196823" cy="2562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286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854679" y="624110"/>
            <a:ext cx="9649933" cy="1280890"/>
          </a:xfrm>
        </p:spPr>
        <p:txBody>
          <a:bodyPr/>
          <a:lstStyle/>
          <a:p>
            <a:r>
              <a:rPr lang="hu-HU" dirty="0" smtClean="0"/>
              <a:t>New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(</a:t>
            </a:r>
            <a:r>
              <a:rPr lang="hu-HU" dirty="0" err="1" smtClean="0"/>
              <a:t>MTSz</a:t>
            </a:r>
            <a:r>
              <a:rPr lang="hu-HU" dirty="0" smtClean="0"/>
              <a:t>, 18–20. cent.): </a:t>
            </a:r>
            <a:r>
              <a:rPr lang="hu-HU" i="1" dirty="0" smtClean="0"/>
              <a:t>no</a:t>
            </a:r>
            <a:endParaRPr lang="hu-HU" i="1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923691" y="2133600"/>
            <a:ext cx="9580921" cy="3777622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hu-HU" dirty="0" smtClean="0"/>
              <a:t>6933 </a:t>
            </a:r>
            <a:r>
              <a:rPr lang="hu-HU" dirty="0" err="1" smtClean="0"/>
              <a:t>hits</a:t>
            </a:r>
            <a:r>
              <a:rPr lang="hu-HU" dirty="0" smtClean="0"/>
              <a:t>, </a:t>
            </a:r>
            <a:r>
              <a:rPr lang="hu-HU" dirty="0" err="1" smtClean="0"/>
              <a:t>frequent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letters</a:t>
            </a:r>
            <a:r>
              <a:rPr lang="hu-HU" dirty="0" smtClean="0"/>
              <a:t>, </a:t>
            </a:r>
            <a:r>
              <a:rPr lang="hu-HU" dirty="0" err="1" smtClean="0"/>
              <a:t>autobiographies</a:t>
            </a:r>
            <a:r>
              <a:rPr lang="hu-HU" dirty="0" smtClean="0"/>
              <a:t>, </a:t>
            </a:r>
            <a:r>
              <a:rPr lang="hu-HU" dirty="0" err="1" smtClean="0"/>
              <a:t>fiction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dirty="0" err="1" smtClean="0"/>
              <a:t>Typical</a:t>
            </a:r>
            <a:r>
              <a:rPr lang="hu-HU" dirty="0" smtClean="0"/>
              <a:t> </a:t>
            </a:r>
            <a:r>
              <a:rPr lang="hu-HU" dirty="0" err="1" smtClean="0"/>
              <a:t>position</a:t>
            </a:r>
            <a:r>
              <a:rPr lang="hu-HU" dirty="0" smtClean="0"/>
              <a:t>: </a:t>
            </a:r>
            <a:r>
              <a:rPr lang="hu-HU" dirty="0" err="1" smtClean="0"/>
              <a:t>left</a:t>
            </a:r>
            <a:r>
              <a:rPr lang="hu-HU" dirty="0" smtClean="0"/>
              <a:t> </a:t>
            </a:r>
            <a:r>
              <a:rPr lang="hu-HU" dirty="0" err="1" smtClean="0"/>
              <a:t>periphery</a:t>
            </a:r>
            <a:r>
              <a:rPr lang="hu-HU" dirty="0" smtClean="0"/>
              <a:t>, </a:t>
            </a:r>
            <a:r>
              <a:rPr lang="hu-HU" dirty="0" err="1" smtClean="0"/>
              <a:t>first</a:t>
            </a:r>
            <a:r>
              <a:rPr lang="hu-HU" dirty="0" smtClean="0"/>
              <a:t> </a:t>
            </a:r>
            <a:r>
              <a:rPr lang="hu-HU" dirty="0" err="1" smtClean="0"/>
              <a:t>element</a:t>
            </a:r>
            <a:endParaRPr lang="hu-HU" dirty="0" smtClean="0"/>
          </a:p>
          <a:p>
            <a:pPr marL="0" indent="0">
              <a:buNone/>
            </a:pPr>
            <a:r>
              <a:rPr lang="hu-HU" dirty="0" err="1" smtClean="0"/>
              <a:t>But</a:t>
            </a:r>
            <a:r>
              <a:rPr lang="hu-HU" dirty="0" smtClean="0"/>
              <a:t>: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right </a:t>
            </a:r>
            <a:r>
              <a:rPr lang="hu-HU" dirty="0" err="1" smtClean="0"/>
              <a:t>periphery</a:t>
            </a:r>
            <a:r>
              <a:rPr lang="hu-HU" dirty="0"/>
              <a:t> </a:t>
            </a:r>
            <a:r>
              <a:rPr lang="hu-HU" dirty="0" err="1" smtClean="0"/>
              <a:t>after</a:t>
            </a:r>
            <a:r>
              <a:rPr lang="hu-HU" dirty="0" smtClean="0"/>
              <a:t> </a:t>
            </a:r>
            <a:r>
              <a:rPr lang="hu-HU" b="1" dirty="0" err="1" smtClean="0"/>
              <a:t>imperatives</a:t>
            </a:r>
            <a:r>
              <a:rPr lang="hu-HU" dirty="0" smtClean="0"/>
              <a:t>: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rare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(4) </a:t>
            </a:r>
            <a:r>
              <a:rPr lang="hu-HU" i="1" dirty="0" smtClean="0"/>
              <a:t>Erzsike.: </a:t>
            </a:r>
            <a:r>
              <a:rPr lang="hu-HU" i="1" dirty="0"/>
              <a:t>Julcsa </a:t>
            </a:r>
            <a:r>
              <a:rPr lang="hu-HU" i="1" dirty="0" smtClean="0"/>
              <a:t>te! – </a:t>
            </a:r>
            <a:r>
              <a:rPr lang="hu-HU" i="1" dirty="0"/>
              <a:t>megállj </a:t>
            </a:r>
            <a:r>
              <a:rPr lang="hu-HU" b="1" i="1" dirty="0" smtClean="0"/>
              <a:t>no</a:t>
            </a:r>
            <a:r>
              <a:rPr lang="hu-HU" i="1" dirty="0" smtClean="0"/>
              <a:t>! </a:t>
            </a:r>
            <a:r>
              <a:rPr lang="hu-HU" dirty="0" smtClean="0"/>
              <a:t>’</a:t>
            </a:r>
            <a:r>
              <a:rPr lang="hu-HU" dirty="0" err="1" smtClean="0"/>
              <a:t>Liz</a:t>
            </a:r>
            <a:r>
              <a:rPr lang="en-US" dirty="0" smtClean="0"/>
              <a:t>: </a:t>
            </a:r>
            <a:r>
              <a:rPr lang="en-US" dirty="0" err="1" smtClean="0"/>
              <a:t>Julcsa</a:t>
            </a:r>
            <a:r>
              <a:rPr lang="hu-HU" dirty="0" smtClean="0"/>
              <a:t>,</a:t>
            </a:r>
            <a:r>
              <a:rPr lang="en-US" dirty="0" smtClean="0"/>
              <a:t> </a:t>
            </a:r>
            <a:r>
              <a:rPr lang="en-US" dirty="0"/>
              <a:t>you! </a:t>
            </a:r>
            <a:r>
              <a:rPr lang="hu-HU" dirty="0" smtClean="0"/>
              <a:t>–</a:t>
            </a:r>
            <a:r>
              <a:rPr lang="en-US" dirty="0" smtClean="0"/>
              <a:t> </a:t>
            </a:r>
            <a:r>
              <a:rPr lang="hu-HU" dirty="0" err="1" smtClean="0"/>
              <a:t>just</a:t>
            </a:r>
            <a:r>
              <a:rPr lang="hu-HU" dirty="0" smtClean="0"/>
              <a:t> </a:t>
            </a:r>
            <a:r>
              <a:rPr lang="en-US" dirty="0" smtClean="0"/>
              <a:t>stop!</a:t>
            </a:r>
            <a:r>
              <a:rPr lang="hu-HU" dirty="0" smtClean="0"/>
              <a:t>’ (</a:t>
            </a:r>
            <a:r>
              <a:rPr lang="hu-HU" dirty="0" err="1" smtClean="0"/>
              <a:t>MTSz</a:t>
            </a:r>
            <a:r>
              <a:rPr lang="hu-HU" dirty="0" smtClean="0"/>
              <a:t>, Szigligeti Ede: A lelenc, 1863: 37)</a:t>
            </a:r>
            <a:r>
              <a:rPr lang="hu-HU" dirty="0"/>
              <a:t> </a:t>
            </a:r>
            <a:endParaRPr lang="hu-HU" dirty="0" smtClean="0"/>
          </a:p>
          <a:p>
            <a:pPr marL="0" indent="0">
              <a:buNone/>
            </a:pPr>
            <a:r>
              <a:rPr lang="hu-HU" b="1" dirty="0" err="1" smtClean="0"/>
              <a:t>Typical</a:t>
            </a:r>
            <a:r>
              <a:rPr lang="hu-HU" dirty="0" smtClean="0"/>
              <a:t> </a:t>
            </a:r>
            <a:r>
              <a:rPr lang="hu-HU" b="1" dirty="0" err="1" smtClean="0"/>
              <a:t>collocations</a:t>
            </a:r>
            <a:r>
              <a:rPr lang="hu-HU" dirty="0" smtClean="0"/>
              <a:t> (</a:t>
            </a:r>
            <a:r>
              <a:rPr lang="hu-HU" dirty="0" err="1" smtClean="0"/>
              <a:t>based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 </a:t>
            </a:r>
            <a:r>
              <a:rPr lang="hu-HU" dirty="0" err="1" smtClean="0"/>
              <a:t>logDice</a:t>
            </a:r>
            <a:r>
              <a:rPr lang="hu-HU" dirty="0" smtClean="0"/>
              <a:t>): </a:t>
            </a:r>
          </a:p>
          <a:p>
            <a:pPr marL="0" indent="0">
              <a:buNone/>
            </a:pPr>
            <a:r>
              <a:rPr lang="hu-HU" dirty="0"/>
              <a:t>1847: </a:t>
            </a:r>
            <a:r>
              <a:rPr lang="hu-HU" i="1" dirty="0"/>
              <a:t>no </a:t>
            </a:r>
            <a:r>
              <a:rPr lang="hu-HU" b="1" i="1" dirty="0"/>
              <a:t>lám </a:t>
            </a:r>
            <a:r>
              <a:rPr lang="hu-HU" dirty="0"/>
              <a:t>’</a:t>
            </a:r>
            <a:r>
              <a:rPr lang="hu-HU" dirty="0" err="1"/>
              <a:t>well</a:t>
            </a:r>
            <a:r>
              <a:rPr lang="hu-HU" dirty="0"/>
              <a:t>, </a:t>
            </a:r>
            <a:r>
              <a:rPr lang="hu-HU" dirty="0" err="1"/>
              <a:t>well</a:t>
            </a:r>
            <a:r>
              <a:rPr lang="hu-HU" dirty="0"/>
              <a:t>’ (9.057) – </a:t>
            </a:r>
            <a:r>
              <a:rPr lang="hu-HU" dirty="0" err="1"/>
              <a:t>pers</a:t>
            </a:r>
            <a:r>
              <a:rPr lang="hu-HU" dirty="0"/>
              <a:t>.</a:t>
            </a:r>
          </a:p>
          <a:p>
            <a:pPr marL="0" indent="0">
              <a:buNone/>
            </a:pPr>
            <a:r>
              <a:rPr lang="hu-HU" dirty="0" smtClean="0"/>
              <a:t>1777: </a:t>
            </a:r>
            <a:r>
              <a:rPr lang="hu-HU" i="1" dirty="0"/>
              <a:t>no </a:t>
            </a:r>
            <a:r>
              <a:rPr lang="hu-HU" b="1" i="1" dirty="0"/>
              <a:t>hát </a:t>
            </a:r>
            <a:r>
              <a:rPr lang="hu-HU" dirty="0"/>
              <a:t>’</a:t>
            </a:r>
            <a:r>
              <a:rPr lang="hu-HU" dirty="0" err="1"/>
              <a:t>well</a:t>
            </a:r>
            <a:r>
              <a:rPr lang="hu-HU" dirty="0"/>
              <a:t> </a:t>
            </a:r>
            <a:r>
              <a:rPr lang="hu-HU" dirty="0" err="1"/>
              <a:t>then</a:t>
            </a:r>
            <a:r>
              <a:rPr lang="hu-HU" dirty="0"/>
              <a:t>’ (8.209</a:t>
            </a:r>
            <a:r>
              <a:rPr lang="hu-HU" dirty="0" smtClean="0"/>
              <a:t>) – </a:t>
            </a:r>
            <a:r>
              <a:rPr lang="hu-HU" dirty="0" err="1" smtClean="0"/>
              <a:t>pers</a:t>
            </a:r>
            <a:r>
              <a:rPr lang="hu-HU" dirty="0" smtClean="0"/>
              <a:t>., </a:t>
            </a:r>
            <a:r>
              <a:rPr lang="hu-HU" dirty="0" err="1" smtClean="0"/>
              <a:t>press</a:t>
            </a:r>
            <a:r>
              <a:rPr lang="hu-HU" dirty="0" smtClean="0"/>
              <a:t>, </a:t>
            </a:r>
            <a:r>
              <a:rPr lang="hu-HU" dirty="0" err="1" smtClean="0"/>
              <a:t>fiction</a:t>
            </a:r>
            <a:endParaRPr lang="hu-HU" dirty="0"/>
          </a:p>
          <a:p>
            <a:pPr marL="0" indent="0">
              <a:buNone/>
            </a:pPr>
            <a:r>
              <a:rPr lang="hu-HU" dirty="0" smtClean="0"/>
              <a:t>1847: </a:t>
            </a:r>
            <a:r>
              <a:rPr lang="hu-HU" i="1" dirty="0" smtClean="0"/>
              <a:t>no </a:t>
            </a:r>
            <a:r>
              <a:rPr lang="hu-HU" b="1" i="1" dirty="0" smtClean="0"/>
              <a:t>persze </a:t>
            </a:r>
            <a:r>
              <a:rPr lang="hu-HU" dirty="0" smtClean="0"/>
              <a:t>’</a:t>
            </a:r>
            <a:r>
              <a:rPr lang="hu-HU" dirty="0" err="1" smtClean="0"/>
              <a:t>sure</a:t>
            </a:r>
            <a:r>
              <a:rPr lang="hu-HU" dirty="0" smtClean="0"/>
              <a:t>’ (7.449) – </a:t>
            </a:r>
            <a:r>
              <a:rPr lang="hu-HU" dirty="0" err="1" smtClean="0"/>
              <a:t>fiction</a:t>
            </a:r>
            <a:r>
              <a:rPr lang="hu-HU" dirty="0" smtClean="0"/>
              <a:t>, </a:t>
            </a:r>
            <a:r>
              <a:rPr lang="hu-HU" dirty="0" err="1" smtClean="0"/>
              <a:t>terminology</a:t>
            </a: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(5) AKARÓ.</a:t>
            </a:r>
            <a:r>
              <a:rPr lang="hu-HU" dirty="0"/>
              <a:t> </a:t>
            </a:r>
            <a:r>
              <a:rPr lang="hu-HU" b="1" i="1" dirty="0"/>
              <a:t>No</a:t>
            </a:r>
            <a:r>
              <a:rPr lang="hu-HU" dirty="0"/>
              <a:t> </a:t>
            </a:r>
            <a:r>
              <a:rPr lang="hu-HU" b="1" i="1" dirty="0"/>
              <a:t>hát</a:t>
            </a:r>
            <a:r>
              <a:rPr lang="hu-HU" b="1" dirty="0"/>
              <a:t> </a:t>
            </a:r>
            <a:r>
              <a:rPr lang="hu-HU" dirty="0" err="1"/>
              <a:t>jere</a:t>
            </a:r>
            <a:r>
              <a:rPr lang="hu-HU" dirty="0"/>
              <a:t> édes úti-társ és ballagjunk ekképpen ketten együtt </a:t>
            </a:r>
            <a:r>
              <a:rPr lang="hu-HU" dirty="0" smtClean="0"/>
              <a:t>’</a:t>
            </a:r>
          </a:p>
          <a:p>
            <a:pPr marL="0" indent="0">
              <a:buNone/>
            </a:pPr>
            <a:r>
              <a:rPr lang="en-US" b="1" dirty="0" smtClean="0"/>
              <a:t>Well</a:t>
            </a:r>
            <a:r>
              <a:rPr lang="en-US" b="1" dirty="0"/>
              <a:t>, </a:t>
            </a:r>
            <a:r>
              <a:rPr lang="en-US" dirty="0"/>
              <a:t>come, my dear </a:t>
            </a:r>
            <a:r>
              <a:rPr lang="hu-HU" dirty="0" err="1" smtClean="0"/>
              <a:t>fellow-traveller</a:t>
            </a:r>
            <a:r>
              <a:rPr lang="en-US" dirty="0" smtClean="0"/>
              <a:t>, </a:t>
            </a:r>
            <a:r>
              <a:rPr lang="en-US" dirty="0"/>
              <a:t>and let's go </a:t>
            </a:r>
            <a:r>
              <a:rPr lang="en-US" dirty="0" smtClean="0"/>
              <a:t>together like this</a:t>
            </a:r>
            <a:r>
              <a:rPr lang="hu-HU" dirty="0" smtClean="0"/>
              <a:t>’ (</a:t>
            </a:r>
            <a:r>
              <a:rPr lang="hu-HU" dirty="0"/>
              <a:t>Szigeti Gyula Sámuel – Tordai Sámuel: Keresztyén utazás a </a:t>
            </a:r>
            <a:r>
              <a:rPr lang="hu-HU" dirty="0" err="1"/>
              <a:t>bóldog</a:t>
            </a:r>
            <a:r>
              <a:rPr lang="hu-HU" dirty="0"/>
              <a:t> </a:t>
            </a:r>
            <a:r>
              <a:rPr lang="hu-HU" dirty="0" err="1" smtClean="0"/>
              <a:t>örökké-valoságra</a:t>
            </a:r>
            <a:r>
              <a:rPr lang="hu-HU" dirty="0" smtClean="0"/>
              <a:t>, </a:t>
            </a:r>
            <a:r>
              <a:rPr lang="hu-HU" dirty="0"/>
              <a:t>1777: 7</a:t>
            </a:r>
            <a:r>
              <a:rPr lang="hu-HU" dirty="0" smtClean="0"/>
              <a:t>) </a:t>
            </a:r>
          </a:p>
        </p:txBody>
      </p:sp>
    </p:spTree>
    <p:extLst>
      <p:ext uri="{BB962C8B-B14F-4D97-AF65-F5344CB8AC3E}">
        <p14:creationId xmlns:p14="http://schemas.microsoft.com/office/powerpoint/2010/main" val="277025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89D48DA7-EA07-2E44-66FE-6C8F86DE0E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16855" y="192803"/>
            <a:ext cx="8911687" cy="1280890"/>
          </a:xfrm>
        </p:spPr>
        <p:txBody>
          <a:bodyPr/>
          <a:lstStyle/>
          <a:p>
            <a:r>
              <a:rPr lang="hu-HU" dirty="0"/>
              <a:t>New </a:t>
            </a:r>
            <a:r>
              <a:rPr lang="hu-HU" dirty="0" err="1"/>
              <a:t>Hungarian</a:t>
            </a:r>
            <a:r>
              <a:rPr lang="hu-HU" dirty="0"/>
              <a:t> </a:t>
            </a:r>
            <a:r>
              <a:rPr lang="hu-HU" dirty="0" err="1" smtClean="0"/>
              <a:t>Period</a:t>
            </a:r>
            <a:r>
              <a:rPr lang="hu-HU" dirty="0" smtClean="0"/>
              <a:t> (</a:t>
            </a:r>
            <a:r>
              <a:rPr lang="hu-HU" dirty="0" err="1" smtClean="0"/>
              <a:t>MTSz</a:t>
            </a:r>
            <a:r>
              <a:rPr lang="hu-HU" dirty="0" smtClean="0"/>
              <a:t>, 18–20. cent.): </a:t>
            </a:r>
            <a:r>
              <a:rPr lang="hu-HU" i="1" dirty="0" smtClean="0"/>
              <a:t>na</a:t>
            </a:r>
            <a:endParaRPr lang="hu-HU" i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8D1973F-5675-7131-6C22-83AF86470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16855" y="1473693"/>
            <a:ext cx="9200334" cy="514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+mj-lt"/>
              </a:rPr>
              <a:t>4241 </a:t>
            </a:r>
            <a:r>
              <a:rPr lang="hu-HU" dirty="0" err="1" smtClean="0">
                <a:latin typeface="+mj-lt"/>
              </a:rPr>
              <a:t>hits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its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use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increases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1910s </a:t>
            </a:r>
            <a:r>
              <a:rPr lang="hu-HU" dirty="0" smtClean="0">
                <a:latin typeface="+mj-lt"/>
              </a:rPr>
              <a:t>(</a:t>
            </a:r>
            <a:r>
              <a:rPr lang="hu-HU" dirty="0" err="1" smtClean="0">
                <a:latin typeface="+mj-lt"/>
              </a:rPr>
              <a:t>mostly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in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fiction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in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dialogs</a:t>
            </a:r>
            <a:r>
              <a:rPr lang="hu-HU" dirty="0" smtClean="0">
                <a:latin typeface="+mj-lt"/>
              </a:rPr>
              <a:t>)</a:t>
            </a:r>
          </a:p>
          <a:p>
            <a:pPr marL="0" indent="0">
              <a:buNone/>
            </a:pPr>
            <a:r>
              <a:rPr lang="hu-HU" b="1" dirty="0" err="1" smtClean="0">
                <a:latin typeface="+mj-lt"/>
              </a:rPr>
              <a:t>Typical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 err="1" smtClean="0">
                <a:latin typeface="+mj-lt"/>
              </a:rPr>
              <a:t>collocations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dirty="0">
                <a:latin typeface="+mj-lt"/>
              </a:rPr>
              <a:t>(</a:t>
            </a:r>
            <a:r>
              <a:rPr lang="hu-HU" b="1" dirty="0" err="1" smtClean="0">
                <a:latin typeface="+mj-lt"/>
              </a:rPr>
              <a:t>logDice</a:t>
            </a:r>
            <a:r>
              <a:rPr lang="hu-HU" b="1" dirty="0" smtClean="0">
                <a:latin typeface="+mj-lt"/>
                <a:cs typeface="Times New Roman" panose="02020603050405020304" pitchFamily="18" charset="0"/>
              </a:rPr>
              <a:t>): most </a:t>
            </a:r>
            <a:r>
              <a:rPr lang="hu-HU" b="1" dirty="0">
                <a:latin typeface="+mj-lt"/>
                <a:cs typeface="Times New Roman" panose="02020603050405020304" pitchFamily="18" charset="0"/>
              </a:rPr>
              <a:t>of </a:t>
            </a:r>
            <a:r>
              <a:rPr lang="hu-HU" b="1" dirty="0" err="1">
                <a:latin typeface="+mj-lt"/>
                <a:cs typeface="Times New Roman" panose="02020603050405020304" pitchFamily="18" charset="0"/>
              </a:rPr>
              <a:t>them</a:t>
            </a:r>
            <a:r>
              <a:rPr lang="hu-H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b="1" dirty="0" err="1">
                <a:latin typeface="+mj-lt"/>
                <a:cs typeface="Times New Roman" panose="02020603050405020304" pitchFamily="18" charset="0"/>
              </a:rPr>
              <a:t>are</a:t>
            </a:r>
            <a:r>
              <a:rPr lang="hu-HU" b="1" dirty="0">
                <a:latin typeface="+mj-lt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latin typeface="+mj-lt"/>
                <a:cs typeface="Times New Roman" panose="02020603050405020304" pitchFamily="18" charset="0"/>
              </a:rPr>
              <a:t>DMs</a:t>
            </a:r>
            <a:r>
              <a:rPr lang="hu-HU" b="1" dirty="0" smtClean="0">
                <a:latin typeface="+mj-lt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hu-HU" sz="1800" b="1" i="1" dirty="0" smtClean="0">
                <a:effectLst/>
                <a:latin typeface="+mj-lt"/>
                <a:ea typeface="Calibri" panose="020F0502020204030204" pitchFamily="34" charset="0"/>
              </a:rPr>
              <a:t>na+hát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</a:rPr>
              <a:t>(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</a:rPr>
              <a:t>logDice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</a:rPr>
              <a:t>: 6.558)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: </a:t>
            </a:r>
            <a:r>
              <a:rPr lang="hu-HU" sz="1800" dirty="0" err="1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from</a:t>
            </a:r>
            <a:r>
              <a:rPr lang="hu-HU" sz="1800" dirty="0" smtClean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</a:rPr>
              <a:t> 1793</a:t>
            </a:r>
            <a:r>
              <a:rPr lang="hu-HU" dirty="0" smtClean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total</a:t>
            </a:r>
            <a:r>
              <a:rPr lang="hu-HU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62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hits</a:t>
            </a:r>
            <a:r>
              <a:rPr lang="hu-HU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%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20th </a:t>
            </a:r>
            <a:r>
              <a:rPr lang="hu-HU" dirty="0" err="1">
                <a:solidFill>
                  <a:schemeClr val="tx1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endParaRPr lang="hu-HU" sz="1800" dirty="0">
              <a:solidFill>
                <a:schemeClr val="tx1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</a:rPr>
              <a:t>(6) </a:t>
            </a:r>
            <a:r>
              <a:rPr lang="hu-HU" sz="1800" i="1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VILHELM.: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1800" b="1" i="1" dirty="0">
                <a:solidFill>
                  <a:schemeClr val="tx1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hu-HU" sz="1800" b="1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hát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tsak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rajta;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folytaſſad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te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ſzomoru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bé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zárt fülemile! </a:t>
            </a:r>
            <a:r>
              <a:rPr lang="hu-HU" sz="1800" i="1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énekléſedet</a:t>
            </a:r>
            <a:r>
              <a:rPr lang="hu-HU" sz="1800" i="1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hu-HU" sz="18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en-US" b="1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 </a:t>
            </a:r>
            <a:r>
              <a:rPr lang="en-US" b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then</a:t>
            </a:r>
            <a:r>
              <a:rPr lang="en-US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go on with your sad singing, </a:t>
            </a:r>
            <a:r>
              <a:rPr lang="hu-HU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caged</a:t>
            </a:r>
            <a:r>
              <a:rPr lang="hu-H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nightingale</a:t>
            </a:r>
            <a:r>
              <a:rPr lang="hu-HU" sz="1800" dirty="0" smtClean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 (</a:t>
            </a:r>
            <a:r>
              <a:rPr lang="hu-HU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MTSz</a:t>
            </a:r>
            <a:r>
              <a:rPr lang="hu-H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Boér</a:t>
            </a:r>
            <a:r>
              <a:rPr lang="hu-H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Sándor: Ki légyen o</a:t>
            </a:r>
            <a:r>
              <a:rPr lang="hu-H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</a:rPr>
              <a:t>ͤ</a:t>
            </a:r>
            <a:r>
              <a:rPr lang="hu-HU" sz="1800" dirty="0">
                <a:solidFill>
                  <a:srgbClr val="000000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? 1793.2: 170)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i="1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hát &gt; nahát </a:t>
            </a:r>
            <a:r>
              <a:rPr lang="hu-H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hu-HU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frequent</a:t>
            </a:r>
            <a:r>
              <a:rPr lang="hu-H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>
                <a:solidFill>
                  <a:srgbClr val="00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20th c.)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(7) </a:t>
            </a:r>
            <a:r>
              <a:rPr lang="hu-HU" i="1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Ugy-e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kincsem,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azt akarja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mondani,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hogy magának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nincs? </a:t>
            </a:r>
            <a:r>
              <a:rPr lang="hu-HU" i="1" dirty="0">
                <a:solidFill>
                  <a:srgbClr val="000000"/>
                </a:solidFill>
              </a:rPr>
              <a:t>–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Ejnye </a:t>
            </a:r>
            <a:r>
              <a:rPr lang="hu-HU" b="0" i="1" dirty="0" err="1">
                <a:solidFill>
                  <a:srgbClr val="000000"/>
                </a:solidFill>
                <a:effectLst/>
                <a:latin typeface="+mj-lt"/>
              </a:rPr>
              <a:t>beh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eltalálta;..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bizony ördöge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van. </a:t>
            </a:r>
            <a:r>
              <a:rPr lang="hu-HU" i="1" dirty="0">
                <a:solidFill>
                  <a:srgbClr val="000000"/>
                </a:solidFill>
              </a:rPr>
              <a:t>– 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 </a:t>
            </a:r>
            <a:r>
              <a:rPr lang="hu-HU" b="1" i="1" dirty="0">
                <a:solidFill>
                  <a:schemeClr val="tx1"/>
                </a:solidFill>
                <a:effectLst/>
                <a:latin typeface="+mj-lt"/>
              </a:rPr>
              <a:t>Nahát</a:t>
            </a:r>
            <a:r>
              <a:rPr lang="hu-HU" b="0" i="1" dirty="0">
                <a:solidFill>
                  <a:srgbClr val="000000"/>
                </a:solidFill>
                <a:effectLst/>
                <a:latin typeface="+mj-lt"/>
              </a:rPr>
              <a:t> van </a:t>
            </a:r>
            <a:r>
              <a:rPr lang="hu-HU" b="0" i="1" dirty="0" smtClean="0">
                <a:solidFill>
                  <a:srgbClr val="000000"/>
                </a:solidFill>
                <a:effectLst/>
                <a:latin typeface="+mj-lt"/>
              </a:rPr>
              <a:t>nekem. 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’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Are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you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saying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my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treasure, you 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don't 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have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any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?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–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How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could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you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figure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it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out, </a:t>
            </a:r>
            <a:r>
              <a:rPr lang="hu-HU" dirty="0" err="1" smtClean="0">
                <a:solidFill>
                  <a:srgbClr val="000000"/>
                </a:solidFill>
                <a:latin typeface="+mj-lt"/>
              </a:rPr>
              <a:t>you’re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 right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.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–</a:t>
            </a:r>
            <a:r>
              <a:rPr lang="en-US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b="1" dirty="0">
                <a:solidFill>
                  <a:srgbClr val="000000"/>
                </a:solidFill>
                <a:latin typeface="+mj-lt"/>
              </a:rPr>
              <a:t>Well</a:t>
            </a:r>
            <a:r>
              <a:rPr lang="en-US" dirty="0">
                <a:solidFill>
                  <a:srgbClr val="000000"/>
                </a:solidFill>
                <a:latin typeface="+mj-lt"/>
              </a:rPr>
              <a:t>, I have it.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’ 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(Bernát Gáspár: Kávé </a:t>
            </a:r>
            <a:r>
              <a:rPr lang="hu-HU" b="0" i="0" dirty="0" err="1">
                <a:solidFill>
                  <a:srgbClr val="000000"/>
                </a:solidFill>
                <a:effectLst/>
                <a:latin typeface="+mj-lt"/>
              </a:rPr>
              <a:t>cuzpájz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, 1857: 40</a:t>
            </a:r>
            <a:r>
              <a:rPr lang="hu-HU" b="0" i="0" dirty="0" smtClean="0">
                <a:solidFill>
                  <a:srgbClr val="000000"/>
                </a:solidFill>
                <a:effectLst/>
                <a:latin typeface="+mj-lt"/>
              </a:rPr>
              <a:t>)</a:t>
            </a:r>
            <a:r>
              <a:rPr lang="hu-HU" b="0" i="0" dirty="0">
                <a:solidFill>
                  <a:srgbClr val="000000"/>
                </a:solidFill>
                <a:effectLst/>
                <a:latin typeface="+mj-lt"/>
              </a:rPr>
              <a:t> </a:t>
            </a:r>
            <a:endParaRPr lang="hu-HU" sz="1800" dirty="0">
              <a:solidFill>
                <a:srgbClr val="000000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1865: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na+jó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okay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end of </a:t>
            </a: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19th </a:t>
            </a:r>
            <a:r>
              <a:rPr lang="hu-HU" dirty="0" err="1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hu-HU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r>
              <a:rPr lang="hu-HU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na+ja 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well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sz="1800" dirty="0" err="1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yeah</a:t>
            </a:r>
            <a:r>
              <a:rPr lang="hu-HU" sz="1800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’,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na+persze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course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sure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endParaRPr lang="hu-HU" sz="1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spcAft>
                <a:spcPts val="800"/>
              </a:spcAft>
              <a:buNone/>
            </a:pPr>
            <a:r>
              <a:rPr lang="hu-HU" dirty="0" err="1">
                <a:ea typeface="Calibri" panose="020F0502020204030204" pitchFamily="34" charset="0"/>
                <a:cs typeface="Times New Roman" panose="02020603050405020304" pitchFamily="18" charset="0"/>
              </a:rPr>
              <a:t>from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u-HU" dirty="0">
                <a:ea typeface="Calibri" panose="020F0502020204030204" pitchFamily="34" charset="0"/>
                <a:cs typeface="Times New Roman" panose="02020603050405020304" pitchFamily="18" charset="0"/>
              </a:rPr>
              <a:t> 20th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century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na+látod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now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you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see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i="1" dirty="0" smtClean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hu-HU" sz="1800" i="1" dirty="0" smtClean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na ugye 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’</a:t>
            </a:r>
            <a:r>
              <a:rPr lang="hu-HU" dirty="0" err="1" smtClean="0">
                <a:ea typeface="Calibri" panose="020F0502020204030204" pitchFamily="34" charset="0"/>
                <a:cs typeface="Times New Roman" panose="02020603050405020304" pitchFamily="18" charset="0"/>
              </a:rPr>
              <a:t>oh</a:t>
            </a:r>
            <a:r>
              <a:rPr lang="hu-HU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 right’</a:t>
            </a:r>
            <a:endParaRPr lang="hu-HU" i="1" dirty="0">
              <a:latin typeface="+mj-lt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56537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Today’s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MNSz2: </a:t>
            </a:r>
            <a:r>
              <a:rPr lang="hu-HU" dirty="0" err="1" smtClean="0"/>
              <a:t>variation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genres</a:t>
            </a:r>
            <a:r>
              <a:rPr lang="hu-HU" dirty="0" smtClean="0"/>
              <a:t>/</a:t>
            </a:r>
            <a:r>
              <a:rPr lang="hu-HU" dirty="0" err="1" smtClean="0"/>
              <a:t>registers</a:t>
            </a:r>
            <a:r>
              <a:rPr lang="hu-HU" dirty="0" smtClean="0"/>
              <a:t>: </a:t>
            </a:r>
            <a:r>
              <a:rPr lang="hu-HU" b="1" i="1" dirty="0" smtClean="0"/>
              <a:t>no</a:t>
            </a:r>
            <a:endParaRPr lang="hu-HU" b="1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77142413"/>
              </p:ext>
            </p:extLst>
          </p:nvPr>
        </p:nvGraphicFramePr>
        <p:xfrm>
          <a:off x="2679190" y="1905000"/>
          <a:ext cx="8526523" cy="49442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Genre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register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Absolute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hits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i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Relative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Size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dirty="0" err="1" smtClean="0">
                          <a:effectLst/>
                        </a:rPr>
                        <a:t>subcorpus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tokens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Occurence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no</a:t>
                      </a:r>
                      <a:r>
                        <a:rPr lang="hu-HU" sz="1500" i="1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smtClean="0">
                          <a:effectLst/>
                        </a:rPr>
                        <a:t>(per </a:t>
                      </a:r>
                      <a:r>
                        <a:rPr lang="hu-HU" sz="1500" baseline="0" dirty="0" err="1" smtClean="0">
                          <a:effectLst/>
                        </a:rPr>
                        <a:t>token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Written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press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journalism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7263 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12.96%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364.8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0.0000199095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Transcribed</a:t>
                      </a:r>
                      <a:r>
                        <a:rPr lang="hu-HU" sz="1500" dirty="0" smtClean="0">
                          <a:effectLst/>
                        </a:rPr>
                        <a:t>) </a:t>
                      </a:r>
                      <a:r>
                        <a:rPr lang="hu-HU" sz="1500" dirty="0" err="1" smtClean="0">
                          <a:effectLst/>
                        </a:rPr>
                        <a:t>spoken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press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644 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1.15%</a:t>
                      </a:r>
                      <a:endParaRPr lang="hu-HU" sz="1500" kern="1200" dirty="0">
                        <a:solidFill>
                          <a:srgbClr val="FF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76.2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0.0000084514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Private</a:t>
                      </a:r>
                      <a:r>
                        <a:rPr lang="hu-HU" sz="1500" baseline="0" dirty="0" smtClean="0">
                          <a:effectLst/>
                        </a:rPr>
                        <a:t> (internet </a:t>
                      </a:r>
                      <a:r>
                        <a:rPr lang="hu-HU" sz="1500" dirty="0" err="1" smtClean="0">
                          <a:effectLst/>
                        </a:rPr>
                        <a:t>forums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8297 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14.80%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57.9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0.0001432988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16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Private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social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media</a:t>
                      </a:r>
                      <a:r>
                        <a:rPr lang="hu-HU" sz="1500" baseline="0" dirty="0" smtClean="0">
                          <a:effectLst/>
                        </a:rPr>
                        <a:t>) </a:t>
                      </a:r>
                      <a:r>
                        <a:rPr lang="hu-HU" sz="1500" baseline="0" dirty="0" err="1" smtClean="0">
                          <a:effectLst/>
                        </a:rPr>
                        <a:t>but</a:t>
                      </a:r>
                      <a:r>
                        <a:rPr lang="hu-HU" sz="1500" baseline="0" dirty="0" smtClean="0">
                          <a:effectLst/>
                        </a:rPr>
                        <a:t>: </a:t>
                      </a:r>
                      <a:r>
                        <a:rPr lang="hu-HU" sz="1500" baseline="0" dirty="0" err="1" smtClean="0">
                          <a:effectLst/>
                        </a:rPr>
                        <a:t>duplicates</a:t>
                      </a:r>
                      <a:r>
                        <a:rPr lang="hu-HU" sz="1500" baseline="0" dirty="0" smtClean="0">
                          <a:effectLst/>
                        </a:rPr>
                        <a:t>!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28907 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51.56%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243.2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0.000118861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Popular</a:t>
                      </a:r>
                      <a:r>
                        <a:rPr lang="hu-HU" sz="1500" baseline="0" dirty="0" smtClean="0">
                          <a:effectLst/>
                        </a:rPr>
                        <a:t>) </a:t>
                      </a:r>
                      <a:r>
                        <a:rPr lang="hu-HU" sz="1500" baseline="0" dirty="0" err="1" smtClean="0">
                          <a:effectLst/>
                        </a:rPr>
                        <a:t>science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5311 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9.47%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117.9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0.0000450466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Political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Official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1649 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2.94%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99.0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0.0000166566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Fiction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Literature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3990 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7.12%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80.6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0.0000495037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>
                          <a:effectLst/>
                        </a:rPr>
                        <a:t>100,00%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effectLst/>
                        </a:rPr>
                        <a:t>1039.7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0.0000539204</a:t>
                      </a:r>
                      <a:endParaRPr lang="hu-HU" sz="1500" b="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4057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Today’s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MNSz2: </a:t>
            </a:r>
            <a:r>
              <a:rPr lang="hu-HU" dirty="0" err="1" smtClean="0"/>
              <a:t>variation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genres</a:t>
            </a:r>
            <a:r>
              <a:rPr lang="hu-HU" dirty="0" smtClean="0"/>
              <a:t>/</a:t>
            </a:r>
            <a:r>
              <a:rPr lang="hu-HU" dirty="0" err="1" smtClean="0"/>
              <a:t>registers</a:t>
            </a:r>
            <a:r>
              <a:rPr lang="hu-HU" dirty="0" smtClean="0"/>
              <a:t>: </a:t>
            </a:r>
            <a:r>
              <a:rPr lang="hu-HU" b="1" i="1" dirty="0" smtClean="0"/>
              <a:t>na</a:t>
            </a:r>
            <a:endParaRPr lang="hu-HU" b="1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869853"/>
              </p:ext>
            </p:extLst>
          </p:nvPr>
        </p:nvGraphicFramePr>
        <p:xfrm>
          <a:off x="2670564" y="1913787"/>
          <a:ext cx="8526523" cy="494421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Genre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register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Absolute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hits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i="0" dirty="0" smtClean="0">
                        <a:effectLst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Relative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Size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dirty="0" err="1" smtClean="0">
                          <a:effectLst/>
                        </a:rPr>
                        <a:t>subcorpus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tokens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Occurence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r>
                        <a:rPr lang="hu-HU" sz="1500" i="1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smtClean="0">
                          <a:effectLst/>
                        </a:rPr>
                        <a:t>(per </a:t>
                      </a:r>
                      <a:r>
                        <a:rPr lang="hu-HU" sz="1500" baseline="0" dirty="0" err="1" smtClean="0">
                          <a:effectLst/>
                        </a:rPr>
                        <a:t>tokens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Written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press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journalism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5358 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7.05%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364.8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0.0000146875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Transcribed</a:t>
                      </a:r>
                      <a:r>
                        <a:rPr lang="hu-HU" sz="1500" dirty="0" smtClean="0">
                          <a:effectLst/>
                        </a:rPr>
                        <a:t>) </a:t>
                      </a:r>
                      <a:r>
                        <a:rPr lang="hu-HU" sz="1500" dirty="0" err="1" smtClean="0">
                          <a:effectLst/>
                        </a:rPr>
                        <a:t>spoken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press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5793 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7.63%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76.2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0.0000760236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Private</a:t>
                      </a:r>
                      <a:r>
                        <a:rPr lang="hu-HU" sz="1500" baseline="0" dirty="0" smtClean="0">
                          <a:effectLst/>
                        </a:rPr>
                        <a:t> (internet </a:t>
                      </a:r>
                      <a:r>
                        <a:rPr lang="hu-HU" sz="1500" baseline="0" dirty="0" err="1" smtClean="0">
                          <a:effectLst/>
                        </a:rPr>
                        <a:t>discussion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forums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13482 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effectLst/>
                        </a:rPr>
                        <a:t>17.76%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57.9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0.0002328497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Private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social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media</a:t>
                      </a:r>
                      <a:r>
                        <a:rPr lang="hu-HU" sz="1500" baseline="0" dirty="0" smtClean="0">
                          <a:effectLst/>
                        </a:rPr>
                        <a:t>) – </a:t>
                      </a:r>
                      <a:r>
                        <a:rPr lang="hu-HU" sz="1500" baseline="0" dirty="0" err="1" smtClean="0">
                          <a:effectLst/>
                        </a:rPr>
                        <a:t>but</a:t>
                      </a:r>
                      <a:r>
                        <a:rPr lang="hu-HU" sz="1500" baseline="0" dirty="0" smtClean="0">
                          <a:effectLst/>
                        </a:rPr>
                        <a:t>: </a:t>
                      </a:r>
                      <a:r>
                        <a:rPr lang="hu-HU" sz="1500" baseline="0" dirty="0" err="1" smtClean="0">
                          <a:effectLst/>
                        </a:rPr>
                        <a:t>duplicates</a:t>
                      </a:r>
                      <a:r>
                        <a:rPr lang="hu-HU" sz="1500" baseline="0" dirty="0" smtClean="0">
                          <a:effectLst/>
                        </a:rPr>
                        <a:t>!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40725 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effectLst/>
                        </a:rPr>
                        <a:t>53.65%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rowSpan="2"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0.0001674548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69168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243.2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</a:rPr>
                        <a:t>(</a:t>
                      </a:r>
                      <a:r>
                        <a:rPr lang="hu-HU" sz="1500" dirty="0" err="1" smtClean="0">
                          <a:effectLst/>
                        </a:rPr>
                        <a:t>Popular</a:t>
                      </a:r>
                      <a:r>
                        <a:rPr lang="hu-HU" sz="1500" baseline="0" dirty="0" smtClean="0">
                          <a:effectLst/>
                        </a:rPr>
                        <a:t>) </a:t>
                      </a:r>
                      <a:r>
                        <a:rPr lang="hu-HU" sz="1500" baseline="0" dirty="0" err="1" smtClean="0">
                          <a:effectLst/>
                        </a:rPr>
                        <a:t>science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3228 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4,25%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+mn-cs"/>
                        </a:rPr>
                        <a:t>117.9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0.0000273791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Political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Official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2950 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3,89%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99.0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0.000029798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Fiction</a:t>
                      </a:r>
                      <a:r>
                        <a:rPr lang="hu-HU" sz="1500" dirty="0" smtClean="0">
                          <a:effectLst/>
                        </a:rPr>
                        <a:t>/</a:t>
                      </a:r>
                      <a:r>
                        <a:rPr lang="hu-HU" sz="1500" dirty="0" err="1" smtClean="0">
                          <a:effectLst/>
                        </a:rPr>
                        <a:t>Literature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4373 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5.77%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80.6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0.0000542556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effectLst/>
                        </a:rPr>
                        <a:t>Total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</a:rPr>
                        <a:t>75909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0.0000730105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3853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Today’s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MNSz2: </a:t>
            </a:r>
            <a:r>
              <a:rPr lang="hu-HU" dirty="0" err="1" smtClean="0"/>
              <a:t>variation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regions</a:t>
            </a:r>
            <a:r>
              <a:rPr lang="hu-HU" dirty="0" smtClean="0"/>
              <a:t>: </a:t>
            </a:r>
            <a:r>
              <a:rPr lang="hu-HU" i="1" dirty="0" smtClean="0"/>
              <a:t>no</a:t>
            </a:r>
            <a:endParaRPr lang="hu-HU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12770010"/>
              </p:ext>
            </p:extLst>
          </p:nvPr>
        </p:nvGraphicFramePr>
        <p:xfrm>
          <a:off x="1851054" y="2122099"/>
          <a:ext cx="8526523" cy="36686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Region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Absolute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  <a:latin typeface="+mj-lt"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  <a:latin typeface="+mj-lt"/>
                        </a:rPr>
                        <a:t>no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0" dirty="0" smtClean="0">
                          <a:effectLst/>
                          <a:latin typeface="+mj-lt"/>
                        </a:rPr>
                        <a:t>(</a:t>
                      </a:r>
                      <a:r>
                        <a:rPr lang="hu-HU" sz="1500" i="0" dirty="0" err="1" smtClean="0">
                          <a:effectLst/>
                          <a:latin typeface="+mj-lt"/>
                        </a:rPr>
                        <a:t>hits</a:t>
                      </a:r>
                      <a:r>
                        <a:rPr lang="hu-HU" sz="1500" i="0" dirty="0" smtClean="0">
                          <a:effectLst/>
                          <a:latin typeface="+mj-lt"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Relative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  <a:latin typeface="+mj-lt"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  <a:latin typeface="+mj-lt"/>
                        </a:rPr>
                        <a:t>no</a:t>
                      </a:r>
                      <a:endParaRPr lang="hu-HU" sz="1500" i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Size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500" dirty="0" err="1" smtClean="0">
                          <a:effectLst/>
                          <a:latin typeface="+mj-lt"/>
                        </a:rPr>
                        <a:t>subcorpus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  <a:latin typeface="+mj-lt"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  <a:latin typeface="+mj-lt"/>
                        </a:rPr>
                        <a:t>tokens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)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</a:rPr>
                        <a:t>Occurence</a:t>
                      </a:r>
                      <a:r>
                        <a:rPr lang="hu-HU" sz="1500" dirty="0" smtClean="0">
                          <a:effectLst/>
                          <a:latin typeface="+mj-lt"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  <a:latin typeface="+mj-lt"/>
                        </a:rPr>
                        <a:t>no</a:t>
                      </a:r>
                      <a:r>
                        <a:rPr lang="hu-HU" sz="1500" i="1" baseline="0" dirty="0" smtClean="0">
                          <a:effectLst/>
                          <a:latin typeface="+mj-lt"/>
                        </a:rPr>
                        <a:t> </a:t>
                      </a:r>
                      <a:r>
                        <a:rPr lang="hu-HU" sz="1500" baseline="0" dirty="0" smtClean="0">
                          <a:effectLst/>
                          <a:latin typeface="+mj-lt"/>
                        </a:rPr>
                        <a:t>(per </a:t>
                      </a:r>
                      <a:r>
                        <a:rPr lang="hu-HU" sz="1500" baseline="0" dirty="0" err="1" smtClean="0">
                          <a:effectLst/>
                          <a:latin typeface="+mj-lt"/>
                        </a:rPr>
                        <a:t>token</a:t>
                      </a:r>
                      <a:r>
                        <a:rPr lang="hu-HU" sz="1500" baseline="0" dirty="0" smtClean="0">
                          <a:effectLst/>
                          <a:latin typeface="+mj-lt"/>
                        </a:rPr>
                        <a:t>)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Hungary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53945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96.25%</a:t>
                      </a:r>
                      <a:endParaRPr lang="hu-HU" sz="1500" b="1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0.0000532054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Slovakia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1005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1.79%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0.0000580925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Subcarpathia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0.000106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Transylvania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585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1.05%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</a:t>
                      </a:r>
                      <a:endParaRPr lang="hu-HU" sz="1500" b="1" u="sng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Vojvodina</a:t>
                      </a:r>
                      <a:endParaRPr lang="hu-HU" sz="15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261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0.46%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0.0001305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Total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56061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45672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/>
              <a:t>Today’s</a:t>
            </a:r>
            <a:r>
              <a:rPr lang="hu-HU" dirty="0"/>
              <a:t> </a:t>
            </a:r>
            <a:r>
              <a:rPr lang="hu-HU" dirty="0" err="1"/>
              <a:t>Hungarian</a:t>
            </a:r>
            <a:r>
              <a:rPr lang="hu-HU" dirty="0"/>
              <a:t>: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MNSz2: </a:t>
            </a:r>
            <a:r>
              <a:rPr lang="hu-HU" dirty="0" err="1" smtClean="0"/>
              <a:t>variation</a:t>
            </a:r>
            <a:r>
              <a:rPr lang="hu-HU" dirty="0" smtClean="0"/>
              <a:t> </a:t>
            </a:r>
            <a:r>
              <a:rPr lang="hu-HU" dirty="0" err="1" smtClean="0"/>
              <a:t>across</a:t>
            </a:r>
            <a:r>
              <a:rPr lang="hu-HU" dirty="0" smtClean="0"/>
              <a:t> </a:t>
            </a:r>
            <a:r>
              <a:rPr lang="hu-HU" dirty="0" err="1" smtClean="0"/>
              <a:t>regions</a:t>
            </a:r>
            <a:r>
              <a:rPr lang="hu-HU" dirty="0" smtClean="0"/>
              <a:t>: </a:t>
            </a:r>
            <a:r>
              <a:rPr lang="hu-HU" i="1" dirty="0" smtClean="0"/>
              <a:t>na</a:t>
            </a:r>
            <a:endParaRPr lang="hu-HU" i="1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3068962"/>
              </p:ext>
            </p:extLst>
          </p:nvPr>
        </p:nvGraphicFramePr>
        <p:xfrm>
          <a:off x="1851054" y="2122099"/>
          <a:ext cx="8526523" cy="3668659"/>
        </p:xfrm>
        <a:graphic>
          <a:graphicData uri="http://schemas.openxmlformats.org/drawingml/2006/table">
            <a:tbl>
              <a:tblPr firstRow="1" firstCol="1" bandRow="1">
                <a:tableStyleId>{21E4AEA4-8DFA-4A89-87EB-49C32662AFE0}</a:tableStyleId>
              </a:tblPr>
              <a:tblGrid>
                <a:gridCol w="2141502"/>
                <a:gridCol w="1558589"/>
                <a:gridCol w="1558589"/>
                <a:gridCol w="1493129"/>
                <a:gridCol w="1774714"/>
              </a:tblGrid>
              <a:tr h="168397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Region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Absolute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</a:p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i="0" dirty="0" smtClean="0">
                          <a:effectLst/>
                        </a:rPr>
                        <a:t>(</a:t>
                      </a:r>
                      <a:r>
                        <a:rPr lang="hu-HU" sz="1500" i="0" dirty="0" err="1" smtClean="0">
                          <a:effectLst/>
                        </a:rPr>
                        <a:t>hits</a:t>
                      </a:r>
                      <a:r>
                        <a:rPr lang="hu-HU" sz="1500" i="0" dirty="0" smtClean="0">
                          <a:effectLst/>
                        </a:rPr>
                        <a:t>)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Relative</a:t>
                      </a:r>
                      <a:r>
                        <a:rPr lang="hu-HU" sz="1500" dirty="0" smtClean="0">
                          <a:effectLst/>
                        </a:rPr>
                        <a:t> </a:t>
                      </a:r>
                      <a:r>
                        <a:rPr lang="hu-HU" sz="1500" dirty="0" err="1" smtClean="0">
                          <a:effectLst/>
                        </a:rPr>
                        <a:t>frequency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endParaRPr lang="hu-HU" sz="1500" i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Size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dirty="0" err="1" smtClean="0">
                          <a:effectLst/>
                        </a:rPr>
                        <a:t>subcorpus</a:t>
                      </a:r>
                      <a:r>
                        <a:rPr lang="hu-HU" sz="1500" dirty="0" smtClean="0">
                          <a:effectLst/>
                        </a:rPr>
                        <a:t> (</a:t>
                      </a:r>
                      <a:r>
                        <a:rPr lang="hu-HU" sz="1500" dirty="0" err="1" smtClean="0">
                          <a:effectLst/>
                        </a:rPr>
                        <a:t>million</a:t>
                      </a:r>
                      <a:r>
                        <a:rPr lang="hu-HU" sz="1500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err="1" smtClean="0">
                          <a:effectLst/>
                        </a:rPr>
                        <a:t>tokens</a:t>
                      </a:r>
                      <a:r>
                        <a:rPr lang="hu-HU" sz="150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</a:rPr>
                        <a:t>Occurence</a:t>
                      </a:r>
                      <a:r>
                        <a:rPr lang="hu-HU" sz="1500" dirty="0" smtClean="0">
                          <a:effectLst/>
                        </a:rPr>
                        <a:t> of </a:t>
                      </a:r>
                      <a:r>
                        <a:rPr lang="hu-HU" sz="1500" i="1" dirty="0" smtClean="0">
                          <a:effectLst/>
                        </a:rPr>
                        <a:t>na</a:t>
                      </a:r>
                      <a:r>
                        <a:rPr lang="hu-HU" sz="1500" i="1" baseline="0" dirty="0" smtClean="0">
                          <a:effectLst/>
                        </a:rPr>
                        <a:t> </a:t>
                      </a:r>
                      <a:r>
                        <a:rPr lang="hu-HU" sz="1500" baseline="0" dirty="0" smtClean="0">
                          <a:effectLst/>
                        </a:rPr>
                        <a:t>(per </a:t>
                      </a:r>
                      <a:r>
                        <a:rPr lang="hu-HU" sz="1500" baseline="0" dirty="0" err="1" smtClean="0">
                          <a:effectLst/>
                        </a:rPr>
                        <a:t>token</a:t>
                      </a:r>
                      <a:r>
                        <a:rPr lang="hu-HU" sz="1500" baseline="0" dirty="0" smtClean="0">
                          <a:effectLst/>
                        </a:rPr>
                        <a:t>)</a:t>
                      </a:r>
                      <a:endParaRPr lang="hu-HU" sz="15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Hungary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73131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96.35%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1013.9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0.0000721284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Slovakia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1415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1.86%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17.3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0.0000817919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Subcarpathia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0.73%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2.5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u="sng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0.000222</a:t>
                      </a:r>
                      <a:endParaRPr lang="hu-HU" sz="1500" b="1" u="sng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8113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Transylvania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599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0.79%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3.9</a:t>
                      </a:r>
                      <a:endParaRPr lang="hu-HU" sz="1500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0.0001535897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dirty="0" err="1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Vojvodina</a:t>
                      </a:r>
                      <a:endParaRPr lang="hu-HU" sz="1500" dirty="0" smtClean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209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0.27%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r" defTabSz="457200" rtl="0" eaLnBrk="1" latinLnBrk="0" hangingPunct="1">
                        <a:spcAft>
                          <a:spcPts val="0"/>
                        </a:spcAft>
                      </a:pP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2.0</a:t>
                      </a:r>
                      <a:endParaRPr lang="hu-HU" sz="1500" kern="1200" dirty="0">
                        <a:solidFill>
                          <a:schemeClr val="dk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0.0001045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0071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</a:t>
                      </a:r>
                      <a:endParaRPr lang="hu-HU" sz="1500" b="1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75909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>
                          <a:effectLst/>
                          <a:latin typeface="+mj-lt"/>
                        </a:rPr>
                        <a:t>100,00%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u-HU" sz="1500" b="1" dirty="0" smtClean="0">
                          <a:effectLst/>
                          <a:latin typeface="+mj-lt"/>
                          <a:ea typeface="Times New Roman" panose="02020603050405020304" pitchFamily="18" charset="0"/>
                        </a:rPr>
                        <a:t>1039.7</a:t>
                      </a:r>
                      <a:endParaRPr lang="hu-HU" sz="1500" b="1" dirty="0">
                        <a:effectLst/>
                        <a:latin typeface="+mj-lt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6916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Regions</a:t>
            </a:r>
            <a:r>
              <a:rPr lang="hu-HU" dirty="0" smtClean="0"/>
              <a:t> x </a:t>
            </a:r>
            <a:r>
              <a:rPr lang="hu-HU" dirty="0" err="1" smtClean="0"/>
              <a:t>registers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92924" y="1595887"/>
            <a:ext cx="8911687" cy="431533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Outstanding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regions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outside</a:t>
            </a:r>
            <a:r>
              <a:rPr lang="hu-HU" dirty="0" smtClean="0">
                <a:solidFill>
                  <a:schemeClr val="tx1"/>
                </a:solidFill>
              </a:rPr>
              <a:t> Hungary: </a:t>
            </a:r>
            <a:r>
              <a:rPr lang="hu-HU" b="1" dirty="0" err="1" smtClean="0">
                <a:solidFill>
                  <a:schemeClr val="tx1"/>
                </a:solidFill>
              </a:rPr>
              <a:t>Subcarpathia</a:t>
            </a:r>
            <a:r>
              <a:rPr lang="hu-HU" b="1" dirty="0" smtClean="0">
                <a:solidFill>
                  <a:schemeClr val="tx1"/>
                </a:solidFill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</a:rPr>
              <a:t>Vojvodina</a:t>
            </a:r>
            <a:r>
              <a:rPr lang="hu-HU" b="1" dirty="0" smtClean="0">
                <a:solidFill>
                  <a:schemeClr val="tx1"/>
                </a:solidFill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</a:rPr>
              <a:t>Transylvania</a:t>
            </a:r>
            <a:endParaRPr lang="hu-H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i="1" dirty="0" smtClean="0">
                <a:solidFill>
                  <a:schemeClr val="tx1"/>
                </a:solidFill>
              </a:rPr>
              <a:t>Na</a:t>
            </a:r>
            <a:r>
              <a:rPr lang="hu-HU" dirty="0" smtClean="0">
                <a:solidFill>
                  <a:schemeClr val="tx1"/>
                </a:solidFill>
              </a:rPr>
              <a:t> and </a:t>
            </a:r>
            <a:r>
              <a:rPr lang="hu-HU" i="1" dirty="0" smtClean="0">
                <a:solidFill>
                  <a:schemeClr val="tx1"/>
                </a:solidFill>
              </a:rPr>
              <a:t>no</a:t>
            </a:r>
            <a:r>
              <a:rPr lang="hu-HU" dirty="0" smtClean="0">
                <a:solidFill>
                  <a:schemeClr val="tx1"/>
                </a:solidFill>
              </a:rPr>
              <a:t> is </a:t>
            </a:r>
            <a:r>
              <a:rPr lang="hu-HU" dirty="0" err="1" smtClean="0">
                <a:solidFill>
                  <a:schemeClr val="tx1"/>
                </a:solidFill>
              </a:rPr>
              <a:t>also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frequent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but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what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registers</a:t>
            </a:r>
            <a:r>
              <a:rPr lang="hu-HU" dirty="0" smtClean="0">
                <a:solidFill>
                  <a:schemeClr val="tx1"/>
                </a:solidFill>
              </a:rPr>
              <a:t>?</a:t>
            </a:r>
          </a:p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Subcarpathia</a:t>
            </a:r>
            <a:r>
              <a:rPr lang="hu-HU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i="1" dirty="0">
                <a:solidFill>
                  <a:schemeClr val="tx1"/>
                </a:solidFill>
              </a:rPr>
              <a:t>no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 smtClean="0">
                <a:solidFill>
                  <a:schemeClr val="tx1"/>
                </a:solidFill>
              </a:rPr>
              <a:t>pers.forum</a:t>
            </a:r>
            <a:r>
              <a:rPr lang="hu-HU" b="1" dirty="0" smtClean="0">
                <a:solidFill>
                  <a:schemeClr val="tx1"/>
                </a:solidFill>
              </a:rPr>
              <a:t> (75,08%), </a:t>
            </a:r>
            <a:r>
              <a:rPr lang="hu-HU" dirty="0" err="1" smtClean="0">
                <a:solidFill>
                  <a:schemeClr val="tx1"/>
                </a:solidFill>
              </a:rPr>
              <a:t>written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press</a:t>
            </a:r>
            <a:r>
              <a:rPr lang="hu-HU" dirty="0" smtClean="0">
                <a:solidFill>
                  <a:schemeClr val="tx1"/>
                </a:solidFill>
              </a:rPr>
              <a:t> (13,16%) 	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i="1" dirty="0">
                <a:solidFill>
                  <a:schemeClr val="tx1"/>
                </a:solidFill>
              </a:rPr>
              <a:t>na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 smtClean="0">
                <a:solidFill>
                  <a:schemeClr val="tx1"/>
                </a:solidFill>
              </a:rPr>
              <a:t>pers.forum</a:t>
            </a:r>
            <a:r>
              <a:rPr lang="hu-HU" b="1" dirty="0" smtClean="0">
                <a:solidFill>
                  <a:schemeClr val="tx1"/>
                </a:solidFill>
              </a:rPr>
              <a:t> (93,89%)</a:t>
            </a:r>
            <a:endParaRPr lang="hu-HU" b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Vojvodina</a:t>
            </a:r>
            <a:r>
              <a:rPr lang="hu-HU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i="1" dirty="0">
                <a:solidFill>
                  <a:schemeClr val="tx1"/>
                </a:solidFill>
              </a:rPr>
              <a:t>no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 smtClean="0">
                <a:solidFill>
                  <a:schemeClr val="tx1"/>
                </a:solidFill>
              </a:rPr>
              <a:t>written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press</a:t>
            </a:r>
            <a:r>
              <a:rPr lang="hu-HU" b="1" dirty="0" smtClean="0">
                <a:solidFill>
                  <a:schemeClr val="tx1"/>
                </a:solidFill>
              </a:rPr>
              <a:t> (</a:t>
            </a:r>
            <a:r>
              <a:rPr lang="hu-HU" b="1" dirty="0" err="1" smtClean="0">
                <a:solidFill>
                  <a:schemeClr val="tx1"/>
                </a:solidFill>
              </a:rPr>
              <a:t>daily</a:t>
            </a:r>
            <a:r>
              <a:rPr lang="hu-HU" b="1" dirty="0" smtClean="0">
                <a:solidFill>
                  <a:schemeClr val="tx1"/>
                </a:solidFill>
              </a:rPr>
              <a:t>/</a:t>
            </a:r>
            <a:r>
              <a:rPr lang="hu-HU" b="1" dirty="0" err="1" smtClean="0">
                <a:solidFill>
                  <a:schemeClr val="tx1"/>
                </a:solidFill>
              </a:rPr>
              <a:t>weekly</a:t>
            </a:r>
            <a:r>
              <a:rPr lang="hu-HU" b="1" dirty="0" smtClean="0">
                <a:solidFill>
                  <a:schemeClr val="tx1"/>
                </a:solidFill>
              </a:rPr>
              <a:t> </a:t>
            </a:r>
            <a:r>
              <a:rPr lang="hu-HU" b="1" dirty="0" err="1" smtClean="0">
                <a:solidFill>
                  <a:schemeClr val="tx1"/>
                </a:solidFill>
              </a:rPr>
              <a:t>newspaper</a:t>
            </a:r>
            <a:r>
              <a:rPr lang="hu-HU" b="1" dirty="0" smtClean="0">
                <a:solidFill>
                  <a:schemeClr val="tx1"/>
                </a:solidFill>
              </a:rPr>
              <a:t>) (61,88%)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science</a:t>
            </a:r>
            <a:r>
              <a:rPr lang="hu-HU" dirty="0" smtClean="0">
                <a:solidFill>
                  <a:schemeClr val="tx1"/>
                </a:solidFill>
              </a:rPr>
              <a:t> (27,15%)</a:t>
            </a:r>
            <a:endParaRPr lang="hu-HU" dirty="0">
              <a:solidFill>
                <a:schemeClr val="tx1"/>
              </a:solidFill>
            </a:endParaRPr>
          </a:p>
          <a:p>
            <a:r>
              <a:rPr lang="hu-HU" i="1" dirty="0">
                <a:solidFill>
                  <a:schemeClr val="tx1"/>
                </a:solidFill>
              </a:rPr>
              <a:t>na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>
                <a:solidFill>
                  <a:schemeClr val="tx1"/>
                </a:solidFill>
              </a:rPr>
              <a:t>written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err="1">
                <a:solidFill>
                  <a:schemeClr val="tx1"/>
                </a:solidFill>
              </a:rPr>
              <a:t>press</a:t>
            </a:r>
            <a:r>
              <a:rPr lang="hu-HU" b="1" dirty="0">
                <a:solidFill>
                  <a:schemeClr val="tx1"/>
                </a:solidFill>
              </a:rPr>
              <a:t> </a:t>
            </a:r>
            <a:r>
              <a:rPr lang="hu-HU" b="1" dirty="0" smtClean="0">
                <a:solidFill>
                  <a:schemeClr val="tx1"/>
                </a:solidFill>
              </a:rPr>
              <a:t>(61,20%), </a:t>
            </a:r>
            <a:r>
              <a:rPr lang="hu-HU" dirty="0" err="1" smtClean="0">
                <a:solidFill>
                  <a:schemeClr val="tx1"/>
                </a:solidFill>
              </a:rPr>
              <a:t>pers.forum</a:t>
            </a:r>
            <a:r>
              <a:rPr lang="hu-HU" dirty="0" smtClean="0">
                <a:solidFill>
                  <a:schemeClr val="tx1"/>
                </a:solidFill>
              </a:rPr>
              <a:t> (19,34%) 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Transylvania</a:t>
            </a:r>
            <a:r>
              <a:rPr lang="hu-HU" dirty="0" smtClean="0">
                <a:solidFill>
                  <a:schemeClr val="tx1"/>
                </a:solidFill>
              </a:rPr>
              <a:t>:</a:t>
            </a:r>
          </a:p>
          <a:p>
            <a:r>
              <a:rPr lang="hu-HU" i="1" dirty="0">
                <a:solidFill>
                  <a:schemeClr val="tx1"/>
                </a:solidFill>
              </a:rPr>
              <a:t>n</a:t>
            </a:r>
            <a:r>
              <a:rPr lang="hu-HU" i="1" dirty="0" smtClean="0">
                <a:solidFill>
                  <a:schemeClr val="tx1"/>
                </a:solidFill>
              </a:rPr>
              <a:t>o: </a:t>
            </a:r>
            <a:r>
              <a:rPr lang="hu-HU" b="1" dirty="0" err="1" smtClean="0">
                <a:solidFill>
                  <a:schemeClr val="tx1"/>
                </a:solidFill>
              </a:rPr>
              <a:t>pers.forum</a:t>
            </a:r>
            <a:r>
              <a:rPr lang="hu-HU" b="1" dirty="0" smtClean="0">
                <a:solidFill>
                  <a:schemeClr val="tx1"/>
                </a:solidFill>
              </a:rPr>
              <a:t> (58,47%), </a:t>
            </a:r>
            <a:r>
              <a:rPr lang="hu-HU" dirty="0" err="1" smtClean="0">
                <a:solidFill>
                  <a:schemeClr val="tx1"/>
                </a:solidFill>
              </a:rPr>
              <a:t>science</a:t>
            </a:r>
            <a:r>
              <a:rPr lang="hu-HU" dirty="0" smtClean="0">
                <a:solidFill>
                  <a:schemeClr val="tx1"/>
                </a:solidFill>
              </a:rPr>
              <a:t> (21,28%, </a:t>
            </a:r>
            <a:r>
              <a:rPr lang="hu-HU" dirty="0" err="1" smtClean="0">
                <a:solidFill>
                  <a:schemeClr val="tx1"/>
                </a:solidFill>
              </a:rPr>
              <a:t>but</a:t>
            </a:r>
            <a:r>
              <a:rPr lang="hu-HU" dirty="0" smtClean="0">
                <a:solidFill>
                  <a:schemeClr val="tx1"/>
                </a:solidFill>
              </a:rPr>
              <a:t>: most of </a:t>
            </a:r>
            <a:r>
              <a:rPr lang="hu-HU" dirty="0" err="1" smtClean="0">
                <a:solidFill>
                  <a:schemeClr val="tx1"/>
                </a:solidFill>
              </a:rPr>
              <a:t>them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are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not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valid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hits</a:t>
            </a:r>
            <a:r>
              <a:rPr lang="hu-HU" dirty="0" smtClean="0">
                <a:solidFill>
                  <a:schemeClr val="tx1"/>
                </a:solidFill>
              </a:rPr>
              <a:t>), </a:t>
            </a:r>
            <a:r>
              <a:rPr lang="hu-HU" dirty="0" err="1" smtClean="0">
                <a:solidFill>
                  <a:schemeClr val="tx1"/>
                </a:solidFill>
              </a:rPr>
              <a:t>fiction</a:t>
            </a:r>
            <a:r>
              <a:rPr lang="hu-HU" dirty="0" smtClean="0">
                <a:solidFill>
                  <a:schemeClr val="tx1"/>
                </a:solidFill>
              </a:rPr>
              <a:t> (11,05%)</a:t>
            </a:r>
          </a:p>
          <a:p>
            <a:r>
              <a:rPr lang="hu-HU" i="1" dirty="0">
                <a:solidFill>
                  <a:schemeClr val="tx1"/>
                </a:solidFill>
              </a:rPr>
              <a:t>n</a:t>
            </a:r>
            <a:r>
              <a:rPr lang="hu-HU" i="1" dirty="0" smtClean="0">
                <a:solidFill>
                  <a:schemeClr val="tx1"/>
                </a:solidFill>
              </a:rPr>
              <a:t>a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b="1" dirty="0" err="1" smtClean="0">
                <a:solidFill>
                  <a:schemeClr val="tx1"/>
                </a:solidFill>
              </a:rPr>
              <a:t>pers.forum</a:t>
            </a:r>
            <a:r>
              <a:rPr lang="hu-HU" b="1" dirty="0" smtClean="0">
                <a:solidFill>
                  <a:schemeClr val="tx1"/>
                </a:solidFill>
              </a:rPr>
              <a:t> (90.24%)</a:t>
            </a:r>
          </a:p>
        </p:txBody>
      </p:sp>
    </p:spTree>
    <p:extLst>
      <p:ext uri="{BB962C8B-B14F-4D97-AF65-F5344CB8AC3E}">
        <p14:creationId xmlns:p14="http://schemas.microsoft.com/office/powerpoint/2010/main" val="1890532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262CAC2F-E475-173D-A793-C3A187DAED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0064" y="477461"/>
            <a:ext cx="8911687" cy="1280890"/>
          </a:xfrm>
        </p:spPr>
        <p:txBody>
          <a:bodyPr/>
          <a:lstStyle/>
          <a:p>
            <a:r>
              <a:rPr lang="hu-HU" dirty="0" err="1" smtClean="0"/>
              <a:t>Insubordinate</a:t>
            </a:r>
            <a:r>
              <a:rPr lang="hu-HU" dirty="0" smtClean="0"/>
              <a:t> </a:t>
            </a:r>
            <a:r>
              <a:rPr lang="hu-HU" dirty="0" err="1" smtClean="0"/>
              <a:t>clauses</a:t>
            </a:r>
            <a:r>
              <a:rPr lang="hu-HU" dirty="0" smtClean="0"/>
              <a:t> starting </a:t>
            </a:r>
            <a:r>
              <a:rPr lang="hu-HU" dirty="0" err="1" smtClean="0"/>
              <a:t>with</a:t>
            </a:r>
            <a:r>
              <a:rPr lang="hu-HU" dirty="0" smtClean="0"/>
              <a:t> </a:t>
            </a:r>
            <a:r>
              <a:rPr lang="hu-HU" i="1" dirty="0" smtClean="0"/>
              <a:t>no~na + </a:t>
            </a:r>
            <a:r>
              <a:rPr lang="hu-HU" dirty="0" smtClean="0"/>
              <a:t>HOGY ’</a:t>
            </a:r>
            <a:r>
              <a:rPr lang="hu-HU" dirty="0" err="1" smtClean="0"/>
              <a:t>that</a:t>
            </a:r>
            <a:r>
              <a:rPr lang="hu-HU" dirty="0" smtClean="0"/>
              <a:t>’</a:t>
            </a:r>
            <a:r>
              <a:rPr lang="hu-HU" i="1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smtClean="0"/>
              <a:t>MNSz2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C05C4F8-8140-270A-C836-1C818AFBD7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064" y="1837426"/>
            <a:ext cx="9896798" cy="5020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„</a:t>
            </a:r>
            <a:r>
              <a:rPr lang="hu-HU" dirty="0" err="1" smtClean="0"/>
              <a:t>When</a:t>
            </a:r>
            <a:r>
              <a:rPr lang="hu-HU" dirty="0" smtClean="0"/>
              <a:t> </a:t>
            </a:r>
            <a:r>
              <a:rPr lang="hu-HU" dirty="0"/>
              <a:t>a </a:t>
            </a:r>
            <a:r>
              <a:rPr lang="hu-HU" dirty="0" err="1"/>
              <a:t>clause</a:t>
            </a:r>
            <a:r>
              <a:rPr lang="hu-HU" dirty="0"/>
              <a:t> </a:t>
            </a:r>
            <a:r>
              <a:rPr lang="hu-HU" dirty="0" err="1"/>
              <a:t>follows</a:t>
            </a:r>
            <a:r>
              <a:rPr lang="hu-HU" dirty="0"/>
              <a:t> an </a:t>
            </a:r>
            <a:r>
              <a:rPr lang="hu-HU" dirty="0" err="1"/>
              <a:t>interjection</a:t>
            </a:r>
            <a:r>
              <a:rPr lang="hu-HU" dirty="0"/>
              <a:t>, </a:t>
            </a:r>
            <a:r>
              <a:rPr lang="hu-HU" dirty="0" err="1"/>
              <a:t>such</a:t>
            </a:r>
            <a:r>
              <a:rPr lang="hu-HU" dirty="0"/>
              <a:t> a </a:t>
            </a:r>
            <a:r>
              <a:rPr lang="hu-HU" dirty="0" err="1"/>
              <a:t>clause</a:t>
            </a:r>
            <a:r>
              <a:rPr lang="hu-HU" dirty="0"/>
              <a:t> </a:t>
            </a:r>
            <a:r>
              <a:rPr lang="hu-HU" dirty="0" err="1"/>
              <a:t>conveys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verbal</a:t>
            </a:r>
            <a:r>
              <a:rPr lang="hu-HU" dirty="0"/>
              <a:t> version of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speaker’s</a:t>
            </a:r>
            <a:r>
              <a:rPr lang="hu-HU" dirty="0"/>
              <a:t> </a:t>
            </a:r>
            <a:r>
              <a:rPr lang="hu-HU" dirty="0" err="1"/>
              <a:t>sentiment</a:t>
            </a:r>
            <a:r>
              <a:rPr lang="hu-HU" dirty="0"/>
              <a:t> </a:t>
            </a:r>
            <a:r>
              <a:rPr lang="hu-HU" dirty="0" err="1"/>
              <a:t>expressed</a:t>
            </a:r>
            <a:r>
              <a:rPr lang="hu-HU" dirty="0"/>
              <a:t> </a:t>
            </a:r>
            <a:r>
              <a:rPr lang="hu-HU" dirty="0" err="1"/>
              <a:t>by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interjection</a:t>
            </a:r>
            <a:r>
              <a:rPr lang="hu-HU" dirty="0" smtClean="0"/>
              <a:t>.” (</a:t>
            </a:r>
            <a:r>
              <a:rPr lang="hu-HU" dirty="0" err="1" smtClean="0"/>
              <a:t>Onodera</a:t>
            </a:r>
            <a:r>
              <a:rPr lang="hu-HU" dirty="0" smtClean="0"/>
              <a:t> 2004: 53, </a:t>
            </a:r>
            <a:r>
              <a:rPr lang="hu-HU" dirty="0" err="1" smtClean="0"/>
              <a:t>cf</a:t>
            </a:r>
            <a:r>
              <a:rPr lang="hu-HU" dirty="0" smtClean="0"/>
              <a:t>. </a:t>
            </a:r>
            <a:r>
              <a:rPr lang="hu-HU" dirty="0" err="1" smtClean="0"/>
              <a:t>Gallasy</a:t>
            </a:r>
            <a:r>
              <a:rPr lang="hu-HU" dirty="0" smtClean="0"/>
              <a:t> 1991, 1992)</a:t>
            </a:r>
          </a:p>
          <a:p>
            <a:pPr marL="0" indent="0">
              <a:buNone/>
            </a:pPr>
            <a:r>
              <a:rPr lang="hu-HU" dirty="0" err="1" smtClean="0"/>
              <a:t>Insubordinate</a:t>
            </a:r>
            <a:r>
              <a:rPr lang="hu-HU" dirty="0" smtClean="0"/>
              <a:t> </a:t>
            </a:r>
            <a:r>
              <a:rPr lang="hu-HU" dirty="0" err="1" smtClean="0"/>
              <a:t>clauses</a:t>
            </a:r>
            <a:r>
              <a:rPr lang="hu-HU" dirty="0" smtClean="0"/>
              <a:t> </a:t>
            </a:r>
            <a:r>
              <a:rPr lang="hu-HU" dirty="0" err="1" smtClean="0"/>
              <a:t>often</a:t>
            </a:r>
            <a:r>
              <a:rPr lang="hu-HU" dirty="0" smtClean="0"/>
              <a:t> </a:t>
            </a:r>
            <a:r>
              <a:rPr lang="hu-HU" dirty="0" err="1" smtClean="0"/>
              <a:t>carry</a:t>
            </a:r>
            <a:r>
              <a:rPr lang="hu-HU" dirty="0" smtClean="0"/>
              <a:t> </a:t>
            </a:r>
            <a:r>
              <a:rPr lang="hu-HU" dirty="0" err="1" smtClean="0"/>
              <a:t>emotional</a:t>
            </a:r>
            <a:r>
              <a:rPr lang="hu-HU" dirty="0" smtClean="0"/>
              <a:t> </a:t>
            </a:r>
            <a:r>
              <a:rPr lang="hu-HU" dirty="0" err="1" smtClean="0"/>
              <a:t>emphasis</a:t>
            </a:r>
            <a:r>
              <a:rPr lang="hu-HU" dirty="0" smtClean="0"/>
              <a:t>, </a:t>
            </a:r>
            <a:r>
              <a:rPr lang="hu-HU" dirty="0" err="1" smtClean="0"/>
              <a:t>express</a:t>
            </a:r>
            <a:r>
              <a:rPr lang="hu-HU" dirty="0" smtClean="0"/>
              <a:t> </a:t>
            </a:r>
            <a:r>
              <a:rPr lang="hu-HU" dirty="0" err="1" smtClean="0"/>
              <a:t>negative</a:t>
            </a:r>
            <a:r>
              <a:rPr lang="hu-HU" dirty="0" smtClean="0"/>
              <a:t> </a:t>
            </a:r>
            <a:r>
              <a:rPr lang="hu-HU" dirty="0" err="1" smtClean="0"/>
              <a:t>emotions</a:t>
            </a:r>
            <a:r>
              <a:rPr lang="hu-HU" dirty="0" smtClean="0"/>
              <a:t> – </a:t>
            </a:r>
            <a:r>
              <a:rPr lang="hu-HU" i="1" dirty="0" smtClean="0"/>
              <a:t>no, na </a:t>
            </a:r>
            <a:r>
              <a:rPr lang="hu-HU" dirty="0" err="1" smtClean="0"/>
              <a:t>fits</a:t>
            </a:r>
            <a:r>
              <a:rPr lang="hu-HU" dirty="0" smtClean="0"/>
              <a:t> </a:t>
            </a:r>
            <a:r>
              <a:rPr lang="hu-HU" dirty="0" err="1" smtClean="0"/>
              <a:t>into</a:t>
            </a:r>
            <a:r>
              <a:rPr lang="hu-HU" dirty="0" smtClean="0"/>
              <a:t> </a:t>
            </a:r>
            <a:r>
              <a:rPr lang="hu-HU" dirty="0" err="1" smtClean="0"/>
              <a:t>this</a:t>
            </a:r>
            <a:r>
              <a:rPr lang="hu-HU" dirty="0" smtClean="0"/>
              <a:t> </a:t>
            </a:r>
            <a:r>
              <a:rPr lang="hu-HU" dirty="0" err="1" smtClean="0"/>
              <a:t>because</a:t>
            </a:r>
            <a:r>
              <a:rPr lang="hu-HU" dirty="0" smtClean="0"/>
              <a:t> of </a:t>
            </a:r>
            <a:r>
              <a:rPr lang="hu-HU" dirty="0" err="1" smtClean="0"/>
              <a:t>their</a:t>
            </a:r>
            <a:r>
              <a:rPr lang="hu-HU" dirty="0" smtClean="0"/>
              <a:t> </a:t>
            </a:r>
            <a:r>
              <a:rPr lang="hu-HU" dirty="0" err="1" smtClean="0"/>
              <a:t>emotional</a:t>
            </a:r>
            <a:r>
              <a:rPr lang="hu-HU" dirty="0" smtClean="0"/>
              <a:t> </a:t>
            </a:r>
            <a:r>
              <a:rPr lang="hu-HU" dirty="0" err="1" smtClean="0"/>
              <a:t>charge</a:t>
            </a:r>
            <a:r>
              <a:rPr lang="hu-HU" dirty="0" smtClean="0"/>
              <a:t> (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do</a:t>
            </a:r>
            <a:r>
              <a:rPr lang="hu-HU" dirty="0" smtClean="0"/>
              <a:t> </a:t>
            </a:r>
            <a:r>
              <a:rPr lang="hu-HU" dirty="0" err="1" smtClean="0"/>
              <a:t>swear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r>
              <a:rPr lang="hu-HU" dirty="0" smtClean="0"/>
              <a:t>)</a:t>
            </a:r>
          </a:p>
          <a:p>
            <a:r>
              <a:rPr lang="hu-HU" b="1" i="1" dirty="0" smtClean="0"/>
              <a:t>No + hogy: </a:t>
            </a:r>
            <a:r>
              <a:rPr lang="hu-HU" b="1" dirty="0" smtClean="0"/>
              <a:t>8 </a:t>
            </a:r>
            <a:r>
              <a:rPr lang="hu-HU" b="1" dirty="0" err="1" smtClean="0"/>
              <a:t>valid</a:t>
            </a:r>
            <a:r>
              <a:rPr lang="hu-HU" b="1" dirty="0" smtClean="0"/>
              <a:t> </a:t>
            </a:r>
            <a:r>
              <a:rPr lang="hu-HU" b="1" dirty="0" err="1" smtClean="0"/>
              <a:t>hits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all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Hungary, </a:t>
            </a:r>
            <a:r>
              <a:rPr lang="hu-HU" b="1" dirty="0" err="1" smtClean="0"/>
              <a:t>personal</a:t>
            </a:r>
            <a:r>
              <a:rPr lang="hu-HU" b="1" dirty="0" smtClean="0"/>
              <a:t> </a:t>
            </a:r>
            <a:r>
              <a:rPr lang="hu-HU" b="1" dirty="0" err="1" smtClean="0"/>
              <a:t>subcorpus</a:t>
            </a:r>
            <a:r>
              <a:rPr lang="hu-HU" dirty="0" smtClean="0"/>
              <a:t>), 3 </a:t>
            </a:r>
            <a:r>
              <a:rPr lang="hu-HU" dirty="0" err="1" smtClean="0"/>
              <a:t>types</a:t>
            </a:r>
            <a:r>
              <a:rPr lang="hu-HU" dirty="0" smtClean="0"/>
              <a:t> (</a:t>
            </a:r>
            <a:r>
              <a:rPr lang="hu-HU" dirty="0" err="1" smtClean="0"/>
              <a:t>evaluation</a:t>
            </a:r>
            <a:r>
              <a:rPr lang="hu-HU" dirty="0" smtClean="0"/>
              <a:t>, </a:t>
            </a:r>
            <a:r>
              <a:rPr lang="hu-HU" dirty="0" err="1" smtClean="0"/>
              <a:t>deontic</a:t>
            </a:r>
            <a:r>
              <a:rPr lang="hu-HU" dirty="0" smtClean="0"/>
              <a:t>, </a:t>
            </a:r>
            <a:r>
              <a:rPr lang="hu-HU" dirty="0" err="1" smtClean="0"/>
              <a:t>elaborative</a:t>
            </a:r>
            <a:r>
              <a:rPr lang="hu-HU" dirty="0" smtClean="0"/>
              <a:t> </a:t>
            </a:r>
            <a:r>
              <a:rPr lang="hu-HU" dirty="0" err="1" smtClean="0"/>
              <a:t>insubordination</a:t>
            </a:r>
            <a:r>
              <a:rPr lang="hu-HU" dirty="0" smtClean="0"/>
              <a:t>, </a:t>
            </a:r>
            <a:r>
              <a:rPr lang="hu-HU" dirty="0" err="1" smtClean="0"/>
              <a:t>D’Hertefelt</a:t>
            </a:r>
            <a:r>
              <a:rPr lang="hu-HU" dirty="0" smtClean="0"/>
              <a:t> 2018)</a:t>
            </a:r>
          </a:p>
          <a:p>
            <a:pPr marL="0" indent="0">
              <a:buNone/>
            </a:pPr>
            <a:r>
              <a:rPr lang="hu-HU" dirty="0" smtClean="0"/>
              <a:t>(8) </a:t>
            </a:r>
            <a:r>
              <a:rPr lang="hu-HU" b="1" i="1" dirty="0" smtClean="0"/>
              <a:t>No hogy mik vannak! </a:t>
            </a:r>
            <a:r>
              <a:rPr lang="hu-HU" dirty="0" smtClean="0"/>
              <a:t>’</a:t>
            </a:r>
            <a:r>
              <a:rPr lang="hu-HU" dirty="0" err="1" smtClean="0"/>
              <a:t>You</a:t>
            </a:r>
            <a:r>
              <a:rPr lang="hu-HU" dirty="0" smtClean="0"/>
              <a:t> </a:t>
            </a:r>
            <a:r>
              <a:rPr lang="hu-HU" dirty="0" err="1" smtClean="0"/>
              <a:t>don’t</a:t>
            </a:r>
            <a:r>
              <a:rPr lang="hu-HU" dirty="0" smtClean="0"/>
              <a:t> </a:t>
            </a:r>
            <a:r>
              <a:rPr lang="hu-HU" dirty="0" err="1" smtClean="0"/>
              <a:t>say</a:t>
            </a:r>
            <a:r>
              <a:rPr lang="hu-HU" dirty="0" smtClean="0"/>
              <a:t>!’ (</a:t>
            </a:r>
            <a:r>
              <a:rPr lang="hu-HU" dirty="0" err="1" smtClean="0"/>
              <a:t>lit</a:t>
            </a:r>
            <a:r>
              <a:rPr lang="hu-HU" dirty="0" smtClean="0"/>
              <a:t>. 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 [</a:t>
            </a:r>
            <a:r>
              <a:rPr lang="hu-HU" dirty="0" err="1" smtClean="0"/>
              <a:t>kind</a:t>
            </a:r>
            <a:r>
              <a:rPr lang="hu-HU" dirty="0" smtClean="0"/>
              <a:t> of </a:t>
            </a:r>
            <a:r>
              <a:rPr lang="hu-HU" dirty="0" err="1" smtClean="0"/>
              <a:t>things</a:t>
            </a:r>
            <a:r>
              <a:rPr lang="hu-HU" dirty="0" smtClean="0"/>
              <a:t>] </a:t>
            </a:r>
            <a:r>
              <a:rPr lang="hu-HU" dirty="0" err="1" smtClean="0"/>
              <a:t>are</a:t>
            </a:r>
            <a:r>
              <a:rPr lang="hu-HU" dirty="0" smtClean="0"/>
              <a:t>) (MNSz2</a:t>
            </a:r>
            <a:r>
              <a:rPr lang="hu-HU" dirty="0"/>
              <a:t>, #</a:t>
            </a:r>
            <a:r>
              <a:rPr lang="hu-HU" dirty="0" smtClean="0"/>
              <a:t>958829717,</a:t>
            </a:r>
            <a:r>
              <a:rPr lang="hu-HU" dirty="0" err="1" smtClean="0"/>
              <a:t>doc</a:t>
            </a:r>
            <a:r>
              <a:rPr lang="hu-HU" dirty="0" smtClean="0"/>
              <a:t>#2668, Hungary, </a:t>
            </a:r>
            <a:r>
              <a:rPr lang="hu-HU" dirty="0" err="1" smtClean="0"/>
              <a:t>pers.soc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(9) </a:t>
            </a:r>
            <a:r>
              <a:rPr lang="hu-HU" i="1" dirty="0" smtClean="0"/>
              <a:t>2: </a:t>
            </a:r>
            <a:r>
              <a:rPr lang="hu-HU" i="1" dirty="0"/>
              <a:t>ismeretségi </a:t>
            </a:r>
            <a:r>
              <a:rPr lang="hu-HU" i="1" dirty="0" smtClean="0"/>
              <a:t>spektrum: </a:t>
            </a:r>
            <a:r>
              <a:rPr lang="hu-HU" b="1" i="1" dirty="0" smtClean="0"/>
              <a:t>no hogy ez </a:t>
            </a:r>
            <a:r>
              <a:rPr lang="hu-HU" b="1" i="1" dirty="0"/>
              <a:t>honnan jutott </a:t>
            </a:r>
            <a:r>
              <a:rPr lang="hu-HU" b="1" i="1" dirty="0" smtClean="0"/>
              <a:t>eszembe: </a:t>
            </a:r>
            <a:r>
              <a:rPr lang="hu-HU" i="1" dirty="0"/>
              <a:t>ültem a trolin és hallgattam a sulis gyerkőcöket amint az </a:t>
            </a:r>
            <a:r>
              <a:rPr lang="hu-HU" i="1" dirty="0" err="1"/>
              <a:t>öket</a:t>
            </a:r>
            <a:r>
              <a:rPr lang="hu-HU" i="1" dirty="0"/>
              <a:t> érdeklő eseményeket analizálták ... </a:t>
            </a:r>
            <a:r>
              <a:rPr lang="hu-HU" dirty="0" smtClean="0"/>
              <a:t>’</a:t>
            </a:r>
            <a:r>
              <a:rPr lang="en-US" dirty="0" smtClean="0"/>
              <a:t>2</a:t>
            </a:r>
            <a:r>
              <a:rPr lang="en-US" dirty="0"/>
              <a:t>: </a:t>
            </a:r>
            <a:r>
              <a:rPr lang="hu-HU" dirty="0" err="1" smtClean="0"/>
              <a:t>acquaintance</a:t>
            </a:r>
            <a:r>
              <a:rPr lang="hu-HU" dirty="0" smtClean="0"/>
              <a:t> </a:t>
            </a:r>
            <a:r>
              <a:rPr lang="en-US" dirty="0" smtClean="0"/>
              <a:t>spectrum</a:t>
            </a:r>
            <a:r>
              <a:rPr lang="en-US" dirty="0"/>
              <a:t>: </a:t>
            </a:r>
            <a:r>
              <a:rPr lang="en-US" b="1" dirty="0"/>
              <a:t>how did I come up with this: </a:t>
            </a:r>
            <a:r>
              <a:rPr lang="en-US" dirty="0"/>
              <a:t>I sat on the trolley and listened to the school children </a:t>
            </a:r>
            <a:r>
              <a:rPr lang="en-US" dirty="0" err="1" smtClean="0"/>
              <a:t>analyz</a:t>
            </a:r>
            <a:r>
              <a:rPr lang="hu-HU" dirty="0" smtClean="0"/>
              <a:t>ing</a:t>
            </a:r>
            <a:r>
              <a:rPr lang="en-US" dirty="0" smtClean="0"/>
              <a:t> </a:t>
            </a:r>
            <a:r>
              <a:rPr lang="en-US" dirty="0"/>
              <a:t>the events that interested them</a:t>
            </a:r>
            <a:r>
              <a:rPr lang="hu-HU" dirty="0" smtClean="0"/>
              <a:t>’(MNSz2, #93366988, </a:t>
            </a:r>
            <a:r>
              <a:rPr lang="hu-HU" dirty="0" err="1" smtClean="0"/>
              <a:t>doc</a:t>
            </a:r>
            <a:r>
              <a:rPr lang="hu-HU" dirty="0" smtClean="0"/>
              <a:t>#989, Hungary, </a:t>
            </a:r>
            <a:r>
              <a:rPr lang="hu-HU" dirty="0" err="1" smtClean="0"/>
              <a:t>pers.forum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 smtClean="0"/>
          </a:p>
        </p:txBody>
      </p:sp>
    </p:spTree>
    <p:extLst>
      <p:ext uri="{BB962C8B-B14F-4D97-AF65-F5344CB8AC3E}">
        <p14:creationId xmlns:p14="http://schemas.microsoft.com/office/powerpoint/2010/main" val="297517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Insubordinate</a:t>
            </a:r>
            <a:r>
              <a:rPr lang="hu-HU" dirty="0"/>
              <a:t> </a:t>
            </a:r>
            <a:r>
              <a:rPr lang="hu-HU" dirty="0" err="1"/>
              <a:t>clauses</a:t>
            </a:r>
            <a:r>
              <a:rPr lang="hu-HU" dirty="0"/>
              <a:t> starting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i="1" dirty="0"/>
              <a:t>no~na + </a:t>
            </a:r>
            <a:r>
              <a:rPr lang="hu-HU" dirty="0"/>
              <a:t>HOGY ’</a:t>
            </a:r>
            <a:r>
              <a:rPr lang="hu-HU" dirty="0" err="1"/>
              <a:t>that</a:t>
            </a:r>
            <a:r>
              <a:rPr lang="hu-HU" dirty="0"/>
              <a:t>’</a:t>
            </a:r>
            <a:r>
              <a:rPr lang="hu-HU" i="1" dirty="0"/>
              <a:t> </a:t>
            </a:r>
            <a:r>
              <a:rPr lang="hu-HU" dirty="0" err="1"/>
              <a:t>in</a:t>
            </a:r>
            <a:r>
              <a:rPr lang="hu-HU" dirty="0"/>
              <a:t> MNSz2)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89211" y="2133600"/>
            <a:ext cx="9036731" cy="3975798"/>
          </a:xfrm>
        </p:spPr>
        <p:txBody>
          <a:bodyPr/>
          <a:lstStyle/>
          <a:p>
            <a:r>
              <a:rPr lang="hu-HU" b="1" i="1" dirty="0"/>
              <a:t>Na + hogy: </a:t>
            </a:r>
            <a:r>
              <a:rPr lang="hu-HU" b="1" dirty="0"/>
              <a:t>40 </a:t>
            </a:r>
            <a:r>
              <a:rPr lang="hu-HU" b="1" dirty="0" err="1"/>
              <a:t>valid</a:t>
            </a:r>
            <a:r>
              <a:rPr lang="hu-HU" b="1" dirty="0"/>
              <a:t> </a:t>
            </a:r>
            <a:r>
              <a:rPr lang="hu-HU" b="1" dirty="0" err="1"/>
              <a:t>hits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dirty="0" err="1"/>
              <a:t>all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Hungary, 1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Subcarpathia</a:t>
            </a:r>
            <a:r>
              <a:rPr lang="hu-HU" dirty="0"/>
              <a:t>, </a:t>
            </a:r>
            <a:r>
              <a:rPr lang="hu-HU" dirty="0" err="1"/>
              <a:t>personal</a:t>
            </a:r>
            <a:r>
              <a:rPr lang="hu-HU" dirty="0"/>
              <a:t> </a:t>
            </a:r>
            <a:r>
              <a:rPr lang="hu-HU" dirty="0" err="1"/>
              <a:t>subcorpus</a:t>
            </a:r>
            <a:r>
              <a:rPr lang="hu-HU" dirty="0"/>
              <a:t>, </a:t>
            </a:r>
            <a:r>
              <a:rPr lang="hu-HU" dirty="0" err="1"/>
              <a:t>except</a:t>
            </a:r>
            <a:r>
              <a:rPr lang="hu-HU" dirty="0"/>
              <a:t> 6 </a:t>
            </a:r>
            <a:r>
              <a:rPr lang="hu-HU" dirty="0" err="1"/>
              <a:t>hits</a:t>
            </a:r>
            <a:r>
              <a:rPr lang="hu-HU" dirty="0"/>
              <a:t>: 2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lit</a:t>
            </a:r>
            <a:r>
              <a:rPr lang="hu-HU" dirty="0"/>
              <a:t>, 1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written</a:t>
            </a:r>
            <a:r>
              <a:rPr lang="hu-HU" dirty="0"/>
              <a:t> </a:t>
            </a:r>
            <a:r>
              <a:rPr lang="hu-HU" dirty="0" err="1"/>
              <a:t>press</a:t>
            </a:r>
            <a:r>
              <a:rPr lang="hu-HU" dirty="0"/>
              <a:t>, 3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dirty="0" err="1"/>
              <a:t>spoken</a:t>
            </a:r>
            <a:r>
              <a:rPr lang="hu-HU" dirty="0"/>
              <a:t> </a:t>
            </a:r>
            <a:r>
              <a:rPr lang="hu-HU" dirty="0" err="1"/>
              <a:t>press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, 70% </a:t>
            </a:r>
            <a:r>
              <a:rPr lang="hu-HU" b="1" dirty="0" err="1"/>
              <a:t>elaborative</a:t>
            </a:r>
            <a:r>
              <a:rPr lang="hu-HU" dirty="0"/>
              <a:t>, 25% </a:t>
            </a:r>
            <a:r>
              <a:rPr lang="hu-HU" dirty="0" err="1"/>
              <a:t>deontic</a:t>
            </a:r>
            <a:r>
              <a:rPr lang="hu-HU" dirty="0"/>
              <a:t>/</a:t>
            </a:r>
            <a:r>
              <a:rPr lang="hu-HU" dirty="0" err="1"/>
              <a:t>curses</a:t>
            </a:r>
            <a:r>
              <a:rPr lang="hu-HU" dirty="0"/>
              <a:t>): </a:t>
            </a:r>
          </a:p>
          <a:p>
            <a:pPr marL="0" indent="0">
              <a:buNone/>
            </a:pPr>
            <a:r>
              <a:rPr lang="hu-HU" dirty="0"/>
              <a:t>(10) </a:t>
            </a:r>
            <a:r>
              <a:rPr lang="hu-HU" i="1" dirty="0"/>
              <a:t>2013-11-23 </a:t>
            </a:r>
            <a:r>
              <a:rPr lang="hu-HU" i="1" dirty="0" err="1"/>
              <a:t>Szénási</a:t>
            </a:r>
            <a:r>
              <a:rPr lang="hu-HU" i="1" dirty="0"/>
              <a:t> Szabina </a:t>
            </a:r>
            <a:r>
              <a:rPr lang="hu-HU" b="1" i="1" dirty="0"/>
              <a:t>na hogy  venné el azokat az embereket akik velem </a:t>
            </a:r>
            <a:r>
              <a:rPr lang="hu-HU" b="1" i="1" dirty="0" err="1"/>
              <a:t>vanak</a:t>
            </a:r>
            <a:r>
              <a:rPr lang="hu-HU" b="1" i="1" dirty="0"/>
              <a:t> elfoglalva</a:t>
            </a:r>
            <a:r>
              <a:rPr lang="hu-HU" dirty="0"/>
              <a:t>’</a:t>
            </a:r>
            <a:r>
              <a:rPr lang="en-US" dirty="0"/>
              <a:t> 2013-11-23 </a:t>
            </a:r>
            <a:r>
              <a:rPr lang="en-US" dirty="0" err="1"/>
              <a:t>Szabina</a:t>
            </a:r>
            <a:r>
              <a:rPr lang="en-US" dirty="0"/>
              <a:t> </a:t>
            </a:r>
            <a:r>
              <a:rPr lang="en-US" dirty="0" err="1"/>
              <a:t>Szenási</a:t>
            </a:r>
            <a:r>
              <a:rPr lang="en-US" dirty="0"/>
              <a:t>, </a:t>
            </a:r>
            <a:r>
              <a:rPr lang="hu-HU" dirty="0" err="1"/>
              <a:t>that</a:t>
            </a:r>
            <a:r>
              <a:rPr lang="hu-HU" dirty="0"/>
              <a:t> </a:t>
            </a:r>
            <a:r>
              <a:rPr lang="hu-HU" dirty="0" err="1"/>
              <a:t>you</a:t>
            </a:r>
            <a:r>
              <a:rPr lang="hu-HU" dirty="0"/>
              <a:t> </a:t>
            </a:r>
            <a:r>
              <a:rPr lang="en-US" dirty="0"/>
              <a:t>could take away those people who are busy with me</a:t>
            </a:r>
            <a:r>
              <a:rPr lang="hu-HU" i="1" dirty="0"/>
              <a:t>’</a:t>
            </a:r>
            <a:r>
              <a:rPr lang="hu-HU" dirty="0"/>
              <a:t>(MNSz2, #1187282345, </a:t>
            </a:r>
            <a:r>
              <a:rPr lang="hu-HU" dirty="0" err="1"/>
              <a:t>doc</a:t>
            </a:r>
            <a:r>
              <a:rPr lang="hu-HU" dirty="0"/>
              <a:t>#2889, Hungary, </a:t>
            </a:r>
            <a:r>
              <a:rPr lang="hu-HU" dirty="0" err="1"/>
              <a:t>pers.soc</a:t>
            </a:r>
            <a:r>
              <a:rPr lang="hu-HU" dirty="0"/>
              <a:t>)</a:t>
            </a:r>
          </a:p>
          <a:p>
            <a:pPr marL="0" indent="0">
              <a:buNone/>
            </a:pPr>
            <a:r>
              <a:rPr lang="hu-HU" dirty="0"/>
              <a:t>(11) 10/14/99 16:25:20 </a:t>
            </a:r>
            <a:r>
              <a:rPr lang="hu-HU" b="1" i="1" dirty="0"/>
              <a:t>Na hogy legyen egy </a:t>
            </a:r>
            <a:r>
              <a:rPr lang="hu-HU" b="1" i="1" dirty="0" err="1"/>
              <a:t>temaba</a:t>
            </a:r>
            <a:r>
              <a:rPr lang="hu-HU" b="1" i="1" dirty="0"/>
              <a:t> </a:t>
            </a:r>
            <a:r>
              <a:rPr lang="hu-HU" b="1" i="1" dirty="0" err="1"/>
              <a:t>vago</a:t>
            </a:r>
            <a:r>
              <a:rPr lang="hu-HU" b="1" i="1" dirty="0"/>
              <a:t> </a:t>
            </a:r>
            <a:r>
              <a:rPr lang="hu-HU" b="1" i="1" dirty="0" err="1"/>
              <a:t>hozzaszolas</a:t>
            </a:r>
            <a:r>
              <a:rPr lang="hu-HU" b="1" i="1" dirty="0"/>
              <a:t> is… </a:t>
            </a:r>
            <a:r>
              <a:rPr lang="hu-HU" dirty="0"/>
              <a:t>’</a:t>
            </a:r>
            <a:r>
              <a:rPr lang="hu-HU" dirty="0" err="1"/>
              <a:t>To</a:t>
            </a:r>
            <a:r>
              <a:rPr lang="hu-HU" dirty="0"/>
              <a:t> add </a:t>
            </a:r>
            <a:r>
              <a:rPr lang="hu-HU" dirty="0" err="1"/>
              <a:t>something</a:t>
            </a:r>
            <a:r>
              <a:rPr lang="hu-HU" dirty="0"/>
              <a:t> </a:t>
            </a:r>
            <a:r>
              <a:rPr lang="hu-HU" dirty="0" err="1"/>
              <a:t>to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topic</a:t>
            </a:r>
            <a:r>
              <a:rPr lang="hu-HU" dirty="0"/>
              <a:t>…’ (MNSz2, #120376680, </a:t>
            </a:r>
            <a:r>
              <a:rPr lang="hu-HU" dirty="0" err="1"/>
              <a:t>doc</a:t>
            </a:r>
            <a:r>
              <a:rPr lang="hu-HU" dirty="0"/>
              <a:t>#1013, Hungary, </a:t>
            </a:r>
            <a:r>
              <a:rPr lang="hu-HU" dirty="0" err="1"/>
              <a:t>pers.forum</a:t>
            </a:r>
            <a:r>
              <a:rPr lang="hu-HU" dirty="0"/>
              <a:t>)</a:t>
            </a: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066628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3F86487-440F-3978-7F18-44AACDFC8A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8197" y="624110"/>
            <a:ext cx="9546416" cy="1280890"/>
          </a:xfrm>
        </p:spPr>
        <p:txBody>
          <a:bodyPr/>
          <a:lstStyle/>
          <a:p>
            <a:r>
              <a:rPr lang="hu-HU" dirty="0" err="1"/>
              <a:t>Interjection</a:t>
            </a:r>
            <a:r>
              <a:rPr lang="hu-HU" dirty="0"/>
              <a:t> (INT)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/>
              <a:t>discourse</a:t>
            </a:r>
            <a:r>
              <a:rPr lang="hu-HU" dirty="0"/>
              <a:t> marker (DM</a:t>
            </a:r>
            <a:r>
              <a:rPr lang="hu-HU" dirty="0" smtClean="0"/>
              <a:t>)?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43999228-27C1-E315-AB0E-E0AC96931F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29767" y="2059913"/>
            <a:ext cx="10088545" cy="4722724"/>
          </a:xfrm>
        </p:spPr>
        <p:txBody>
          <a:bodyPr>
            <a:normAutofit fontScale="92500" lnSpcReduction="10000"/>
          </a:bodyPr>
          <a:lstStyle/>
          <a:p>
            <a:r>
              <a:rPr lang="hu-HU" sz="2200" b="0" i="0" u="none" strike="noStrike" baseline="0" dirty="0" smtClean="0">
                <a:latin typeface="+mj-lt"/>
              </a:rPr>
              <a:t>t</a:t>
            </a:r>
            <a:r>
              <a:rPr lang="en-US" sz="2200" b="0" i="0" u="none" strike="noStrike" baseline="0" dirty="0" smtClean="0">
                <a:latin typeface="+mj-lt"/>
              </a:rPr>
              <a:t>he </a:t>
            </a:r>
            <a:r>
              <a:rPr lang="en-US" sz="2200" b="0" i="0" u="none" strike="noStrike" baseline="0" dirty="0">
                <a:latin typeface="+mj-lt"/>
              </a:rPr>
              <a:t>use of interjections as discourse markers (DMs</a:t>
            </a:r>
            <a:r>
              <a:rPr lang="en-US" sz="2200" b="0" i="0" u="none" strike="noStrike" baseline="0" dirty="0" smtClean="0">
                <a:latin typeface="+mj-lt"/>
              </a:rPr>
              <a:t>)</a:t>
            </a:r>
            <a:r>
              <a:rPr lang="hu-HU" sz="2200" b="0" i="0" u="none" strike="noStrike" baseline="0" dirty="0" smtClean="0">
                <a:latin typeface="+mj-lt"/>
              </a:rPr>
              <a:t>:</a:t>
            </a:r>
            <a:r>
              <a:rPr lang="en-US" sz="2200" b="0" i="0" u="none" strike="noStrike" baseline="0" dirty="0" smtClean="0">
                <a:latin typeface="+mj-lt"/>
              </a:rPr>
              <a:t> </a:t>
            </a:r>
            <a:r>
              <a:rPr lang="en-US" sz="2200" b="1" i="0" u="none" strike="noStrike" baseline="0" dirty="0" smtClean="0">
                <a:latin typeface="+mj-lt"/>
              </a:rPr>
              <a:t>well </a:t>
            </a:r>
            <a:r>
              <a:rPr lang="en-US" sz="2200" b="1" i="0" u="none" strike="noStrike" baseline="0" dirty="0">
                <a:latin typeface="+mj-lt"/>
              </a:rPr>
              <a:t>researched area </a:t>
            </a:r>
            <a:r>
              <a:rPr lang="en-US" sz="2200" b="0" i="0" u="none" strike="noStrike" baseline="0" dirty="0">
                <a:latin typeface="+mj-lt"/>
              </a:rPr>
              <a:t>in many languages</a:t>
            </a:r>
            <a:r>
              <a:rPr lang="hu-HU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 smtClean="0">
                <a:latin typeface="+mj-lt"/>
              </a:rPr>
              <a:t>(</a:t>
            </a:r>
            <a:r>
              <a:rPr lang="hu-HU" sz="2200" b="0" i="0" u="none" strike="noStrike" baseline="0" dirty="0" err="1" smtClean="0">
                <a:latin typeface="+mj-lt"/>
              </a:rPr>
              <a:t>e.g</a:t>
            </a:r>
            <a:r>
              <a:rPr lang="hu-HU" sz="2200" b="0" i="0" u="none" strike="noStrike" baseline="0" dirty="0" smtClean="0">
                <a:latin typeface="+mj-lt"/>
              </a:rPr>
              <a:t>. </a:t>
            </a:r>
            <a:r>
              <a:rPr lang="en-US" sz="2200" b="0" i="0" u="none" strike="noStrike" baseline="0" dirty="0" err="1" smtClean="0">
                <a:latin typeface="+mj-lt"/>
              </a:rPr>
              <a:t>Schiffrin</a:t>
            </a:r>
            <a:r>
              <a:rPr lang="en-US" sz="2200" b="0" i="0" u="none" strike="noStrike" baseline="0" dirty="0" smtClean="0">
                <a:latin typeface="+mj-lt"/>
              </a:rPr>
              <a:t> 1987</a:t>
            </a:r>
            <a:r>
              <a:rPr lang="hu-HU" sz="2200" b="0" i="0" u="none" strike="noStrike" baseline="0" dirty="0" smtClean="0">
                <a:latin typeface="+mj-lt"/>
              </a:rPr>
              <a:t>,</a:t>
            </a:r>
            <a:r>
              <a:rPr lang="en-US" sz="2200" b="0" i="0" u="none" strike="noStrike" baseline="0" dirty="0" smtClean="0">
                <a:latin typeface="+mj-lt"/>
              </a:rPr>
              <a:t> </a:t>
            </a:r>
            <a:r>
              <a:rPr lang="en-US" sz="2200" b="0" i="0" u="none" strike="noStrike" baseline="0" dirty="0">
                <a:latin typeface="+mj-lt"/>
              </a:rPr>
              <a:t>Montes 1999,</a:t>
            </a:r>
            <a:r>
              <a:rPr lang="hu-HU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 err="1">
                <a:latin typeface="+mj-lt"/>
              </a:rPr>
              <a:t>Norrick</a:t>
            </a:r>
            <a:r>
              <a:rPr lang="en-US" sz="2200" b="0" i="0" u="none" strike="noStrike" baseline="0" dirty="0">
                <a:latin typeface="+mj-lt"/>
              </a:rPr>
              <a:t> </a:t>
            </a:r>
            <a:r>
              <a:rPr lang="en-US" sz="2200" b="0" i="0" u="none" strike="noStrike" baseline="0" dirty="0" smtClean="0">
                <a:latin typeface="+mj-lt"/>
              </a:rPr>
              <a:t>2009</a:t>
            </a:r>
            <a:r>
              <a:rPr lang="hu-HU" sz="2200" b="0" i="0" u="none" strike="noStrike" baseline="0" dirty="0" smtClean="0">
                <a:latin typeface="+mj-lt"/>
              </a:rPr>
              <a:t>, </a:t>
            </a:r>
            <a:r>
              <a:rPr lang="hu-HU" sz="2200" b="0" i="0" u="none" strike="noStrike" dirty="0" err="1" smtClean="0">
                <a:latin typeface="+mj-lt"/>
              </a:rPr>
              <a:t>Roggia</a:t>
            </a:r>
            <a:r>
              <a:rPr lang="hu-HU" sz="2200" b="0" i="0" u="none" strike="noStrike" dirty="0" smtClean="0">
                <a:latin typeface="+mj-lt"/>
              </a:rPr>
              <a:t> 2012</a:t>
            </a:r>
            <a:r>
              <a:rPr lang="en-US" sz="2200" b="0" i="0" u="none" strike="noStrike" baseline="0" dirty="0" smtClean="0">
                <a:latin typeface="+mj-lt"/>
              </a:rPr>
              <a:t>) </a:t>
            </a:r>
            <a:endParaRPr lang="hu-HU" sz="2200" b="0" i="0" u="none" strike="noStrike" baseline="0" dirty="0" smtClean="0">
              <a:latin typeface="+mj-lt"/>
            </a:endParaRPr>
          </a:p>
          <a:p>
            <a:r>
              <a:rPr lang="en-US" sz="2200" b="0" i="0" u="none" strike="noStrike" baseline="0" dirty="0" smtClean="0">
                <a:latin typeface="+mj-lt"/>
              </a:rPr>
              <a:t>the </a:t>
            </a:r>
            <a:r>
              <a:rPr lang="en-US" sz="2200" b="0" i="0" u="none" strike="noStrike" baseline="0" dirty="0">
                <a:latin typeface="+mj-lt"/>
              </a:rPr>
              <a:t>number of </a:t>
            </a:r>
            <a:r>
              <a:rPr lang="en-US" sz="2200" b="1" i="0" u="none" strike="noStrike" baseline="0" dirty="0">
                <a:latin typeface="+mj-lt"/>
              </a:rPr>
              <a:t>diachronic case studies </a:t>
            </a:r>
            <a:r>
              <a:rPr lang="en-US" sz="2200" b="0" i="0" u="none" strike="noStrike" baseline="0" dirty="0">
                <a:latin typeface="+mj-lt"/>
              </a:rPr>
              <a:t>is smaller (e.g. Onodera 2004</a:t>
            </a:r>
            <a:r>
              <a:rPr lang="en-US" sz="2200" b="0" i="0" u="none" strike="noStrike" baseline="0" dirty="0" smtClean="0">
                <a:latin typeface="+mj-lt"/>
              </a:rPr>
              <a:t>)</a:t>
            </a:r>
            <a:r>
              <a:rPr lang="hu-HU" sz="2200" b="0" i="0" u="none" strike="noStrike" baseline="0" dirty="0" smtClean="0">
                <a:latin typeface="+mj-lt"/>
              </a:rPr>
              <a:t>,</a:t>
            </a:r>
            <a:r>
              <a:rPr lang="hu-HU" sz="2200" b="0" i="0" u="none" strike="noStrike" dirty="0" smtClean="0">
                <a:latin typeface="+mj-lt"/>
              </a:rPr>
              <a:t> </a:t>
            </a:r>
            <a:r>
              <a:rPr lang="hu-HU" sz="2200" b="0" i="0" u="none" strike="noStrike" dirty="0" err="1" smtClean="0">
                <a:latin typeface="+mj-lt"/>
              </a:rPr>
              <a:t>exp</a:t>
            </a:r>
            <a:r>
              <a:rPr lang="hu-HU" sz="2200" b="0" i="0" u="none" strike="noStrike" dirty="0" smtClean="0">
                <a:latin typeface="+mj-lt"/>
              </a:rPr>
              <a:t>. </a:t>
            </a:r>
            <a:r>
              <a:rPr lang="en-US" sz="2200" b="0" i="0" u="none" strike="noStrike" baseline="0" dirty="0" smtClean="0">
                <a:latin typeface="+mj-lt"/>
              </a:rPr>
              <a:t>true </a:t>
            </a:r>
            <a:r>
              <a:rPr lang="en-US" sz="2200" b="0" i="0" u="none" strike="noStrike" baseline="0" dirty="0">
                <a:latin typeface="+mj-lt"/>
              </a:rPr>
              <a:t>for </a:t>
            </a:r>
            <a:r>
              <a:rPr lang="en-US" sz="2200" b="1" i="0" u="none" strike="noStrike" baseline="0" dirty="0">
                <a:latin typeface="+mj-lt"/>
              </a:rPr>
              <a:t>interjections as DMs in </a:t>
            </a:r>
            <a:r>
              <a:rPr lang="en-US" sz="2200" b="1" i="0" u="none" strike="noStrike" baseline="0" dirty="0" smtClean="0">
                <a:latin typeface="+mj-lt"/>
              </a:rPr>
              <a:t>Hungarian</a:t>
            </a:r>
            <a:endParaRPr lang="hu-HU" sz="2200" b="0" i="0" u="none" strike="noStrike" baseline="0" dirty="0">
              <a:latin typeface="+mj-lt"/>
            </a:endParaRPr>
          </a:p>
          <a:p>
            <a:r>
              <a:rPr lang="hu-HU" sz="2200" dirty="0" smtClean="0">
                <a:latin typeface="+mj-lt"/>
              </a:rPr>
              <a:t>Main </a:t>
            </a:r>
            <a:r>
              <a:rPr lang="hu-HU" sz="2200" dirty="0" err="1" smtClean="0">
                <a:latin typeface="+mj-lt"/>
              </a:rPr>
              <a:t>aim</a:t>
            </a:r>
            <a:r>
              <a:rPr lang="hu-HU" sz="2200" dirty="0" smtClean="0">
                <a:latin typeface="+mj-lt"/>
              </a:rPr>
              <a:t>: </a:t>
            </a:r>
            <a:r>
              <a:rPr lang="hu-HU" sz="2200" dirty="0" err="1" smtClean="0">
                <a:latin typeface="+mj-lt"/>
              </a:rPr>
              <a:t>to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clarify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the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functional</a:t>
            </a:r>
            <a:r>
              <a:rPr lang="hu-HU" sz="2200" b="1" dirty="0" smtClean="0">
                <a:latin typeface="+mj-lt"/>
              </a:rPr>
              <a:t> and </a:t>
            </a:r>
            <a:r>
              <a:rPr lang="hu-HU" sz="2200" b="1" dirty="0" err="1" smtClean="0">
                <a:latin typeface="+mj-lt"/>
              </a:rPr>
              <a:t>formal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variations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dirty="0" smtClean="0">
                <a:latin typeface="+mj-lt"/>
              </a:rPr>
              <a:t>of </a:t>
            </a:r>
            <a:r>
              <a:rPr lang="hu-HU" sz="2200" i="1" dirty="0" smtClean="0">
                <a:latin typeface="+mj-lt"/>
              </a:rPr>
              <a:t>na~no </a:t>
            </a:r>
            <a:r>
              <a:rPr lang="hu-HU" sz="2200" dirty="0" err="1" smtClean="0">
                <a:latin typeface="+mj-lt"/>
              </a:rPr>
              <a:t>from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the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beginning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until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now</a:t>
            </a:r>
            <a:endParaRPr lang="hu-HU" sz="2200" dirty="0" smtClean="0">
              <a:latin typeface="+mj-lt"/>
            </a:endParaRPr>
          </a:p>
          <a:p>
            <a:r>
              <a:rPr lang="hu-HU" sz="2200" b="1" dirty="0" err="1">
                <a:latin typeface="+mj-lt"/>
              </a:rPr>
              <a:t>c</a:t>
            </a:r>
            <a:r>
              <a:rPr lang="hu-HU" sz="2200" b="1" dirty="0" err="1" smtClean="0">
                <a:latin typeface="+mj-lt"/>
              </a:rPr>
              <a:t>hange</a:t>
            </a:r>
            <a:r>
              <a:rPr lang="hu-HU" sz="2200" b="1" dirty="0" smtClean="0">
                <a:latin typeface="+mj-lt"/>
              </a:rPr>
              <a:t> of </a:t>
            </a:r>
            <a:r>
              <a:rPr lang="hu-HU" sz="2200" b="1" dirty="0" err="1" smtClean="0">
                <a:latin typeface="+mj-lt"/>
              </a:rPr>
              <a:t>category</a:t>
            </a:r>
            <a:r>
              <a:rPr lang="hu-HU" sz="2200" b="1" dirty="0">
                <a:latin typeface="+mj-lt"/>
              </a:rPr>
              <a:t>?</a:t>
            </a:r>
            <a:r>
              <a:rPr lang="hu-HU" sz="2200" b="1" dirty="0" smtClean="0">
                <a:latin typeface="+mj-lt"/>
              </a:rPr>
              <a:t> INT &gt; </a:t>
            </a:r>
            <a:r>
              <a:rPr lang="hu-HU" sz="2200" b="1" dirty="0" err="1" smtClean="0">
                <a:latin typeface="+mj-lt"/>
              </a:rPr>
              <a:t>DMs</a:t>
            </a:r>
            <a:endParaRPr lang="hu-HU" sz="2200" b="1" dirty="0" smtClean="0">
              <a:latin typeface="+mj-lt"/>
            </a:endParaRPr>
          </a:p>
          <a:p>
            <a:pPr marL="0" indent="0">
              <a:buNone/>
            </a:pPr>
            <a:r>
              <a:rPr lang="hu-HU" sz="2200" dirty="0" err="1" smtClean="0">
                <a:latin typeface="+mj-lt"/>
              </a:rPr>
              <a:t>Onodera</a:t>
            </a:r>
            <a:r>
              <a:rPr lang="hu-HU" sz="2200" dirty="0" smtClean="0">
                <a:latin typeface="+mj-lt"/>
              </a:rPr>
              <a:t> (2004), </a:t>
            </a:r>
            <a:r>
              <a:rPr lang="hu-HU" sz="2200" dirty="0" err="1" smtClean="0">
                <a:latin typeface="+mj-lt"/>
              </a:rPr>
              <a:t>Crible</a:t>
            </a:r>
            <a:r>
              <a:rPr lang="hu-HU" sz="2200" dirty="0" smtClean="0">
                <a:latin typeface="+mj-lt"/>
              </a:rPr>
              <a:t> (2018), </a:t>
            </a:r>
            <a:r>
              <a:rPr lang="hu-HU" sz="2200" dirty="0" err="1" smtClean="0">
                <a:latin typeface="+mj-lt"/>
              </a:rPr>
              <a:t>Schiffrin</a:t>
            </a:r>
            <a:r>
              <a:rPr lang="hu-HU" sz="2200" dirty="0" smtClean="0">
                <a:latin typeface="+mj-lt"/>
              </a:rPr>
              <a:t> (1987): </a:t>
            </a:r>
            <a:r>
              <a:rPr lang="hu-HU" sz="2200" dirty="0" err="1" smtClean="0">
                <a:latin typeface="+mj-lt"/>
              </a:rPr>
              <a:t>INTs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can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work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as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DMs</a:t>
            </a:r>
            <a:endParaRPr lang="hu-HU" sz="2200" dirty="0" smtClean="0">
              <a:latin typeface="+mj-lt"/>
            </a:endParaRPr>
          </a:p>
          <a:p>
            <a:pPr marL="0" indent="0">
              <a:buNone/>
            </a:pPr>
            <a:r>
              <a:rPr lang="hu-HU" sz="2200" dirty="0" err="1" smtClean="0">
                <a:latin typeface="+mj-lt"/>
              </a:rPr>
              <a:t>INTs</a:t>
            </a:r>
            <a:r>
              <a:rPr lang="hu-HU" sz="2200" dirty="0" smtClean="0">
                <a:latin typeface="+mj-lt"/>
              </a:rPr>
              <a:t>: no </a:t>
            </a:r>
            <a:r>
              <a:rPr lang="hu-HU" sz="2200" dirty="0" err="1" smtClean="0">
                <a:latin typeface="+mj-lt"/>
              </a:rPr>
              <a:t>semantic</a:t>
            </a:r>
            <a:r>
              <a:rPr lang="hu-HU" sz="2200" dirty="0" smtClean="0">
                <a:latin typeface="+mj-lt"/>
              </a:rPr>
              <a:t>/</a:t>
            </a:r>
            <a:r>
              <a:rPr lang="hu-HU" sz="2200" dirty="0" err="1" smtClean="0">
                <a:latin typeface="+mj-lt"/>
              </a:rPr>
              <a:t>referential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meaning</a:t>
            </a:r>
            <a:r>
              <a:rPr lang="hu-HU" sz="2200" dirty="0" smtClean="0">
                <a:latin typeface="+mj-lt"/>
              </a:rPr>
              <a:t>, </a:t>
            </a:r>
            <a:r>
              <a:rPr lang="hu-HU" sz="2200" dirty="0" err="1" smtClean="0">
                <a:latin typeface="+mj-lt"/>
              </a:rPr>
              <a:t>no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contribution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to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grammatical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system</a:t>
            </a:r>
            <a:r>
              <a:rPr lang="hu-HU" sz="2200" dirty="0" smtClean="0">
                <a:latin typeface="+mj-lt"/>
              </a:rPr>
              <a:t>, </a:t>
            </a:r>
            <a:r>
              <a:rPr lang="hu-HU" sz="2200" dirty="0" err="1" smtClean="0">
                <a:latin typeface="+mj-lt"/>
              </a:rPr>
              <a:t>only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expressive</a:t>
            </a:r>
            <a:r>
              <a:rPr lang="hu-HU" sz="2200" dirty="0" smtClean="0">
                <a:latin typeface="+mj-lt"/>
              </a:rPr>
              <a:t> (</a:t>
            </a:r>
            <a:r>
              <a:rPr lang="hu-HU" sz="2200" dirty="0" err="1" smtClean="0">
                <a:latin typeface="+mj-lt"/>
              </a:rPr>
              <a:t>Onodera</a:t>
            </a:r>
            <a:r>
              <a:rPr lang="hu-HU" sz="2200" dirty="0" smtClean="0">
                <a:latin typeface="+mj-lt"/>
              </a:rPr>
              <a:t> 2004: 123)</a:t>
            </a:r>
          </a:p>
          <a:p>
            <a:pPr marL="0" indent="0">
              <a:buNone/>
            </a:pPr>
            <a:r>
              <a:rPr lang="hu-HU" sz="2200" dirty="0" smtClean="0">
                <a:latin typeface="+mj-lt"/>
              </a:rPr>
              <a:t>1. Express </a:t>
            </a:r>
            <a:r>
              <a:rPr lang="hu-HU" sz="2200" dirty="0" err="1" smtClean="0">
                <a:latin typeface="+mj-lt"/>
              </a:rPr>
              <a:t>the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speaker’s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inner</a:t>
            </a:r>
            <a:r>
              <a:rPr lang="hu-HU" sz="2200" dirty="0" smtClean="0">
                <a:latin typeface="+mj-lt"/>
              </a:rPr>
              <a:t> </a:t>
            </a:r>
            <a:r>
              <a:rPr lang="hu-HU" sz="2200" dirty="0" err="1" smtClean="0">
                <a:latin typeface="+mj-lt"/>
              </a:rPr>
              <a:t>sentiments</a:t>
            </a:r>
            <a:r>
              <a:rPr lang="hu-HU" sz="2200" dirty="0" smtClean="0">
                <a:latin typeface="+mj-lt"/>
              </a:rPr>
              <a:t>, </a:t>
            </a:r>
            <a:r>
              <a:rPr lang="hu-HU" sz="2200" dirty="0" err="1" smtClean="0">
                <a:latin typeface="+mj-lt"/>
              </a:rPr>
              <a:t>exclamation</a:t>
            </a:r>
            <a:endParaRPr lang="hu-HU" sz="2200" dirty="0" smtClean="0">
              <a:latin typeface="+mj-lt"/>
            </a:endParaRPr>
          </a:p>
          <a:p>
            <a:pPr marL="0" indent="0">
              <a:buNone/>
            </a:pPr>
            <a:r>
              <a:rPr lang="hu-HU" sz="2200" b="1" dirty="0" smtClean="0">
                <a:latin typeface="+mj-lt"/>
              </a:rPr>
              <a:t>2. Express </a:t>
            </a:r>
            <a:r>
              <a:rPr lang="hu-HU" sz="2200" b="1" dirty="0" err="1" smtClean="0">
                <a:latin typeface="+mj-lt"/>
              </a:rPr>
              <a:t>the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speaker’s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communicative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attention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to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draw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sy’s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attention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or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responding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to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dirty="0" err="1" smtClean="0">
                <a:latin typeface="+mj-lt"/>
              </a:rPr>
              <a:t>sy</a:t>
            </a:r>
            <a:r>
              <a:rPr lang="hu-HU" sz="2200" b="1" dirty="0" smtClean="0">
                <a:latin typeface="+mj-lt"/>
              </a:rPr>
              <a:t>. (e. g. </a:t>
            </a:r>
            <a:r>
              <a:rPr lang="hu-HU" sz="2200" b="1" dirty="0" err="1" smtClean="0">
                <a:latin typeface="+mj-lt"/>
              </a:rPr>
              <a:t>Japanese</a:t>
            </a:r>
            <a:r>
              <a:rPr lang="hu-HU" sz="2200" b="1" dirty="0" smtClean="0">
                <a:latin typeface="+mj-lt"/>
              </a:rPr>
              <a:t> </a:t>
            </a:r>
            <a:r>
              <a:rPr lang="hu-HU" sz="2200" b="1" i="1" dirty="0" smtClean="0">
                <a:latin typeface="+mj-lt"/>
              </a:rPr>
              <a:t>ne, na, </a:t>
            </a:r>
            <a:r>
              <a:rPr lang="hu-HU" sz="2200" dirty="0" err="1" smtClean="0">
                <a:latin typeface="+mj-lt"/>
              </a:rPr>
              <a:t>Onodera</a:t>
            </a:r>
            <a:r>
              <a:rPr lang="hu-HU" sz="2200" dirty="0" smtClean="0">
                <a:latin typeface="+mj-lt"/>
              </a:rPr>
              <a:t> 2004: 124</a:t>
            </a:r>
            <a:r>
              <a:rPr lang="hu-HU" sz="2200" b="1" dirty="0" smtClean="0">
                <a:latin typeface="+mj-lt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178165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178857" y="85757"/>
            <a:ext cx="8911687" cy="1280890"/>
          </a:xfrm>
        </p:spPr>
        <p:txBody>
          <a:bodyPr/>
          <a:lstStyle/>
          <a:p>
            <a:r>
              <a:rPr lang="hu-HU" dirty="0" err="1" smtClean="0"/>
              <a:t>Collocations</a:t>
            </a:r>
            <a:r>
              <a:rPr lang="hu-HU" dirty="0" smtClean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MNSz2 (</a:t>
            </a:r>
            <a:r>
              <a:rPr lang="hu-HU" dirty="0" err="1" smtClean="0"/>
              <a:t>logDice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4" name="Tábláza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2133368"/>
              </p:ext>
            </p:extLst>
          </p:nvPr>
        </p:nvGraphicFramePr>
        <p:xfrm>
          <a:off x="224287" y="726202"/>
          <a:ext cx="11844068" cy="609348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74011"/>
                <a:gridCol w="1548495"/>
                <a:gridCol w="1967614"/>
                <a:gridCol w="2034800"/>
                <a:gridCol w="1874562"/>
                <a:gridCol w="2444586"/>
              </a:tblGrid>
              <a:tr h="921123"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collocations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with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i="1" dirty="0" smtClean="0"/>
                        <a:t>na</a:t>
                      </a:r>
                      <a:endParaRPr lang="hu-H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meaning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0" dirty="0" err="1" smtClean="0"/>
                        <a:t>Typical</a:t>
                      </a:r>
                      <a:r>
                        <a:rPr lang="hu-HU" sz="1500" i="0" baseline="0" dirty="0" smtClean="0"/>
                        <a:t> </a:t>
                      </a:r>
                      <a:r>
                        <a:rPr lang="hu-HU" sz="1500" i="0" dirty="0" err="1" smtClean="0"/>
                        <a:t>genre</a:t>
                      </a:r>
                      <a:r>
                        <a:rPr lang="hu-HU" sz="1500" i="0" dirty="0" smtClean="0"/>
                        <a:t>, </a:t>
                      </a:r>
                      <a:r>
                        <a:rPr lang="hu-HU" sz="1500" i="0" dirty="0" err="1" smtClean="0"/>
                        <a:t>region</a:t>
                      </a:r>
                      <a:endParaRPr lang="hu-HU" sz="1500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collocations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with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i="1" baseline="0" dirty="0" smtClean="0"/>
                        <a:t>no</a:t>
                      </a:r>
                      <a:endParaRPr lang="hu-HU" sz="15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meaning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typical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genre</a:t>
                      </a:r>
                      <a:r>
                        <a:rPr lang="hu-HU" sz="1500" baseline="0" dirty="0" smtClean="0"/>
                        <a:t>, </a:t>
                      </a:r>
                      <a:r>
                        <a:rPr lang="hu-HU" sz="1500" baseline="0" dirty="0" err="1" smtClean="0"/>
                        <a:t>region</a:t>
                      </a:r>
                      <a:endParaRPr lang="hu-HU" sz="1500" dirty="0"/>
                    </a:p>
                  </a:txBody>
                  <a:tcPr/>
                </a:tc>
              </a:tr>
              <a:tr h="794823"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na ja </a:t>
                      </a:r>
                      <a:r>
                        <a:rPr lang="hu-HU" sz="1500" dirty="0" smtClean="0"/>
                        <a:t>(8.013)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yeah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</a:t>
                      </a:r>
                      <a:endParaRPr lang="hu-HU" sz="1500" baseline="0" dirty="0" smtClean="0"/>
                    </a:p>
                    <a:p>
                      <a:r>
                        <a:rPr lang="hu-HU" sz="1500" baseline="0" dirty="0" smtClean="0"/>
                        <a:t>Hungary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no lám </a:t>
                      </a:r>
                      <a:r>
                        <a:rPr lang="hu-HU" sz="1500" dirty="0" smtClean="0"/>
                        <a:t>(</a:t>
                      </a:r>
                      <a:r>
                        <a:rPr lang="hu-HU" sz="1500" dirty="0" smtClean="0">
                          <a:solidFill>
                            <a:srgbClr val="FF0000"/>
                          </a:solidFill>
                        </a:rPr>
                        <a:t>6.955</a:t>
                      </a:r>
                      <a:r>
                        <a:rPr lang="hu-HU" sz="1500" dirty="0" smtClean="0"/>
                        <a:t>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err="1" smtClean="0"/>
                        <a:t>pers.forum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lit</a:t>
                      </a:r>
                      <a:endParaRPr lang="hu-HU" sz="1500" dirty="0" smtClean="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smtClean="0"/>
                        <a:t>Hungary, </a:t>
                      </a:r>
                      <a:r>
                        <a:rPr lang="hu-HU" sz="1500" u="sng" dirty="0" err="1" smtClean="0"/>
                        <a:t>Vojvodina</a:t>
                      </a:r>
                      <a:endParaRPr lang="hu-HU" sz="1500" u="sng" dirty="0" smtClean="0"/>
                    </a:p>
                    <a:p>
                      <a:endParaRPr lang="hu-HU" sz="1500" dirty="0"/>
                    </a:p>
                  </a:txBody>
                  <a:tcPr/>
                </a:tc>
              </a:tr>
              <a:tr h="794823"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na mindegy </a:t>
                      </a:r>
                      <a:r>
                        <a:rPr lang="hu-HU" sz="1500" dirty="0" smtClean="0"/>
                        <a:t>(8.006)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whatever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Hungary</a:t>
                      </a:r>
                    </a:p>
                    <a:p>
                      <a:r>
                        <a:rPr lang="hu-HU" sz="1500" dirty="0" err="1" smtClean="0"/>
                        <a:t>Pers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no persze </a:t>
                      </a:r>
                      <a:r>
                        <a:rPr lang="hu-HU" sz="1500" dirty="0" smtClean="0"/>
                        <a:t>(5.507)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sure</a:t>
                      </a:r>
                      <a:r>
                        <a:rPr lang="hu-HU" sz="1500" dirty="0" smtClean="0"/>
                        <a:t>’</a:t>
                      </a:r>
                    </a:p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pers.forum</a:t>
                      </a:r>
                      <a:r>
                        <a:rPr lang="hu-HU" sz="1500" dirty="0" smtClean="0"/>
                        <a:t>, Hungary, </a:t>
                      </a:r>
                      <a:r>
                        <a:rPr lang="hu-HU" sz="1500" u="sng" dirty="0" err="1" smtClean="0"/>
                        <a:t>Vojvodina</a:t>
                      </a:r>
                      <a:endParaRPr lang="hu-HU" sz="1500" u="sng" dirty="0"/>
                    </a:p>
                  </a:txBody>
                  <a:tcPr/>
                </a:tc>
              </a:tr>
              <a:tr h="55932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 smtClean="0"/>
                        <a:t>na </a:t>
                      </a:r>
                      <a:r>
                        <a:rPr lang="hu-HU" sz="1500" b="1" i="1" dirty="0" err="1" smtClean="0"/>
                        <a:t>jo</a:t>
                      </a:r>
                      <a:r>
                        <a:rPr lang="hu-HU" sz="1500" b="1" i="1" dirty="0" smtClean="0"/>
                        <a:t> </a:t>
                      </a:r>
                      <a:r>
                        <a:rPr lang="hu-HU" sz="1500" b="1" dirty="0" smtClean="0"/>
                        <a:t>(6.902)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’</a:t>
                      </a:r>
                      <a:r>
                        <a:rPr lang="hu-HU" sz="1500" b="1" dirty="0" err="1" smtClean="0"/>
                        <a:t>well</a:t>
                      </a:r>
                      <a:r>
                        <a:rPr lang="hu-HU" sz="1500" b="1" dirty="0" smtClean="0"/>
                        <a:t>, </a:t>
                      </a:r>
                      <a:r>
                        <a:rPr lang="hu-HU" sz="1500" b="1" dirty="0" err="1" smtClean="0"/>
                        <a:t>okay</a:t>
                      </a:r>
                      <a:r>
                        <a:rPr lang="hu-HU" sz="1500" b="1" dirty="0" smtClean="0"/>
                        <a:t>’</a:t>
                      </a:r>
                      <a:endParaRPr lang="hu-H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aseline="0" dirty="0" smtClean="0"/>
                        <a:t>Hungary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aseline="0" dirty="0" err="1" smtClean="0"/>
                        <a:t>pers.forum</a:t>
                      </a:r>
                      <a:endParaRPr lang="hu-HU" sz="1500" baseline="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no hiába</a:t>
                      </a:r>
                      <a:r>
                        <a:rPr lang="hu-HU" sz="1500" dirty="0" smtClean="0"/>
                        <a:t> (4.271)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for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nothing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pers.forum</a:t>
                      </a:r>
                      <a:endParaRPr lang="hu-HU" sz="1500" dirty="0"/>
                    </a:p>
                  </a:txBody>
                  <a:tcPr/>
                </a:tc>
              </a:tr>
              <a:tr h="390545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 smtClean="0"/>
                        <a:t>na jó </a:t>
                      </a:r>
                      <a:r>
                        <a:rPr lang="hu-HU" sz="1500" b="1" dirty="0" smtClean="0"/>
                        <a:t>(6.558)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’ </a:t>
                      </a:r>
                      <a:r>
                        <a:rPr lang="hu-HU" sz="1500" b="1" dirty="0" err="1" smtClean="0"/>
                        <a:t>okay</a:t>
                      </a:r>
                      <a:r>
                        <a:rPr lang="hu-HU" sz="1500" b="1" dirty="0" smtClean="0"/>
                        <a:t>, </a:t>
                      </a:r>
                      <a:r>
                        <a:rPr lang="hu-HU" sz="1500" b="1" dirty="0" err="1" smtClean="0"/>
                        <a:t>all</a:t>
                      </a:r>
                      <a:r>
                        <a:rPr lang="hu-HU" sz="1500" b="1" dirty="0" smtClean="0"/>
                        <a:t> right’</a:t>
                      </a:r>
                      <a:endParaRPr lang="hu-HU" sz="15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Hungary,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pers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hu-HU" sz="1500" dirty="0"/>
                    </a:p>
                  </a:txBody>
                  <a:tcPr/>
                </a:tc>
              </a:tr>
              <a:tr h="794823">
                <a:tc>
                  <a:txBody>
                    <a:bodyPr/>
                    <a:lstStyle/>
                    <a:p>
                      <a:r>
                        <a:rPr lang="hu-HU" sz="1500" i="1" dirty="0" smtClean="0"/>
                        <a:t>na tessék </a:t>
                      </a:r>
                      <a:r>
                        <a:rPr lang="hu-HU" sz="1500" dirty="0" smtClean="0"/>
                        <a:t>(6.502)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here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we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go/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there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you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go</a:t>
                      </a:r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’</a:t>
                      </a:r>
                      <a:endParaRPr lang="hu-H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Hungary, </a:t>
                      </a:r>
                      <a:r>
                        <a:rPr lang="hu-HU" sz="15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pers</a:t>
                      </a:r>
                      <a:endParaRPr lang="hu-HU" sz="15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no </a:t>
                      </a:r>
                      <a:r>
                        <a:rPr lang="hu-HU" sz="1500" b="1" i="1" dirty="0" err="1" smtClean="0">
                          <a:solidFill>
                            <a:srgbClr val="FF0000"/>
                          </a:solidFill>
                        </a:rPr>
                        <a:t>jo</a:t>
                      </a:r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hu-HU" sz="1500" b="1" dirty="0" smtClean="0">
                          <a:solidFill>
                            <a:srgbClr val="FF0000"/>
                          </a:solidFill>
                        </a:rPr>
                        <a:t>(3.964)</a:t>
                      </a:r>
                      <a:endParaRPr lang="hu-H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oh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pers.forum</a:t>
                      </a:r>
                      <a:endParaRPr lang="hu-HU" sz="1500" dirty="0"/>
                    </a:p>
                  </a:txBody>
                  <a:tcPr/>
                </a:tc>
              </a:tr>
              <a:tr h="6740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500" b="1" i="1" dirty="0" smtClean="0"/>
                        <a:t>na most</a:t>
                      </a:r>
                      <a:r>
                        <a:rPr lang="hu-HU" sz="1500" b="1" dirty="0" smtClean="0"/>
                        <a:t> (6.326)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 </a:t>
                      </a:r>
                      <a:r>
                        <a:rPr lang="hu-HU" sz="1500" dirty="0" err="1" smtClean="0"/>
                        <a:t>now</a:t>
                      </a:r>
                      <a:r>
                        <a:rPr lang="hu-HU" sz="1500" dirty="0" smtClean="0"/>
                        <a:t>/</a:t>
                      </a:r>
                      <a:r>
                        <a:rPr lang="hu-HU" sz="1500" dirty="0" err="1" smtClean="0"/>
                        <a:t>then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0" u="none" dirty="0" smtClean="0">
                          <a:solidFill>
                            <a:schemeClr val="tx1"/>
                          </a:solidFill>
                        </a:rPr>
                        <a:t>Hungary,</a:t>
                      </a:r>
                      <a:r>
                        <a:rPr lang="hu-HU" sz="1500" b="0" u="none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</a:p>
                    <a:p>
                      <a:r>
                        <a:rPr lang="hu-HU" sz="1500" b="1" u="sng" dirty="0" err="1" smtClean="0">
                          <a:solidFill>
                            <a:schemeClr val="tx1"/>
                          </a:solidFill>
                        </a:rPr>
                        <a:t>spoken</a:t>
                      </a:r>
                      <a:r>
                        <a:rPr lang="hu-HU" sz="1500" b="1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b="1" u="sng" dirty="0" err="1" smtClean="0">
                          <a:solidFill>
                            <a:schemeClr val="tx1"/>
                          </a:solidFill>
                        </a:rPr>
                        <a:t>press</a:t>
                      </a:r>
                      <a:endParaRPr lang="hu-HU" sz="1500" b="1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no hát</a:t>
                      </a:r>
                      <a:r>
                        <a:rPr lang="hu-HU" sz="1500" b="1" dirty="0" smtClean="0">
                          <a:solidFill>
                            <a:srgbClr val="FF0000"/>
                          </a:solidFill>
                        </a:rPr>
                        <a:t> (2.765)</a:t>
                      </a:r>
                      <a:endParaRPr lang="hu-H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then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u="sng" dirty="0" err="1" smtClean="0"/>
                        <a:t>spoken</a:t>
                      </a:r>
                      <a:r>
                        <a:rPr lang="hu-HU" sz="1500" u="sng" dirty="0" smtClean="0"/>
                        <a:t> </a:t>
                      </a:r>
                      <a:r>
                        <a:rPr lang="hu-HU" sz="1500" u="sng" dirty="0" err="1" smtClean="0"/>
                        <a:t>press</a:t>
                      </a:r>
                      <a:r>
                        <a:rPr lang="hu-HU" sz="1500" u="sng" dirty="0" smtClean="0"/>
                        <a:t>, </a:t>
                      </a:r>
                      <a:r>
                        <a:rPr lang="hu-HU" sz="1500" dirty="0" err="1" smtClean="0"/>
                        <a:t>pers.forum</a:t>
                      </a:r>
                      <a:endParaRPr lang="hu-HU" sz="1500" dirty="0"/>
                    </a:p>
                  </a:txBody>
                  <a:tcPr/>
                </a:tc>
              </a:tr>
              <a:tr h="390545">
                <a:tc rowSpan="2">
                  <a:txBody>
                    <a:bodyPr/>
                    <a:lstStyle/>
                    <a:p>
                      <a:r>
                        <a:rPr lang="hu-HU" sz="1500" b="1" i="1" dirty="0" smtClean="0"/>
                        <a:t>na hát </a:t>
                      </a:r>
                      <a:r>
                        <a:rPr lang="hu-HU" sz="1500" b="1" dirty="0" smtClean="0"/>
                        <a:t>(6.248)</a:t>
                      </a:r>
                      <a:endParaRPr lang="hu-H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 (</a:t>
                      </a:r>
                      <a:r>
                        <a:rPr lang="hu-HU" sz="1500" dirty="0" err="1" smtClean="0"/>
                        <a:t>then</a:t>
                      </a:r>
                      <a:r>
                        <a:rPr lang="hu-HU" sz="1500" dirty="0" smtClean="0"/>
                        <a:t>)’</a:t>
                      </a:r>
                      <a:endParaRPr lang="hu-HU" sz="15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hu-HU" sz="1500" dirty="0" smtClean="0">
                          <a:solidFill>
                            <a:schemeClr val="tx1"/>
                          </a:solidFill>
                        </a:rPr>
                        <a:t>Hungary, </a:t>
                      </a:r>
                      <a:r>
                        <a:rPr lang="hu-HU" sz="1500" u="sng" dirty="0" err="1" smtClean="0">
                          <a:solidFill>
                            <a:schemeClr val="tx1"/>
                          </a:solidFill>
                        </a:rPr>
                        <a:t>Subcarpathia</a:t>
                      </a:r>
                      <a:r>
                        <a:rPr lang="hu-HU" sz="1500" u="sng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</a:p>
                    <a:p>
                      <a:r>
                        <a:rPr lang="hu-HU" sz="1500" u="sng" dirty="0" err="1" smtClean="0">
                          <a:solidFill>
                            <a:schemeClr val="tx1"/>
                          </a:solidFill>
                        </a:rPr>
                        <a:t>spoken</a:t>
                      </a:r>
                      <a:r>
                        <a:rPr lang="hu-HU" sz="1500" u="sng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hu-HU" sz="1500" u="sng" dirty="0" err="1" smtClean="0">
                          <a:solidFill>
                            <a:schemeClr val="tx1"/>
                          </a:solidFill>
                        </a:rPr>
                        <a:t>press</a:t>
                      </a:r>
                      <a:r>
                        <a:rPr lang="hu-HU" sz="1500" u="sng" dirty="0" smtClean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hu-HU" sz="1500" u="sng" dirty="0" err="1" smtClean="0">
                          <a:solidFill>
                            <a:schemeClr val="tx1"/>
                          </a:solidFill>
                        </a:rPr>
                        <a:t>pers.soc</a:t>
                      </a:r>
                      <a:endParaRPr lang="hu-HU" sz="1500" u="sng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i="1" dirty="0" smtClean="0">
                          <a:solidFill>
                            <a:srgbClr val="FF0000"/>
                          </a:solidFill>
                        </a:rPr>
                        <a:t>no</a:t>
                      </a:r>
                      <a:r>
                        <a:rPr lang="hu-HU" sz="1500" i="1" baseline="0" dirty="0" smtClean="0">
                          <a:solidFill>
                            <a:srgbClr val="FF0000"/>
                          </a:solidFill>
                        </a:rPr>
                        <a:t> ja </a:t>
                      </a:r>
                      <a:r>
                        <a:rPr lang="hu-HU" sz="1500" baseline="0" dirty="0" smtClean="0">
                          <a:solidFill>
                            <a:srgbClr val="FF0000"/>
                          </a:solidFill>
                        </a:rPr>
                        <a:t>(2.325)</a:t>
                      </a:r>
                      <a:endParaRPr lang="hu-HU" sz="15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 </a:t>
                      </a:r>
                      <a:r>
                        <a:rPr lang="hu-HU" sz="1500" dirty="0" err="1" smtClean="0"/>
                        <a:t>yeah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</a:t>
                      </a:r>
                      <a:endParaRPr lang="hu-HU" sz="1500" dirty="0"/>
                    </a:p>
                  </a:txBody>
                  <a:tcPr/>
                </a:tc>
              </a:tr>
              <a:tr h="606252"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 sz="16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b="1" i="1" dirty="0" smtClean="0">
                          <a:solidFill>
                            <a:srgbClr val="FF0000"/>
                          </a:solidFill>
                        </a:rPr>
                        <a:t>no most </a:t>
                      </a:r>
                      <a:r>
                        <a:rPr lang="hu-HU" sz="1500" b="1" dirty="0" smtClean="0">
                          <a:solidFill>
                            <a:srgbClr val="FF0000"/>
                          </a:solidFill>
                        </a:rPr>
                        <a:t>(1.866)</a:t>
                      </a:r>
                      <a:endParaRPr lang="hu-HU" sz="15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’</a:t>
                      </a:r>
                      <a:r>
                        <a:rPr lang="hu-HU" sz="1500" dirty="0" err="1" smtClean="0"/>
                        <a:t>well</a:t>
                      </a:r>
                      <a:r>
                        <a:rPr lang="hu-HU" sz="1500" dirty="0" smtClean="0"/>
                        <a:t>,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now</a:t>
                      </a:r>
                      <a:r>
                        <a:rPr lang="hu-HU" sz="1500" dirty="0" smtClean="0"/>
                        <a:t>’</a:t>
                      </a:r>
                      <a:endParaRPr lang="hu-HU" sz="15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pers.forum</a:t>
                      </a:r>
                      <a:r>
                        <a:rPr lang="hu-HU" sz="1500" dirty="0" smtClean="0"/>
                        <a:t>,</a:t>
                      </a:r>
                      <a:r>
                        <a:rPr lang="hu-HU" sz="1500" baseline="0" dirty="0" smtClean="0"/>
                        <a:t> </a:t>
                      </a:r>
                      <a:r>
                        <a:rPr lang="hu-HU" sz="1500" baseline="0" dirty="0" err="1" smtClean="0"/>
                        <a:t>lit</a:t>
                      </a:r>
                      <a:endParaRPr lang="hu-HU" sz="15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2761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730122C-BF08-B3D4-456A-1E1F1ED443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97702" y="318848"/>
            <a:ext cx="8911687" cy="1280890"/>
          </a:xfrm>
        </p:spPr>
        <p:txBody>
          <a:bodyPr/>
          <a:lstStyle/>
          <a:p>
            <a:r>
              <a:rPr lang="hu-HU" dirty="0" smtClean="0"/>
              <a:t>BEA: </a:t>
            </a:r>
            <a:r>
              <a:rPr lang="hu-HU" dirty="0" err="1"/>
              <a:t>spontaneous</a:t>
            </a:r>
            <a:r>
              <a:rPr lang="hu-HU" dirty="0"/>
              <a:t> </a:t>
            </a:r>
            <a:r>
              <a:rPr lang="hu-HU" dirty="0" err="1" smtClean="0"/>
              <a:t>conversations</a:t>
            </a:r>
            <a:r>
              <a:rPr lang="hu-HU" dirty="0" smtClean="0"/>
              <a:t>, </a:t>
            </a:r>
            <a:br>
              <a:rPr lang="hu-HU" dirty="0" smtClean="0"/>
            </a:br>
            <a:r>
              <a:rPr lang="hu-HU" dirty="0" err="1" smtClean="0"/>
              <a:t>only</a:t>
            </a:r>
            <a:r>
              <a:rPr lang="hu-HU" dirty="0" smtClean="0"/>
              <a:t> </a:t>
            </a:r>
            <a:r>
              <a:rPr lang="hu-HU" dirty="0" err="1" smtClean="0"/>
              <a:t>speakers</a:t>
            </a:r>
            <a:r>
              <a:rPr lang="hu-HU" dirty="0" smtClean="0"/>
              <a:t> </a:t>
            </a:r>
            <a:r>
              <a:rPr lang="hu-HU" dirty="0" err="1" smtClean="0"/>
              <a:t>from</a:t>
            </a:r>
            <a:r>
              <a:rPr lang="hu-HU" dirty="0" smtClean="0"/>
              <a:t> </a:t>
            </a:r>
            <a:r>
              <a:rPr lang="hu-HU" b="1" dirty="0" smtClean="0"/>
              <a:t>Budapest</a:t>
            </a:r>
            <a:endParaRPr lang="hu-HU" b="1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F20C6124-B852-7FEB-5CB3-7DD03D4B42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8699" y="1660123"/>
            <a:ext cx="9889723" cy="48827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30 </a:t>
            </a:r>
            <a:r>
              <a:rPr lang="hu-HU" dirty="0" err="1" smtClean="0"/>
              <a:t>conversations</a:t>
            </a:r>
            <a:r>
              <a:rPr lang="hu-HU" dirty="0" smtClean="0"/>
              <a:t> </a:t>
            </a:r>
            <a:r>
              <a:rPr lang="hu-HU" dirty="0" err="1" smtClean="0"/>
              <a:t>with</a:t>
            </a:r>
            <a:r>
              <a:rPr lang="hu-HU" dirty="0" smtClean="0"/>
              <a:t> 3 </a:t>
            </a:r>
            <a:r>
              <a:rPr lang="hu-HU" dirty="0" err="1" smtClean="0"/>
              <a:t>participants</a:t>
            </a:r>
            <a:r>
              <a:rPr lang="hu-HU" dirty="0" smtClean="0"/>
              <a:t> (</a:t>
            </a:r>
            <a:r>
              <a:rPr lang="hu-HU" dirty="0" err="1" smtClean="0"/>
              <a:t>everyday</a:t>
            </a:r>
            <a:r>
              <a:rPr lang="hu-HU" dirty="0" smtClean="0"/>
              <a:t> </a:t>
            </a:r>
            <a:r>
              <a:rPr lang="hu-HU" dirty="0" err="1" smtClean="0"/>
              <a:t>topics</a:t>
            </a:r>
            <a:r>
              <a:rPr lang="hu-HU" dirty="0" smtClean="0"/>
              <a:t>), 7’44” = 37129 </a:t>
            </a:r>
            <a:r>
              <a:rPr lang="hu-HU" dirty="0" err="1" smtClean="0">
                <a:solidFill>
                  <a:schemeClr val="tx1"/>
                </a:solidFill>
              </a:rPr>
              <a:t>words</a:t>
            </a:r>
            <a:endParaRPr lang="hu-HU" dirty="0" smtClean="0">
              <a:solidFill>
                <a:schemeClr val="tx1"/>
              </a:solidFill>
            </a:endParaRPr>
          </a:p>
          <a:p>
            <a:r>
              <a:rPr lang="hu-HU" dirty="0" smtClean="0"/>
              <a:t>A </a:t>
            </a:r>
            <a:r>
              <a:rPr lang="hu-HU" dirty="0"/>
              <a:t>(main </a:t>
            </a:r>
            <a:r>
              <a:rPr lang="hu-HU" dirty="0" err="1"/>
              <a:t>speaker</a:t>
            </a:r>
            <a:r>
              <a:rPr lang="hu-HU" dirty="0"/>
              <a:t>, 15 </a:t>
            </a:r>
            <a:r>
              <a:rPr lang="hu-HU" dirty="0" err="1"/>
              <a:t>women</a:t>
            </a:r>
            <a:r>
              <a:rPr lang="hu-HU" dirty="0"/>
              <a:t> </a:t>
            </a:r>
            <a:r>
              <a:rPr lang="hu-HU" dirty="0" smtClean="0"/>
              <a:t>&amp;15 </a:t>
            </a:r>
            <a:r>
              <a:rPr lang="hu-HU" dirty="0" err="1"/>
              <a:t>men</a:t>
            </a:r>
            <a:r>
              <a:rPr lang="hu-HU" dirty="0" smtClean="0"/>
              <a:t>, 20–71 </a:t>
            </a:r>
            <a:r>
              <a:rPr lang="hu-HU" dirty="0" err="1" smtClean="0"/>
              <a:t>ys</a:t>
            </a:r>
            <a:r>
              <a:rPr lang="hu-HU" dirty="0" smtClean="0"/>
              <a:t>, 3 </a:t>
            </a:r>
            <a:r>
              <a:rPr lang="hu-HU" dirty="0" err="1" smtClean="0"/>
              <a:t>age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: 20–35 </a:t>
            </a:r>
            <a:r>
              <a:rPr lang="hu-HU" dirty="0" err="1" smtClean="0"/>
              <a:t>ys</a:t>
            </a:r>
            <a:r>
              <a:rPr lang="hu-HU" dirty="0" smtClean="0"/>
              <a:t> /</a:t>
            </a:r>
            <a:r>
              <a:rPr lang="hu-HU" dirty="0" err="1" smtClean="0"/>
              <a:t>youngsters</a:t>
            </a:r>
            <a:r>
              <a:rPr lang="hu-HU" dirty="0" smtClean="0"/>
              <a:t>/, 36 – 50 </a:t>
            </a:r>
            <a:r>
              <a:rPr lang="hu-HU" dirty="0" err="1" smtClean="0"/>
              <a:t>ys</a:t>
            </a:r>
            <a:r>
              <a:rPr lang="hu-HU" dirty="0" smtClean="0"/>
              <a:t> /</a:t>
            </a:r>
            <a:r>
              <a:rPr lang="hu-HU" dirty="0" err="1" smtClean="0"/>
              <a:t>middle-aged</a:t>
            </a:r>
            <a:r>
              <a:rPr lang="hu-HU" dirty="0" smtClean="0"/>
              <a:t>/, 51–71 </a:t>
            </a:r>
            <a:r>
              <a:rPr lang="hu-HU" dirty="0" err="1" smtClean="0"/>
              <a:t>ys</a:t>
            </a:r>
            <a:r>
              <a:rPr lang="hu-HU" dirty="0" smtClean="0"/>
              <a:t> /</a:t>
            </a:r>
            <a:r>
              <a:rPr lang="hu-HU" dirty="0" err="1" smtClean="0"/>
              <a:t>older</a:t>
            </a:r>
            <a:r>
              <a:rPr lang="hu-HU" dirty="0" smtClean="0"/>
              <a:t> </a:t>
            </a:r>
            <a:r>
              <a:rPr lang="hu-HU" dirty="0" err="1" smtClean="0"/>
              <a:t>speakers</a:t>
            </a:r>
            <a:r>
              <a:rPr lang="hu-HU" dirty="0" smtClean="0"/>
              <a:t>/ -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each</a:t>
            </a:r>
            <a:r>
              <a:rPr lang="hu-HU" dirty="0" smtClean="0"/>
              <a:t> </a:t>
            </a:r>
            <a:r>
              <a:rPr lang="hu-HU" dirty="0" err="1" smtClean="0"/>
              <a:t>groups</a:t>
            </a:r>
            <a:r>
              <a:rPr lang="hu-HU" dirty="0" smtClean="0"/>
              <a:t>: </a:t>
            </a:r>
            <a:r>
              <a:rPr lang="hu-HU" dirty="0" err="1" smtClean="0"/>
              <a:t>half</a:t>
            </a:r>
            <a:r>
              <a:rPr lang="hu-HU" dirty="0" smtClean="0"/>
              <a:t> </a:t>
            </a:r>
            <a:r>
              <a:rPr lang="hu-HU" dirty="0" err="1" smtClean="0"/>
              <a:t>are</a:t>
            </a:r>
            <a:r>
              <a:rPr lang="hu-HU" dirty="0" smtClean="0"/>
              <a:t> </a:t>
            </a:r>
            <a:r>
              <a:rPr lang="hu-HU" dirty="0" err="1" smtClean="0"/>
              <a:t>male</a:t>
            </a:r>
            <a:r>
              <a:rPr lang="hu-HU" dirty="0" smtClean="0"/>
              <a:t>, </a:t>
            </a:r>
            <a:r>
              <a:rPr lang="hu-HU" dirty="0" err="1" smtClean="0"/>
              <a:t>half</a:t>
            </a:r>
            <a:r>
              <a:rPr lang="hu-HU" dirty="0" smtClean="0"/>
              <a:t> </a:t>
            </a:r>
            <a:r>
              <a:rPr lang="hu-HU" dirty="0" err="1" smtClean="0"/>
              <a:t>female</a:t>
            </a:r>
            <a:r>
              <a:rPr lang="hu-HU" dirty="0" smtClean="0"/>
              <a:t>) </a:t>
            </a:r>
          </a:p>
          <a:p>
            <a:r>
              <a:rPr lang="hu-HU" dirty="0" smtClean="0"/>
              <a:t>T1 </a:t>
            </a:r>
            <a:r>
              <a:rPr lang="hu-HU" dirty="0"/>
              <a:t>(</a:t>
            </a:r>
            <a:r>
              <a:rPr lang="hu-HU" dirty="0" err="1"/>
              <a:t>experiment</a:t>
            </a:r>
            <a:r>
              <a:rPr lang="hu-HU" dirty="0"/>
              <a:t> </a:t>
            </a:r>
            <a:r>
              <a:rPr lang="hu-HU" dirty="0" err="1"/>
              <a:t>leader</a:t>
            </a:r>
            <a:r>
              <a:rPr lang="hu-HU" dirty="0"/>
              <a:t>, </a:t>
            </a:r>
            <a:r>
              <a:rPr lang="hu-HU" dirty="0" err="1" smtClean="0"/>
              <a:t>mostly</a:t>
            </a:r>
            <a:r>
              <a:rPr lang="hu-HU" dirty="0" smtClean="0"/>
              <a:t>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same</a:t>
            </a:r>
            <a:r>
              <a:rPr lang="hu-HU" dirty="0" smtClean="0"/>
              <a:t> </a:t>
            </a:r>
            <a:r>
              <a:rPr lang="hu-HU" dirty="0" err="1" smtClean="0">
                <a:solidFill>
                  <a:schemeClr val="tx1"/>
                </a:solidFill>
              </a:rPr>
              <a:t>woman</a:t>
            </a:r>
            <a:r>
              <a:rPr lang="hu-HU" dirty="0" smtClean="0">
                <a:solidFill>
                  <a:schemeClr val="tx1"/>
                </a:solidFill>
              </a:rPr>
              <a:t>, 29 </a:t>
            </a:r>
            <a:r>
              <a:rPr lang="hu-HU" dirty="0" err="1" smtClean="0">
                <a:solidFill>
                  <a:schemeClr val="tx1"/>
                </a:solidFill>
              </a:rPr>
              <a:t>ys</a:t>
            </a:r>
            <a:r>
              <a:rPr lang="hu-HU" dirty="0" smtClean="0"/>
              <a:t>) </a:t>
            </a:r>
          </a:p>
          <a:p>
            <a:r>
              <a:rPr lang="hu-HU" dirty="0" smtClean="0"/>
              <a:t>T2 (</a:t>
            </a:r>
            <a:r>
              <a:rPr lang="hu-HU" dirty="0" err="1" smtClean="0"/>
              <a:t>conversational</a:t>
            </a:r>
            <a:r>
              <a:rPr lang="hu-HU" dirty="0" smtClean="0"/>
              <a:t> partner, </a:t>
            </a:r>
            <a:r>
              <a:rPr lang="hu-HU" dirty="0" smtClean="0">
                <a:solidFill>
                  <a:schemeClr val="tx1"/>
                </a:solidFill>
              </a:rPr>
              <a:t>2 </a:t>
            </a:r>
            <a:r>
              <a:rPr lang="hu-HU" dirty="0" err="1" smtClean="0">
                <a:solidFill>
                  <a:schemeClr val="tx1"/>
                </a:solidFill>
              </a:rPr>
              <a:t>men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2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women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their</a:t>
            </a:r>
            <a:r>
              <a:rPr lang="hu-HU" dirty="0" smtClean="0">
                <a:solidFill>
                  <a:schemeClr val="tx1"/>
                </a:solidFill>
              </a:rPr>
              <a:t> 20s</a:t>
            </a:r>
            <a:r>
              <a:rPr lang="hu-HU" dirty="0" smtClean="0"/>
              <a:t>)</a:t>
            </a:r>
          </a:p>
          <a:p>
            <a:pPr marL="0" indent="0" algn="ctr">
              <a:buNone/>
            </a:pPr>
            <a:r>
              <a:rPr lang="hu-HU" b="1" dirty="0" smtClean="0"/>
              <a:t>No </a:t>
            </a:r>
            <a:r>
              <a:rPr lang="hu-HU" b="1" dirty="0" err="1" smtClean="0"/>
              <a:t>occurence</a:t>
            </a:r>
            <a:r>
              <a:rPr lang="hu-HU" b="1" dirty="0" smtClean="0"/>
              <a:t> of </a:t>
            </a:r>
            <a:r>
              <a:rPr lang="hu-HU" b="1" i="1" dirty="0" smtClean="0"/>
              <a:t>no</a:t>
            </a:r>
            <a:r>
              <a:rPr lang="hu-HU" b="1" dirty="0" smtClean="0"/>
              <a:t>!!!</a:t>
            </a:r>
            <a:endParaRPr lang="hu-HU" b="1" i="1" dirty="0" smtClean="0"/>
          </a:p>
          <a:p>
            <a:pPr marL="0" indent="0">
              <a:buNone/>
            </a:pPr>
            <a:r>
              <a:rPr lang="hu-HU" i="1" dirty="0" smtClean="0"/>
              <a:t>Na: </a:t>
            </a:r>
            <a:r>
              <a:rPr lang="hu-HU" dirty="0" smtClean="0"/>
              <a:t>166 </a:t>
            </a:r>
            <a:r>
              <a:rPr lang="hu-HU" dirty="0" err="1" smtClean="0"/>
              <a:t>total</a:t>
            </a:r>
            <a:r>
              <a:rPr lang="hu-HU" dirty="0" smtClean="0"/>
              <a:t> </a:t>
            </a:r>
            <a:r>
              <a:rPr lang="hu-HU" dirty="0" err="1" smtClean="0"/>
              <a:t>hits</a:t>
            </a:r>
            <a:r>
              <a:rPr lang="hu-HU" dirty="0" smtClean="0"/>
              <a:t> </a:t>
            </a:r>
          </a:p>
          <a:p>
            <a:pPr marL="0" indent="0">
              <a:buNone/>
            </a:pPr>
            <a:r>
              <a:rPr lang="hu-HU" b="1" dirty="0" smtClean="0"/>
              <a:t>A: 73 </a:t>
            </a:r>
            <a:r>
              <a:rPr lang="hu-HU" b="1" dirty="0" err="1" smtClean="0"/>
              <a:t>hits</a:t>
            </a:r>
            <a:r>
              <a:rPr lang="hu-HU" b="1" dirty="0" smtClean="0"/>
              <a:t>, 38,35% (</a:t>
            </a:r>
            <a:r>
              <a:rPr lang="hu-HU" b="1" dirty="0" err="1" smtClean="0"/>
              <a:t>men</a:t>
            </a:r>
            <a:r>
              <a:rPr lang="hu-HU" b="1" dirty="0" smtClean="0"/>
              <a:t>) vs. 61,65%  (</a:t>
            </a:r>
            <a:r>
              <a:rPr lang="hu-HU" b="1" dirty="0" err="1" smtClean="0"/>
              <a:t>women</a:t>
            </a:r>
            <a:r>
              <a:rPr lang="hu-HU" b="1" dirty="0" smtClean="0"/>
              <a:t>)</a:t>
            </a:r>
          </a:p>
          <a:p>
            <a:pPr marL="0" indent="0">
              <a:buNone/>
            </a:pPr>
            <a:r>
              <a:rPr lang="hu-HU" dirty="0" smtClean="0"/>
              <a:t>Ratio per </a:t>
            </a:r>
            <a:r>
              <a:rPr lang="hu-HU" dirty="0" err="1" smtClean="0"/>
              <a:t>word</a:t>
            </a:r>
            <a:r>
              <a:rPr lang="hu-HU" dirty="0" smtClean="0"/>
              <a:t> </a:t>
            </a:r>
            <a:r>
              <a:rPr lang="hu-HU" dirty="0" err="1" smtClean="0"/>
              <a:t>number</a:t>
            </a:r>
            <a:r>
              <a:rPr lang="hu-HU" dirty="0" smtClean="0"/>
              <a:t> (</a:t>
            </a:r>
            <a:r>
              <a:rPr lang="hu-HU" dirty="0" err="1" smtClean="0"/>
              <a:t>nr</a:t>
            </a:r>
            <a:r>
              <a:rPr lang="hu-HU" dirty="0" smtClean="0"/>
              <a:t> of </a:t>
            </a:r>
            <a:r>
              <a:rPr lang="hu-HU" dirty="0" err="1" smtClean="0"/>
              <a:t>hits</a:t>
            </a:r>
            <a:r>
              <a:rPr lang="hu-HU" dirty="0" smtClean="0"/>
              <a:t> / </a:t>
            </a:r>
            <a:r>
              <a:rPr lang="hu-HU" dirty="0" err="1" smtClean="0"/>
              <a:t>nr</a:t>
            </a:r>
            <a:r>
              <a:rPr lang="hu-HU" dirty="0" smtClean="0"/>
              <a:t> of </a:t>
            </a:r>
            <a:r>
              <a:rPr lang="hu-HU" dirty="0" err="1" smtClean="0"/>
              <a:t>words</a:t>
            </a:r>
            <a:r>
              <a:rPr lang="hu-HU" dirty="0" smtClean="0"/>
              <a:t>)</a:t>
            </a:r>
          </a:p>
          <a:p>
            <a:pPr marL="0" indent="0" algn="ctr">
              <a:buNone/>
            </a:pPr>
            <a:r>
              <a:rPr lang="hu-HU" b="1" dirty="0" err="1" smtClean="0"/>
              <a:t>There</a:t>
            </a:r>
            <a:r>
              <a:rPr lang="hu-HU" b="1" dirty="0" smtClean="0"/>
              <a:t> </a:t>
            </a:r>
            <a:r>
              <a:rPr lang="hu-HU" b="1" dirty="0" err="1" smtClean="0"/>
              <a:t>was</a:t>
            </a:r>
            <a:r>
              <a:rPr lang="hu-HU" b="1" dirty="0" smtClean="0"/>
              <a:t> no </a:t>
            </a:r>
            <a:r>
              <a:rPr lang="hu-HU" b="1" dirty="0" err="1" smtClean="0"/>
              <a:t>significant</a:t>
            </a:r>
            <a:r>
              <a:rPr lang="hu-HU" b="1" dirty="0" smtClean="0"/>
              <a:t> </a:t>
            </a:r>
            <a:r>
              <a:rPr lang="hu-HU" b="1" dirty="0" err="1" smtClean="0"/>
              <a:t>gender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Mann-Whitney</a:t>
            </a:r>
            <a:r>
              <a:rPr lang="hu-HU" dirty="0" smtClean="0"/>
              <a:t> test: </a:t>
            </a:r>
            <a:r>
              <a:rPr lang="hu-HU" i="1" dirty="0" smtClean="0"/>
              <a:t>p</a:t>
            </a:r>
            <a:r>
              <a:rPr lang="hu-HU" dirty="0" smtClean="0"/>
              <a:t>&gt;0.05, </a:t>
            </a:r>
            <a:r>
              <a:rPr lang="hu-HU" i="1" dirty="0" smtClean="0"/>
              <a:t>U</a:t>
            </a:r>
            <a:r>
              <a:rPr lang="hu-HU" dirty="0" smtClean="0"/>
              <a:t> = 94000) and </a:t>
            </a:r>
            <a:r>
              <a:rPr lang="hu-HU" b="1" dirty="0" err="1" smtClean="0"/>
              <a:t>age</a:t>
            </a:r>
            <a:r>
              <a:rPr lang="hu-HU" dirty="0" smtClean="0"/>
              <a:t> </a:t>
            </a:r>
            <a:r>
              <a:rPr lang="hu-HU" b="1" dirty="0" err="1" smtClean="0"/>
              <a:t>difference</a:t>
            </a:r>
            <a:r>
              <a:rPr lang="hu-HU" b="1" dirty="0" smtClean="0"/>
              <a:t> </a:t>
            </a:r>
            <a:r>
              <a:rPr lang="hu-HU" dirty="0" smtClean="0"/>
              <a:t>(ANOVA: </a:t>
            </a:r>
            <a:r>
              <a:rPr lang="hu-HU" i="1" dirty="0" smtClean="0"/>
              <a:t>p</a:t>
            </a:r>
            <a:r>
              <a:rPr lang="hu-HU" dirty="0" smtClean="0"/>
              <a:t>&gt;0.05, </a:t>
            </a:r>
            <a:r>
              <a:rPr lang="hu-HU" i="1" dirty="0" smtClean="0"/>
              <a:t>F</a:t>
            </a:r>
            <a:r>
              <a:rPr lang="hu-HU" dirty="0" smtClean="0"/>
              <a:t>= 2.077, </a:t>
            </a:r>
            <a:r>
              <a:rPr lang="hu-HU" i="1" dirty="0" err="1" smtClean="0"/>
              <a:t>df</a:t>
            </a:r>
            <a:r>
              <a:rPr lang="hu-HU" dirty="0" smtClean="0"/>
              <a:t>=2)</a:t>
            </a:r>
          </a:p>
          <a:p>
            <a:pPr marL="0" indent="0">
              <a:buNone/>
            </a:pPr>
            <a:endParaRPr lang="hu-H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508951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rtalom helye 3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2776035929"/>
              </p:ext>
            </p:extLst>
          </p:nvPr>
        </p:nvGraphicFramePr>
        <p:xfrm>
          <a:off x="486165" y="353679"/>
          <a:ext cx="11412750" cy="635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  <a:gridCol w="1141275"/>
              </a:tblGrid>
              <a:tr h="223538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MEN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gridSpan="5">
                  <a:txBody>
                    <a:bodyPr/>
                    <a:lstStyle/>
                    <a:p>
                      <a:pPr algn="ctr" fontAlgn="b"/>
                      <a:r>
                        <a:rPr lang="hu-HU" sz="1500" b="1" i="0" u="none" strike="noStrike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WOMEN</a:t>
                      </a: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speaker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agegroup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of words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NA/</a:t>
                      </a:r>
                      <a:r>
                        <a:rPr lang="hu-HU" sz="1500" b="1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hu-HU" sz="1500" b="1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words</a:t>
                      </a:r>
                      <a:endParaRPr lang="hu-HU" sz="15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speaker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agegroup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nr of words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NA/</a:t>
                      </a:r>
                      <a:r>
                        <a:rPr lang="hu-HU" sz="1500" b="1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nr</a:t>
                      </a:r>
                      <a:r>
                        <a:rPr lang="hu-HU" sz="1500" b="1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hu-HU" sz="1500" b="1" i="0" u="none" strike="noStrike" dirty="0" err="1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words</a:t>
                      </a:r>
                      <a:endParaRPr lang="hu-HU" sz="1500" b="1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0.000767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1171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0.002891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0.001393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0.001085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0.000789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2318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0.004745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0.003119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bea062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1847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0.001082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&lt;= 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0.004098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0.004027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0.001935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854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0.002341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613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0.001631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36 - 50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0.004761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1500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0.002666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bea046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1941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1580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0.001498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bea038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533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0.001876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1484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0.003369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bea014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0.009523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bea009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0.004109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bea070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1251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bea023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51+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0" i="0" u="none" strike="noStrike" dirty="0" smtClean="0">
                          <a:solidFill>
                            <a:schemeClr val="accent4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0.007407</a:t>
                      </a:r>
                      <a:endParaRPr lang="hu-HU" sz="1500" b="0" i="0" u="none" strike="noStrike" dirty="0">
                        <a:solidFill>
                          <a:schemeClr val="accent4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  <a:tr h="353630"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0,00206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</a:t>
                      </a:r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&lt;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hu-HU" sz="15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mean</a:t>
                      </a:r>
                      <a:endParaRPr lang="hu-HU" sz="15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hu-HU" sz="15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0002315</a:t>
                      </a:r>
                      <a:endParaRPr lang="hu-HU" sz="15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20" marR="7620" marT="7620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97151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BEA: </a:t>
            </a:r>
            <a:r>
              <a:rPr lang="hu-HU" dirty="0" err="1" smtClean="0"/>
              <a:t>spontaneous</a:t>
            </a:r>
            <a:r>
              <a:rPr lang="hu-HU" dirty="0" smtClean="0"/>
              <a:t> </a:t>
            </a:r>
            <a:r>
              <a:rPr lang="hu-HU" dirty="0" err="1" smtClean="0"/>
              <a:t>conversations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22137" y="1768510"/>
            <a:ext cx="9284676" cy="4803112"/>
          </a:xfrm>
        </p:spPr>
        <p:txBody>
          <a:bodyPr/>
          <a:lstStyle/>
          <a:p>
            <a:pPr marL="0" indent="0">
              <a:buNone/>
            </a:pPr>
            <a:r>
              <a:rPr lang="hu-HU" sz="2500" dirty="0" err="1"/>
              <a:t>Single</a:t>
            </a:r>
            <a:r>
              <a:rPr lang="hu-HU" sz="2500" dirty="0"/>
              <a:t> </a:t>
            </a:r>
            <a:r>
              <a:rPr lang="hu-HU" sz="2500" i="1" dirty="0"/>
              <a:t>na</a:t>
            </a:r>
            <a:r>
              <a:rPr lang="hu-HU" sz="2500" dirty="0"/>
              <a:t>: </a:t>
            </a:r>
            <a:r>
              <a:rPr lang="hu-HU" sz="2500" dirty="0" err="1"/>
              <a:t>only</a:t>
            </a:r>
            <a:r>
              <a:rPr lang="hu-HU" sz="2500" dirty="0"/>
              <a:t> 15 </a:t>
            </a:r>
            <a:r>
              <a:rPr lang="hu-HU" sz="2500" dirty="0" err="1"/>
              <a:t>hits</a:t>
            </a:r>
            <a:r>
              <a:rPr lang="hu-HU" sz="2500" dirty="0"/>
              <a:t>! </a:t>
            </a:r>
            <a:endParaRPr lang="hu-HU" sz="2500" dirty="0" smtClean="0"/>
          </a:p>
          <a:p>
            <a:pPr marL="0" indent="0">
              <a:buNone/>
            </a:pPr>
            <a:r>
              <a:rPr lang="hu-HU" sz="2500" i="1" dirty="0" smtClean="0"/>
              <a:t>Na </a:t>
            </a:r>
            <a:r>
              <a:rPr lang="hu-HU" sz="2500" dirty="0" err="1"/>
              <a:t>likes</a:t>
            </a:r>
            <a:r>
              <a:rPr lang="hu-HU" sz="2500" dirty="0"/>
              <a:t> </a:t>
            </a:r>
            <a:r>
              <a:rPr lang="hu-HU" sz="2500" dirty="0" err="1"/>
              <a:t>to</a:t>
            </a:r>
            <a:r>
              <a:rPr lang="hu-HU" sz="2500" dirty="0"/>
              <a:t> </a:t>
            </a:r>
            <a:r>
              <a:rPr lang="hu-HU" sz="2500" dirty="0" err="1"/>
              <a:t>combine</a:t>
            </a:r>
            <a:r>
              <a:rPr lang="hu-HU" sz="2500" dirty="0"/>
              <a:t> (79.45%)</a:t>
            </a:r>
          </a:p>
          <a:p>
            <a:r>
              <a:rPr lang="hu-HU" sz="2500" b="1" i="1" dirty="0"/>
              <a:t>Na most (hát/akkor): </a:t>
            </a:r>
            <a:r>
              <a:rPr lang="hu-HU" sz="2500" b="1" dirty="0"/>
              <a:t>12 </a:t>
            </a:r>
            <a:r>
              <a:rPr lang="hu-HU" sz="2500" b="1" dirty="0" err="1"/>
              <a:t>hits</a:t>
            </a:r>
            <a:endParaRPr lang="hu-HU" sz="2500" b="1" dirty="0"/>
          </a:p>
          <a:p>
            <a:r>
              <a:rPr lang="hu-HU" sz="2500" i="1" dirty="0"/>
              <a:t>Na jó (de/hát/mondjuk/szóval): </a:t>
            </a:r>
            <a:r>
              <a:rPr lang="hu-HU" sz="2500" dirty="0"/>
              <a:t>8 </a:t>
            </a:r>
            <a:r>
              <a:rPr lang="hu-HU" sz="2500" dirty="0" err="1"/>
              <a:t>hits</a:t>
            </a:r>
            <a:endParaRPr lang="hu-HU" sz="2500" dirty="0"/>
          </a:p>
          <a:p>
            <a:r>
              <a:rPr lang="hu-HU" sz="2500" i="1" dirty="0"/>
              <a:t>Na hát (akkor/aztán)</a:t>
            </a:r>
            <a:r>
              <a:rPr lang="hu-HU" sz="2500" dirty="0"/>
              <a:t>: 8 </a:t>
            </a:r>
            <a:r>
              <a:rPr lang="hu-HU" sz="2500" dirty="0" err="1"/>
              <a:t>hits</a:t>
            </a:r>
            <a:endParaRPr lang="hu-HU" sz="2500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51652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D1944969-912B-370B-8924-D5E8A51D8C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BEA: </a:t>
            </a:r>
            <a:r>
              <a:rPr lang="hu-HU" dirty="0" err="1"/>
              <a:t>e</a:t>
            </a:r>
            <a:r>
              <a:rPr lang="hu-HU" dirty="0" err="1" smtClean="0"/>
              <a:t>xamples</a:t>
            </a:r>
            <a:r>
              <a:rPr lang="hu-HU" dirty="0" smtClean="0"/>
              <a:t> </a:t>
            </a:r>
            <a:r>
              <a:rPr lang="hu-HU" dirty="0"/>
              <a:t>of </a:t>
            </a:r>
            <a:r>
              <a:rPr lang="hu-HU" dirty="0" err="1"/>
              <a:t>DM-combinations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4B71D54-BC85-786C-F629-7283E4D5B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01556" y="1768510"/>
            <a:ext cx="9433886" cy="479619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(12) </a:t>
            </a:r>
            <a:r>
              <a:rPr lang="hu-HU" b="1" dirty="0">
                <a:solidFill>
                  <a:schemeClr val="tx1"/>
                </a:solidFill>
              </a:rPr>
              <a:t>b</a:t>
            </a:r>
            <a:r>
              <a:rPr lang="hu-HU" b="1" dirty="0" smtClean="0">
                <a:solidFill>
                  <a:schemeClr val="tx1"/>
                </a:solidFill>
              </a:rPr>
              <a:t>ack </a:t>
            </a:r>
            <a:r>
              <a:rPr lang="hu-HU" b="1" dirty="0" err="1" smtClean="0">
                <a:solidFill>
                  <a:schemeClr val="tx1"/>
                </a:solidFill>
              </a:rPr>
              <a:t>to</a:t>
            </a:r>
            <a:r>
              <a:rPr lang="hu-HU" b="1" dirty="0" smtClean="0">
                <a:solidFill>
                  <a:schemeClr val="tx1"/>
                </a:solidFill>
              </a:rPr>
              <a:t> main </a:t>
            </a:r>
            <a:r>
              <a:rPr lang="hu-HU" b="1" dirty="0" err="1" smtClean="0">
                <a:solidFill>
                  <a:schemeClr val="tx1"/>
                </a:solidFill>
              </a:rPr>
              <a:t>topic</a:t>
            </a:r>
            <a:r>
              <a:rPr lang="hu-HU" b="1" dirty="0" smtClean="0">
                <a:solidFill>
                  <a:schemeClr val="tx1"/>
                </a:solidFill>
              </a:rPr>
              <a:t> + </a:t>
            </a:r>
            <a:r>
              <a:rPr lang="hu-HU" b="1" dirty="0" err="1" smtClean="0">
                <a:solidFill>
                  <a:schemeClr val="tx1"/>
                </a:solidFill>
              </a:rPr>
              <a:t>highlighting</a:t>
            </a:r>
            <a:endParaRPr lang="hu-H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i="1" dirty="0">
                <a:solidFill>
                  <a:schemeClr val="tx1"/>
                </a:solidFill>
              </a:rPr>
              <a:t>én  speciel minden vagyok csak egy olyan futó alkat nem </a:t>
            </a:r>
            <a:r>
              <a:rPr lang="hu-HU" b="1" i="1" dirty="0">
                <a:solidFill>
                  <a:schemeClr val="tx1"/>
                </a:solidFill>
              </a:rPr>
              <a:t>na most </a:t>
            </a:r>
            <a:r>
              <a:rPr lang="hu-HU" i="1" dirty="0">
                <a:solidFill>
                  <a:schemeClr val="tx1"/>
                </a:solidFill>
              </a:rPr>
              <a:t>anyukám </a:t>
            </a:r>
            <a:r>
              <a:rPr lang="hu-HU" b="1" i="1" dirty="0">
                <a:solidFill>
                  <a:schemeClr val="tx1"/>
                </a:solidFill>
              </a:rPr>
              <a:t>meg</a:t>
            </a:r>
            <a:r>
              <a:rPr lang="hu-HU" i="1" dirty="0">
                <a:solidFill>
                  <a:schemeClr val="tx1"/>
                </a:solidFill>
              </a:rPr>
              <a:t> főleg nem </a:t>
            </a:r>
            <a:endParaRPr lang="hu-HU" i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I’m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anything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but</a:t>
            </a:r>
            <a:r>
              <a:rPr lang="hu-HU" dirty="0" smtClean="0">
                <a:solidFill>
                  <a:schemeClr val="tx1"/>
                </a:solidFill>
              </a:rPr>
              <a:t> a </a:t>
            </a:r>
            <a:r>
              <a:rPr lang="hu-HU" dirty="0" err="1" smtClean="0">
                <a:solidFill>
                  <a:schemeClr val="tx1"/>
                </a:solidFill>
              </a:rPr>
              <a:t>running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figure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</a:rPr>
              <a:t>well</a:t>
            </a:r>
            <a:r>
              <a:rPr lang="hu-HU" b="1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my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mom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especially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not</a:t>
            </a:r>
            <a:r>
              <a:rPr lang="hu-HU" dirty="0" smtClean="0">
                <a:solidFill>
                  <a:schemeClr val="tx1"/>
                </a:solidFill>
              </a:rPr>
              <a:t>’ </a:t>
            </a:r>
            <a:r>
              <a:rPr lang="hu-HU" dirty="0">
                <a:solidFill>
                  <a:schemeClr val="tx1"/>
                </a:solidFill>
              </a:rPr>
              <a:t>(bea019, </a:t>
            </a:r>
            <a:r>
              <a:rPr lang="hu-HU" dirty="0" err="1">
                <a:solidFill>
                  <a:schemeClr val="tx1"/>
                </a:solidFill>
              </a:rPr>
              <a:t>female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smtClean="0">
                <a:solidFill>
                  <a:schemeClr val="tx1"/>
                </a:solidFill>
              </a:rPr>
              <a:t>32)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(13) </a:t>
            </a:r>
            <a:r>
              <a:rPr lang="hu-HU" b="1" dirty="0" err="1" smtClean="0">
                <a:solidFill>
                  <a:schemeClr val="tx1"/>
                </a:solidFill>
              </a:rPr>
              <a:t>reformulation</a:t>
            </a:r>
            <a:endParaRPr lang="hu-HU" b="1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 smtClean="0">
                <a:solidFill>
                  <a:schemeClr val="tx1"/>
                </a:solidFill>
              </a:rPr>
              <a:t>A</a:t>
            </a:r>
            <a:r>
              <a:rPr lang="hu-HU" dirty="0">
                <a:solidFill>
                  <a:schemeClr val="tx1"/>
                </a:solidFill>
              </a:rPr>
              <a:t>: </a:t>
            </a:r>
            <a:r>
              <a:rPr lang="hu-HU" i="1" dirty="0">
                <a:solidFill>
                  <a:schemeClr val="tx1"/>
                </a:solidFill>
              </a:rPr>
              <a:t>mer én szoktam mondani </a:t>
            </a:r>
            <a:r>
              <a:rPr lang="hu-HU" i="1" dirty="0" smtClean="0">
                <a:solidFill>
                  <a:schemeClr val="tx1"/>
                </a:solidFill>
              </a:rPr>
              <a:t> 					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because</a:t>
            </a:r>
            <a:r>
              <a:rPr lang="hu-HU" dirty="0" smtClean="0">
                <a:solidFill>
                  <a:schemeClr val="tx1"/>
                </a:solidFill>
              </a:rPr>
              <a:t> I </a:t>
            </a:r>
            <a:r>
              <a:rPr lang="hu-HU" dirty="0" err="1" smtClean="0">
                <a:solidFill>
                  <a:schemeClr val="tx1"/>
                </a:solidFill>
              </a:rPr>
              <a:t>used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to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say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T1: </a:t>
            </a:r>
            <a:r>
              <a:rPr lang="hu-HU" i="1" dirty="0">
                <a:solidFill>
                  <a:schemeClr val="tx1"/>
                </a:solidFill>
              </a:rPr>
              <a:t>ühüm </a:t>
            </a:r>
            <a:r>
              <a:rPr lang="hu-HU" i="1" dirty="0" smtClean="0">
                <a:solidFill>
                  <a:schemeClr val="tx1"/>
                </a:solidFill>
              </a:rPr>
              <a:t>										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uhm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hogy jó hát fél óra alatt </a:t>
            </a:r>
            <a:r>
              <a:rPr lang="hu-HU" i="1" dirty="0" smtClean="0">
                <a:solidFill>
                  <a:schemeClr val="tx1"/>
                </a:solidFill>
              </a:rPr>
              <a:t>						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it’s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okay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half</a:t>
            </a:r>
            <a:r>
              <a:rPr lang="hu-HU" dirty="0" smtClean="0">
                <a:solidFill>
                  <a:schemeClr val="tx1"/>
                </a:solidFill>
              </a:rPr>
              <a:t> an </a:t>
            </a:r>
            <a:r>
              <a:rPr lang="hu-HU" dirty="0" err="1" smtClean="0">
                <a:solidFill>
                  <a:schemeClr val="tx1"/>
                </a:solidFill>
              </a:rPr>
              <a:t>hour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T1: </a:t>
            </a:r>
            <a:r>
              <a:rPr lang="hu-HU" i="1" dirty="0">
                <a:solidFill>
                  <a:schemeClr val="tx1"/>
                </a:solidFill>
              </a:rPr>
              <a:t>ühüm </a:t>
            </a:r>
            <a:r>
              <a:rPr lang="hu-HU" i="1" dirty="0" smtClean="0">
                <a:solidFill>
                  <a:schemeClr val="tx1"/>
                </a:solidFill>
              </a:rPr>
              <a:t>					</a:t>
            </a:r>
            <a:r>
              <a:rPr lang="hu-HU" dirty="0">
                <a:solidFill>
                  <a:schemeClr val="tx1"/>
                </a:solidFill>
              </a:rPr>
              <a:t> </a:t>
            </a:r>
            <a:r>
              <a:rPr lang="hu-HU" dirty="0" smtClean="0">
                <a:solidFill>
                  <a:schemeClr val="tx1"/>
                </a:solidFill>
              </a:rPr>
              <a:t>					’</a:t>
            </a:r>
            <a:r>
              <a:rPr lang="hu-HU" dirty="0" err="1" smtClean="0">
                <a:solidFill>
                  <a:schemeClr val="tx1"/>
                </a:solidFill>
              </a:rPr>
              <a:t>uhm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i="1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hu-HU" dirty="0">
                <a:solidFill>
                  <a:schemeClr val="tx1"/>
                </a:solidFill>
              </a:rPr>
              <a:t>A: </a:t>
            </a:r>
            <a:r>
              <a:rPr lang="hu-HU" i="1" dirty="0">
                <a:solidFill>
                  <a:schemeClr val="tx1"/>
                </a:solidFill>
              </a:rPr>
              <a:t>elolvasod </a:t>
            </a:r>
            <a:r>
              <a:rPr lang="hu-HU" b="1" i="1" dirty="0">
                <a:solidFill>
                  <a:schemeClr val="tx1"/>
                </a:solidFill>
              </a:rPr>
              <a:t>na jó </a:t>
            </a:r>
            <a:r>
              <a:rPr lang="hu-HU" i="1" dirty="0">
                <a:solidFill>
                  <a:schemeClr val="tx1"/>
                </a:solidFill>
              </a:rPr>
              <a:t>egy óra </a:t>
            </a:r>
            <a:r>
              <a:rPr lang="hu-HU" dirty="0" smtClean="0">
                <a:solidFill>
                  <a:schemeClr val="tx1"/>
                </a:solidFill>
              </a:rPr>
              <a:t>(bea062</a:t>
            </a:r>
            <a:r>
              <a:rPr lang="hu-HU" dirty="0">
                <a:solidFill>
                  <a:schemeClr val="tx1"/>
                </a:solidFill>
              </a:rPr>
              <a:t>, </a:t>
            </a:r>
            <a:r>
              <a:rPr lang="hu-HU" dirty="0" err="1">
                <a:solidFill>
                  <a:schemeClr val="tx1"/>
                </a:solidFill>
              </a:rPr>
              <a:t>female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>
                <a:solidFill>
                  <a:schemeClr val="tx1"/>
                </a:solidFill>
              </a:rPr>
              <a:t>35)	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r>
              <a:rPr lang="hu-HU" dirty="0" err="1" smtClean="0">
                <a:solidFill>
                  <a:schemeClr val="tx1"/>
                </a:solidFill>
              </a:rPr>
              <a:t>you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can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read</a:t>
            </a:r>
            <a:r>
              <a:rPr lang="hu-HU" dirty="0" smtClean="0">
                <a:solidFill>
                  <a:schemeClr val="tx1"/>
                </a:solidFill>
              </a:rPr>
              <a:t> </a:t>
            </a:r>
            <a:r>
              <a:rPr lang="hu-HU" dirty="0" err="1" smtClean="0">
                <a:solidFill>
                  <a:schemeClr val="tx1"/>
                </a:solidFill>
              </a:rPr>
              <a:t>it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b="1" dirty="0" err="1" smtClean="0">
                <a:solidFill>
                  <a:schemeClr val="tx1"/>
                </a:solidFill>
              </a:rPr>
              <a:t>okay</a:t>
            </a:r>
            <a:r>
              <a:rPr lang="hu-HU" dirty="0" smtClean="0">
                <a:solidFill>
                  <a:schemeClr val="tx1"/>
                </a:solidFill>
              </a:rPr>
              <a:t>, </a:t>
            </a:r>
            <a:r>
              <a:rPr lang="hu-HU" dirty="0" err="1" smtClean="0">
                <a:solidFill>
                  <a:schemeClr val="tx1"/>
                </a:solidFill>
              </a:rPr>
              <a:t>in</a:t>
            </a:r>
            <a:r>
              <a:rPr lang="hu-HU" dirty="0" smtClean="0">
                <a:solidFill>
                  <a:schemeClr val="tx1"/>
                </a:solidFill>
              </a:rPr>
              <a:t> an 													</a:t>
            </a:r>
            <a:r>
              <a:rPr lang="hu-HU" dirty="0" err="1" smtClean="0">
                <a:solidFill>
                  <a:schemeClr val="tx1"/>
                </a:solidFill>
              </a:rPr>
              <a:t>hour</a:t>
            </a:r>
            <a:r>
              <a:rPr lang="hu-HU" dirty="0" smtClean="0">
                <a:solidFill>
                  <a:schemeClr val="tx1"/>
                </a:solidFill>
              </a:rPr>
              <a:t>’</a:t>
            </a:r>
            <a:endParaRPr lang="hu-HU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738969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Conclusions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868993" y="1647931"/>
            <a:ext cx="10028255" cy="5114610"/>
          </a:xfrm>
        </p:spPr>
        <p:txBody>
          <a:bodyPr>
            <a:normAutofit fontScale="92500"/>
          </a:bodyPr>
          <a:lstStyle/>
          <a:p>
            <a:r>
              <a:rPr lang="hu-HU" i="1" dirty="0" smtClean="0"/>
              <a:t>Na </a:t>
            </a:r>
            <a:r>
              <a:rPr lang="hu-HU" dirty="0" err="1" smtClean="0"/>
              <a:t>appeared</a:t>
            </a:r>
            <a:r>
              <a:rPr lang="hu-HU" dirty="0"/>
              <a:t> </a:t>
            </a:r>
            <a:r>
              <a:rPr lang="hu-HU" dirty="0" smtClean="0"/>
              <a:t>a 100 </a:t>
            </a:r>
            <a:r>
              <a:rPr lang="hu-HU" dirty="0" err="1" smtClean="0"/>
              <a:t>years</a:t>
            </a:r>
            <a:r>
              <a:rPr lang="hu-HU" dirty="0" smtClean="0"/>
              <a:t> </a:t>
            </a:r>
            <a:r>
              <a:rPr lang="hu-HU" dirty="0" err="1" smtClean="0"/>
              <a:t>later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i="1" dirty="0" smtClean="0"/>
              <a:t>no </a:t>
            </a:r>
            <a:r>
              <a:rPr lang="hu-HU" dirty="0" err="1" smtClean="0"/>
              <a:t>as</a:t>
            </a:r>
            <a:r>
              <a:rPr lang="hu-HU" dirty="0" smtClean="0"/>
              <a:t> a </a:t>
            </a:r>
            <a:r>
              <a:rPr lang="hu-HU" dirty="0" err="1" smtClean="0"/>
              <a:t>dialectal</a:t>
            </a:r>
            <a:r>
              <a:rPr lang="hu-HU" dirty="0" smtClean="0"/>
              <a:t> </a:t>
            </a:r>
            <a:r>
              <a:rPr lang="hu-HU" dirty="0" err="1" smtClean="0"/>
              <a:t>variant</a:t>
            </a:r>
            <a:r>
              <a:rPr lang="hu-HU" dirty="0" smtClean="0"/>
              <a:t> of </a:t>
            </a:r>
            <a:r>
              <a:rPr lang="hu-HU" dirty="0" err="1" smtClean="0"/>
              <a:t>it</a:t>
            </a:r>
            <a:endParaRPr lang="hu-HU" dirty="0" smtClean="0"/>
          </a:p>
          <a:p>
            <a:r>
              <a:rPr lang="hu-HU" i="1" dirty="0"/>
              <a:t>Na </a:t>
            </a:r>
            <a:r>
              <a:rPr lang="hu-HU" dirty="0"/>
              <a:t>is </a:t>
            </a:r>
            <a:r>
              <a:rPr lang="hu-HU" dirty="0" err="1"/>
              <a:t>clearly</a:t>
            </a:r>
            <a:r>
              <a:rPr lang="hu-HU" dirty="0"/>
              <a:t> </a:t>
            </a:r>
            <a:r>
              <a:rPr lang="hu-HU" dirty="0" err="1"/>
              <a:t>not</a:t>
            </a:r>
            <a:r>
              <a:rPr lang="hu-HU" dirty="0"/>
              <a:t> </a:t>
            </a:r>
            <a:r>
              <a:rPr lang="hu-HU" dirty="0" smtClean="0"/>
              <a:t>a </a:t>
            </a:r>
            <a:r>
              <a:rPr lang="hu-HU" dirty="0" err="1"/>
              <a:t>regional</a:t>
            </a:r>
            <a:r>
              <a:rPr lang="hu-HU" dirty="0"/>
              <a:t> </a:t>
            </a:r>
            <a:r>
              <a:rPr lang="hu-HU" dirty="0" err="1"/>
              <a:t>variant</a:t>
            </a:r>
            <a:r>
              <a:rPr lang="hu-HU" dirty="0"/>
              <a:t> </a:t>
            </a:r>
            <a:r>
              <a:rPr lang="hu-HU" dirty="0" err="1"/>
              <a:t>anymore</a:t>
            </a:r>
            <a:r>
              <a:rPr lang="hu-HU" dirty="0"/>
              <a:t>, </a:t>
            </a:r>
            <a:r>
              <a:rPr lang="hu-HU" dirty="0" err="1"/>
              <a:t>it’s</a:t>
            </a:r>
            <a:r>
              <a:rPr lang="hu-HU" dirty="0"/>
              <a:t> more </a:t>
            </a:r>
            <a:r>
              <a:rPr lang="hu-HU" dirty="0" err="1" smtClean="0"/>
              <a:t>frequent</a:t>
            </a:r>
            <a:r>
              <a:rPr lang="hu-HU" dirty="0" smtClean="0"/>
              <a:t> </a:t>
            </a:r>
            <a:r>
              <a:rPr lang="hu-HU" dirty="0" err="1"/>
              <a:t>than</a:t>
            </a:r>
            <a:r>
              <a:rPr lang="hu-HU" dirty="0"/>
              <a:t> </a:t>
            </a:r>
            <a:r>
              <a:rPr lang="hu-HU" i="1" dirty="0" smtClean="0"/>
              <a:t>no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many</a:t>
            </a:r>
            <a:r>
              <a:rPr lang="hu-HU" dirty="0" smtClean="0"/>
              <a:t> </a:t>
            </a:r>
            <a:r>
              <a:rPr lang="hu-HU" dirty="0" err="1" smtClean="0"/>
              <a:t>genres</a:t>
            </a:r>
            <a:r>
              <a:rPr lang="hu-HU" dirty="0" smtClean="0"/>
              <a:t> </a:t>
            </a:r>
            <a:endParaRPr lang="hu-HU" dirty="0">
              <a:solidFill>
                <a:srgbClr val="FF0000"/>
              </a:solidFill>
            </a:endParaRPr>
          </a:p>
          <a:p>
            <a:r>
              <a:rPr lang="hu-HU" dirty="0"/>
              <a:t>Both </a:t>
            </a:r>
            <a:r>
              <a:rPr lang="hu-HU" dirty="0" err="1"/>
              <a:t>form</a:t>
            </a:r>
            <a:r>
              <a:rPr lang="hu-HU" dirty="0"/>
              <a:t> is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common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Transylvania</a:t>
            </a:r>
            <a:r>
              <a:rPr lang="hu-HU" dirty="0"/>
              <a:t>, </a:t>
            </a:r>
            <a:r>
              <a:rPr lang="hu-HU" dirty="0" err="1"/>
              <a:t>Vojvodina</a:t>
            </a:r>
            <a:r>
              <a:rPr lang="hu-HU" dirty="0"/>
              <a:t> and </a:t>
            </a:r>
            <a:r>
              <a:rPr lang="hu-HU" dirty="0" err="1"/>
              <a:t>Subcarpathia</a:t>
            </a:r>
            <a:r>
              <a:rPr lang="hu-HU" dirty="0"/>
              <a:t>, </a:t>
            </a:r>
            <a:r>
              <a:rPr lang="hu-HU" dirty="0" err="1"/>
              <a:t>esp</a:t>
            </a:r>
            <a:r>
              <a:rPr lang="hu-HU" dirty="0"/>
              <a:t>.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dirty="0" err="1"/>
              <a:t>press</a:t>
            </a:r>
            <a:r>
              <a:rPr lang="hu-HU" dirty="0"/>
              <a:t> </a:t>
            </a:r>
            <a:r>
              <a:rPr lang="hu-HU" dirty="0" err="1"/>
              <a:t>language</a:t>
            </a:r>
            <a:r>
              <a:rPr lang="hu-HU" dirty="0"/>
              <a:t> and internet </a:t>
            </a:r>
            <a:r>
              <a:rPr lang="hu-HU" dirty="0" err="1"/>
              <a:t>forum</a:t>
            </a:r>
            <a:r>
              <a:rPr lang="hu-HU" dirty="0"/>
              <a:t> </a:t>
            </a:r>
            <a:r>
              <a:rPr lang="hu-HU" dirty="0" err="1" smtClean="0"/>
              <a:t>texts</a:t>
            </a:r>
            <a:endParaRPr lang="hu-HU" dirty="0"/>
          </a:p>
          <a:p>
            <a:r>
              <a:rPr lang="hu-HU" i="1" dirty="0"/>
              <a:t>No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missing</a:t>
            </a:r>
            <a:r>
              <a:rPr lang="hu-HU" dirty="0"/>
              <a:t> </a:t>
            </a:r>
            <a:r>
              <a:rPr lang="hu-HU" dirty="0" err="1"/>
              <a:t>from</a:t>
            </a:r>
            <a:r>
              <a:rPr lang="hu-HU" dirty="0"/>
              <a:t> </a:t>
            </a:r>
            <a:r>
              <a:rPr lang="hu-HU" b="1" dirty="0" err="1"/>
              <a:t>spontaneous</a:t>
            </a:r>
            <a:r>
              <a:rPr lang="hu-HU" b="1" dirty="0"/>
              <a:t> </a:t>
            </a:r>
            <a:r>
              <a:rPr lang="hu-HU" b="1" dirty="0" err="1"/>
              <a:t>conversations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dirty="0" err="1"/>
              <a:t>speakers</a:t>
            </a:r>
            <a:r>
              <a:rPr lang="hu-HU" dirty="0"/>
              <a:t> of Budapest) and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very</a:t>
            </a:r>
            <a:r>
              <a:rPr lang="hu-HU" dirty="0"/>
              <a:t> </a:t>
            </a:r>
            <a:r>
              <a:rPr lang="hu-HU" dirty="0" err="1"/>
              <a:t>rare</a:t>
            </a:r>
            <a:r>
              <a:rPr lang="hu-HU" dirty="0"/>
              <a:t> </a:t>
            </a:r>
            <a:r>
              <a:rPr lang="hu-HU" dirty="0" err="1"/>
              <a:t>in</a:t>
            </a:r>
            <a:r>
              <a:rPr lang="hu-HU" dirty="0"/>
              <a:t> </a:t>
            </a:r>
            <a:r>
              <a:rPr lang="hu-HU" b="1" dirty="0" err="1"/>
              <a:t>spoken</a:t>
            </a:r>
            <a:r>
              <a:rPr lang="hu-HU" b="1" dirty="0"/>
              <a:t> </a:t>
            </a:r>
            <a:r>
              <a:rPr lang="hu-HU" b="1" dirty="0" err="1"/>
              <a:t>press</a:t>
            </a:r>
            <a:r>
              <a:rPr lang="hu-HU" b="1" dirty="0"/>
              <a:t> </a:t>
            </a:r>
            <a:r>
              <a:rPr lang="hu-HU" b="1" dirty="0" err="1"/>
              <a:t>language</a:t>
            </a:r>
            <a:r>
              <a:rPr lang="hu-HU" b="1" dirty="0"/>
              <a:t> </a:t>
            </a:r>
            <a:r>
              <a:rPr lang="hu-HU" dirty="0"/>
              <a:t>(</a:t>
            </a:r>
            <a:r>
              <a:rPr lang="hu-HU" dirty="0" err="1" smtClean="0"/>
              <a:t>journalism</a:t>
            </a:r>
            <a:r>
              <a:rPr lang="hu-HU" dirty="0" smtClean="0"/>
              <a:t>, MNSz2) → </a:t>
            </a:r>
            <a:r>
              <a:rPr lang="hu-HU" b="1" dirty="0" err="1" smtClean="0"/>
              <a:t>written</a:t>
            </a:r>
            <a:r>
              <a:rPr lang="hu-HU" b="1" dirty="0" smtClean="0"/>
              <a:t> </a:t>
            </a:r>
            <a:r>
              <a:rPr lang="hu-HU" b="1" dirty="0" err="1" smtClean="0"/>
              <a:t>press</a:t>
            </a:r>
            <a:r>
              <a:rPr lang="hu-HU" b="1" dirty="0" smtClean="0"/>
              <a:t> </a:t>
            </a:r>
            <a:r>
              <a:rPr lang="hu-HU" b="1" dirty="0" err="1" smtClean="0"/>
              <a:t>language</a:t>
            </a:r>
            <a:r>
              <a:rPr lang="hu-HU" b="1" dirty="0" smtClean="0"/>
              <a:t>, </a:t>
            </a:r>
            <a:r>
              <a:rPr lang="hu-HU" b="1" dirty="0" err="1" smtClean="0"/>
              <a:t>written</a:t>
            </a:r>
            <a:r>
              <a:rPr lang="hu-HU" b="1" dirty="0" smtClean="0"/>
              <a:t> </a:t>
            </a:r>
            <a:r>
              <a:rPr lang="hu-HU" b="1" dirty="0" err="1" smtClean="0"/>
              <a:t>spoken</a:t>
            </a:r>
            <a:r>
              <a:rPr lang="hu-HU" b="1" dirty="0" smtClean="0"/>
              <a:t> (internet) </a:t>
            </a:r>
            <a:r>
              <a:rPr lang="hu-HU" b="1" dirty="0" err="1" smtClean="0"/>
              <a:t>language</a:t>
            </a:r>
            <a:r>
              <a:rPr lang="hu-HU" b="1" dirty="0" smtClean="0"/>
              <a:t> </a:t>
            </a:r>
            <a:endParaRPr lang="hu-HU" b="1" dirty="0"/>
          </a:p>
          <a:p>
            <a:r>
              <a:rPr lang="hu-HU" i="1" dirty="0" smtClean="0"/>
              <a:t>Na </a:t>
            </a:r>
            <a:r>
              <a:rPr lang="hu-HU" dirty="0" err="1" smtClean="0"/>
              <a:t>collocates</a:t>
            </a:r>
            <a:r>
              <a:rPr lang="hu-HU" dirty="0" smtClean="0"/>
              <a:t> more, is more </a:t>
            </a:r>
            <a:r>
              <a:rPr lang="hu-HU" dirty="0" err="1" smtClean="0"/>
              <a:t>pragmaticalized</a:t>
            </a:r>
            <a:r>
              <a:rPr lang="hu-HU" dirty="0" smtClean="0"/>
              <a:t> </a:t>
            </a:r>
            <a:r>
              <a:rPr lang="hu-HU" dirty="0" err="1" smtClean="0"/>
              <a:t>than</a:t>
            </a:r>
            <a:r>
              <a:rPr lang="hu-HU" dirty="0" smtClean="0"/>
              <a:t> </a:t>
            </a:r>
            <a:r>
              <a:rPr lang="hu-HU" i="1" dirty="0" smtClean="0"/>
              <a:t>no</a:t>
            </a:r>
          </a:p>
          <a:p>
            <a:r>
              <a:rPr lang="hu-HU" dirty="0"/>
              <a:t>Both </a:t>
            </a:r>
            <a:r>
              <a:rPr lang="hu-HU" dirty="0" err="1"/>
              <a:t>have</a:t>
            </a:r>
            <a:r>
              <a:rPr lang="hu-HU" dirty="0"/>
              <a:t> </a:t>
            </a:r>
            <a:r>
              <a:rPr lang="hu-HU" dirty="0" err="1"/>
              <a:t>DM-functions</a:t>
            </a:r>
            <a:r>
              <a:rPr lang="hu-HU" dirty="0"/>
              <a:t>, </a:t>
            </a:r>
            <a:r>
              <a:rPr lang="hu-HU" dirty="0" err="1"/>
              <a:t>they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collocate</a:t>
            </a:r>
            <a:r>
              <a:rPr lang="hu-HU" dirty="0"/>
              <a:t> </a:t>
            </a:r>
            <a:r>
              <a:rPr lang="hu-HU" dirty="0" err="1"/>
              <a:t>or</a:t>
            </a:r>
            <a:r>
              <a:rPr lang="hu-HU" dirty="0"/>
              <a:t> </a:t>
            </a:r>
            <a:r>
              <a:rPr lang="hu-HU" dirty="0" err="1"/>
              <a:t>build</a:t>
            </a:r>
            <a:r>
              <a:rPr lang="hu-HU" dirty="0"/>
              <a:t> a </a:t>
            </a:r>
            <a:r>
              <a:rPr lang="hu-HU" dirty="0" err="1"/>
              <a:t>complex</a:t>
            </a:r>
            <a:r>
              <a:rPr lang="hu-HU" dirty="0"/>
              <a:t> </a:t>
            </a:r>
            <a:r>
              <a:rPr lang="hu-HU" dirty="0" err="1"/>
              <a:t>construction</a:t>
            </a:r>
            <a:r>
              <a:rPr lang="hu-HU" dirty="0"/>
              <a:t> (</a:t>
            </a:r>
            <a:r>
              <a:rPr lang="hu-HU" dirty="0" err="1"/>
              <a:t>e.g</a:t>
            </a:r>
            <a:r>
              <a:rPr lang="hu-HU" dirty="0"/>
              <a:t>. </a:t>
            </a:r>
            <a:r>
              <a:rPr lang="hu-HU" i="1" dirty="0"/>
              <a:t>nahát, </a:t>
            </a:r>
            <a:r>
              <a:rPr lang="hu-HU" i="1" dirty="0" err="1"/>
              <a:t>nohiszen</a:t>
            </a:r>
            <a:r>
              <a:rPr lang="hu-HU" dirty="0"/>
              <a:t>) </a:t>
            </a:r>
            <a:r>
              <a:rPr lang="hu-HU" dirty="0" err="1"/>
              <a:t>with</a:t>
            </a:r>
            <a:r>
              <a:rPr lang="hu-HU" dirty="0"/>
              <a:t> </a:t>
            </a:r>
            <a:r>
              <a:rPr lang="hu-HU" dirty="0" err="1"/>
              <a:t>DMs</a:t>
            </a:r>
            <a:endParaRPr lang="hu-HU" dirty="0"/>
          </a:p>
          <a:p>
            <a:r>
              <a:rPr lang="hu-HU" i="1" dirty="0" smtClean="0"/>
              <a:t>Na</a:t>
            </a:r>
            <a:r>
              <a:rPr lang="hu-HU" dirty="0" smtClean="0"/>
              <a:t> and </a:t>
            </a:r>
            <a:r>
              <a:rPr lang="hu-HU" i="1" dirty="0" smtClean="0"/>
              <a:t>no </a:t>
            </a:r>
            <a:r>
              <a:rPr lang="hu-HU" dirty="0" err="1" smtClean="0"/>
              <a:t>prefer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collocate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r>
              <a:rPr lang="hu-HU" dirty="0" smtClean="0"/>
              <a:t>, </a:t>
            </a:r>
            <a:r>
              <a:rPr lang="hu-HU" dirty="0" err="1" smtClean="0"/>
              <a:t>speakers</a:t>
            </a:r>
            <a:r>
              <a:rPr lang="hu-HU" dirty="0" smtClean="0"/>
              <a:t> </a:t>
            </a:r>
            <a:r>
              <a:rPr lang="hu-HU" dirty="0" err="1" smtClean="0"/>
              <a:t>typically</a:t>
            </a:r>
            <a:r>
              <a:rPr lang="hu-HU" dirty="0" smtClean="0"/>
              <a:t> </a:t>
            </a:r>
            <a:r>
              <a:rPr lang="hu-HU" dirty="0" err="1" smtClean="0"/>
              <a:t>use</a:t>
            </a:r>
            <a:r>
              <a:rPr lang="hu-HU" dirty="0" smtClean="0"/>
              <a:t> </a:t>
            </a:r>
            <a:r>
              <a:rPr lang="hu-HU" dirty="0" err="1" smtClean="0"/>
              <a:t>one</a:t>
            </a:r>
            <a:r>
              <a:rPr lang="hu-HU" dirty="0" smtClean="0"/>
              <a:t> </a:t>
            </a:r>
            <a:r>
              <a:rPr lang="hu-HU" dirty="0" err="1" smtClean="0"/>
              <a:t>construction</a:t>
            </a:r>
            <a:r>
              <a:rPr lang="hu-HU" dirty="0" smtClean="0"/>
              <a:t> over </a:t>
            </a:r>
            <a:r>
              <a:rPr lang="hu-HU" dirty="0" err="1" smtClean="0"/>
              <a:t>another</a:t>
            </a:r>
            <a:r>
              <a:rPr lang="hu-HU" dirty="0" smtClean="0"/>
              <a:t> (</a:t>
            </a:r>
            <a:r>
              <a:rPr lang="hu-HU" i="1" dirty="0" smtClean="0"/>
              <a:t>na jó, na most, na hát</a:t>
            </a:r>
            <a:r>
              <a:rPr lang="hu-HU" dirty="0" smtClean="0"/>
              <a:t>, </a:t>
            </a:r>
            <a:r>
              <a:rPr lang="hu-HU" i="1" dirty="0" smtClean="0"/>
              <a:t>na de, </a:t>
            </a:r>
            <a:r>
              <a:rPr lang="hu-HU" dirty="0" err="1" smtClean="0"/>
              <a:t>but</a:t>
            </a:r>
            <a:r>
              <a:rPr lang="hu-HU" dirty="0" smtClean="0"/>
              <a:t>: </a:t>
            </a:r>
            <a:r>
              <a:rPr lang="hu-HU" i="1" dirty="0" smtClean="0"/>
              <a:t>no lám</a:t>
            </a:r>
            <a:r>
              <a:rPr lang="hu-HU" dirty="0" smtClean="0"/>
              <a:t>)</a:t>
            </a:r>
          </a:p>
          <a:p>
            <a:r>
              <a:rPr lang="hu-HU" i="1" dirty="0" smtClean="0"/>
              <a:t>Na </a:t>
            </a:r>
            <a:r>
              <a:rPr lang="hu-HU" dirty="0" err="1" smtClean="0"/>
              <a:t>showed</a:t>
            </a:r>
            <a:r>
              <a:rPr lang="hu-HU" dirty="0" smtClean="0"/>
              <a:t> no </a:t>
            </a:r>
            <a:r>
              <a:rPr lang="hu-HU" dirty="0" err="1" smtClean="0"/>
              <a:t>gender</a:t>
            </a:r>
            <a:r>
              <a:rPr lang="hu-HU" dirty="0" smtClean="0"/>
              <a:t>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age</a:t>
            </a:r>
            <a:r>
              <a:rPr lang="hu-HU" dirty="0" smtClean="0"/>
              <a:t> </a:t>
            </a:r>
            <a:r>
              <a:rPr lang="hu-HU" dirty="0" err="1" smtClean="0"/>
              <a:t>differences</a:t>
            </a:r>
            <a:r>
              <a:rPr lang="hu-HU" dirty="0"/>
              <a:t>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conversations</a:t>
            </a:r>
            <a:r>
              <a:rPr lang="hu-HU" dirty="0" smtClean="0"/>
              <a:t> (</a:t>
            </a:r>
            <a:r>
              <a:rPr lang="hu-HU" dirty="0" err="1" smtClean="0"/>
              <a:t>speakers</a:t>
            </a:r>
            <a:r>
              <a:rPr lang="hu-HU" dirty="0" smtClean="0"/>
              <a:t> </a:t>
            </a:r>
            <a:r>
              <a:rPr lang="hu-HU" dirty="0"/>
              <a:t>of Budapest</a:t>
            </a:r>
            <a:r>
              <a:rPr lang="hu-HU" dirty="0" smtClean="0"/>
              <a:t>)</a:t>
            </a:r>
          </a:p>
          <a:p>
            <a:r>
              <a:rPr lang="hu-HU" dirty="0" smtClean="0"/>
              <a:t>INTERACTIONAL FUNCTIONS: </a:t>
            </a:r>
            <a:r>
              <a:rPr lang="hu-HU" b="1" dirty="0" err="1" smtClean="0"/>
              <a:t>sequential</a:t>
            </a:r>
            <a:r>
              <a:rPr lang="hu-HU" b="1" dirty="0" smtClean="0"/>
              <a:t> </a:t>
            </a:r>
            <a:r>
              <a:rPr lang="hu-HU" dirty="0" smtClean="0"/>
              <a:t>(</a:t>
            </a:r>
            <a:r>
              <a:rPr lang="hu-HU" dirty="0" err="1" smtClean="0"/>
              <a:t>speech-segmenting</a:t>
            </a:r>
            <a:r>
              <a:rPr lang="hu-HU" dirty="0" smtClean="0"/>
              <a:t>: </a:t>
            </a:r>
            <a:r>
              <a:rPr lang="hu-HU" dirty="0" err="1" smtClean="0"/>
              <a:t>opening</a:t>
            </a:r>
            <a:r>
              <a:rPr lang="hu-HU" dirty="0" smtClean="0"/>
              <a:t> </a:t>
            </a:r>
            <a:r>
              <a:rPr lang="hu-HU" dirty="0" err="1" smtClean="0"/>
              <a:t>boundary</a:t>
            </a:r>
            <a:r>
              <a:rPr lang="hu-HU" dirty="0" smtClean="0"/>
              <a:t>, </a:t>
            </a:r>
            <a:r>
              <a:rPr lang="hu-HU" dirty="0" err="1" smtClean="0"/>
              <a:t>topic-management</a:t>
            </a:r>
            <a:r>
              <a:rPr lang="hu-HU" dirty="0" smtClean="0"/>
              <a:t>) &amp; </a:t>
            </a:r>
            <a:r>
              <a:rPr lang="hu-HU" b="1" dirty="0" err="1" smtClean="0"/>
              <a:t>interpersonal</a:t>
            </a:r>
            <a:r>
              <a:rPr lang="hu-HU" b="1" dirty="0" smtClean="0"/>
              <a:t> </a:t>
            </a:r>
            <a:r>
              <a:rPr lang="hu-HU" dirty="0" smtClean="0"/>
              <a:t>(/</a:t>
            </a:r>
            <a:r>
              <a:rPr lang="hu-HU" dirty="0" err="1" smtClean="0"/>
              <a:t>dis</a:t>
            </a:r>
            <a:r>
              <a:rPr lang="hu-HU" dirty="0" smtClean="0"/>
              <a:t>/</a:t>
            </a:r>
            <a:r>
              <a:rPr lang="hu-HU" dirty="0" err="1" smtClean="0"/>
              <a:t>agreeing</a:t>
            </a:r>
            <a:r>
              <a:rPr lang="hu-HU" dirty="0" smtClean="0"/>
              <a:t>) </a:t>
            </a:r>
            <a:r>
              <a:rPr lang="hu-HU" b="1" dirty="0" err="1" smtClean="0"/>
              <a:t>functions</a:t>
            </a:r>
            <a:r>
              <a:rPr lang="hu-HU" dirty="0" smtClean="0"/>
              <a:t> </a:t>
            </a:r>
            <a:r>
              <a:rPr lang="hu-HU" dirty="0"/>
              <a:t>(</a:t>
            </a:r>
            <a:r>
              <a:rPr lang="hu-HU" dirty="0" err="1" smtClean="0"/>
              <a:t>cf</a:t>
            </a:r>
            <a:r>
              <a:rPr lang="hu-HU" dirty="0" smtClean="0"/>
              <a:t>. </a:t>
            </a:r>
            <a:r>
              <a:rPr lang="hu-HU" dirty="0" err="1" smtClean="0"/>
              <a:t>Crible</a:t>
            </a:r>
            <a:r>
              <a:rPr lang="hu-HU" dirty="0" smtClean="0"/>
              <a:t> 2018: English, </a:t>
            </a:r>
            <a:r>
              <a:rPr lang="hu-HU" dirty="0" err="1" smtClean="0"/>
              <a:t>French</a:t>
            </a:r>
            <a:r>
              <a:rPr lang="hu-H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608250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6876CF0E-42DB-0A6C-33B8-7702C8C27D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3833" y="632831"/>
            <a:ext cx="8911687" cy="1280890"/>
          </a:xfrm>
        </p:spPr>
        <p:txBody>
          <a:bodyPr/>
          <a:lstStyle/>
          <a:p>
            <a:r>
              <a:rPr lang="hu-HU" dirty="0" err="1"/>
              <a:t>Acknowledgements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5D53AC7C-71A3-4D22-C480-2B483BBF61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800" dirty="0" err="1" smtClean="0"/>
              <a:t>This</a:t>
            </a:r>
            <a:r>
              <a:rPr lang="hu-HU" sz="2800" dirty="0" smtClean="0"/>
              <a:t> </a:t>
            </a:r>
            <a:r>
              <a:rPr lang="hu-HU" sz="2800" dirty="0" err="1" smtClean="0"/>
              <a:t>research</a:t>
            </a:r>
            <a:r>
              <a:rPr lang="hu-HU" sz="2800" dirty="0" smtClean="0"/>
              <a:t> </a:t>
            </a:r>
            <a:r>
              <a:rPr lang="hu-HU" sz="2800" dirty="0" err="1" smtClean="0"/>
              <a:t>was</a:t>
            </a:r>
            <a:r>
              <a:rPr lang="hu-HU" sz="2800" dirty="0" smtClean="0"/>
              <a:t> </a:t>
            </a:r>
            <a:r>
              <a:rPr lang="hu-HU" sz="2800" dirty="0" err="1" smtClean="0"/>
              <a:t>supported</a:t>
            </a:r>
            <a:r>
              <a:rPr lang="hu-HU" sz="2800" dirty="0" smtClean="0"/>
              <a:t> </a:t>
            </a:r>
          </a:p>
          <a:p>
            <a:pPr marL="0" indent="0">
              <a:buNone/>
            </a:pPr>
            <a:r>
              <a:rPr lang="hu-HU" sz="2800" dirty="0" err="1" smtClean="0">
                <a:solidFill>
                  <a:schemeClr val="tx1"/>
                </a:solidFill>
              </a:rPr>
              <a:t>by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the</a:t>
            </a:r>
            <a:r>
              <a:rPr lang="hu-HU" sz="2800" dirty="0" smtClean="0">
                <a:solidFill>
                  <a:schemeClr val="tx1"/>
                </a:solidFill>
              </a:rPr>
              <a:t> project NKFI </a:t>
            </a:r>
            <a:r>
              <a:rPr lang="hu-HU" sz="2800" dirty="0">
                <a:solidFill>
                  <a:schemeClr val="tx1"/>
                </a:solidFill>
              </a:rPr>
              <a:t>FK </a:t>
            </a:r>
            <a:r>
              <a:rPr lang="hu-HU" sz="2800" dirty="0" smtClean="0">
                <a:solidFill>
                  <a:schemeClr val="tx1"/>
                </a:solidFill>
              </a:rPr>
              <a:t>135186 (</a:t>
            </a:r>
            <a:r>
              <a:rPr lang="hu-HU" sz="2800" dirty="0" err="1" smtClean="0">
                <a:solidFill>
                  <a:schemeClr val="tx1"/>
                </a:solidFill>
              </a:rPr>
              <a:t>Variation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in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Middle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Hungarian</a:t>
            </a:r>
            <a:r>
              <a:rPr lang="hu-HU" sz="2800" dirty="0" smtClean="0">
                <a:solidFill>
                  <a:schemeClr val="tx1"/>
                </a:solidFill>
              </a:rPr>
              <a:t>: a </a:t>
            </a:r>
            <a:r>
              <a:rPr lang="hu-HU" sz="2800" dirty="0" err="1" smtClean="0">
                <a:solidFill>
                  <a:schemeClr val="tx1"/>
                </a:solidFill>
              </a:rPr>
              <a:t>register</a:t>
            </a:r>
            <a:r>
              <a:rPr lang="hu-HU" sz="2800" dirty="0" smtClean="0">
                <a:solidFill>
                  <a:schemeClr val="tx1"/>
                </a:solidFill>
              </a:rPr>
              <a:t> </a:t>
            </a:r>
            <a:r>
              <a:rPr lang="hu-HU" sz="2800" dirty="0" err="1" smtClean="0">
                <a:solidFill>
                  <a:schemeClr val="tx1"/>
                </a:solidFill>
              </a:rPr>
              <a:t>perspective</a:t>
            </a:r>
            <a:r>
              <a:rPr lang="hu-HU" sz="2800" dirty="0" smtClean="0">
                <a:solidFill>
                  <a:schemeClr val="tx1"/>
                </a:solidFill>
              </a:rPr>
              <a:t>)</a:t>
            </a:r>
            <a:r>
              <a:rPr lang="hu-HU" sz="2800" dirty="0" smtClean="0"/>
              <a:t> and </a:t>
            </a:r>
          </a:p>
          <a:p>
            <a:pPr marL="0" indent="0">
              <a:buNone/>
            </a:pPr>
            <a:r>
              <a:rPr lang="hu-HU" sz="2800" dirty="0" err="1" smtClean="0"/>
              <a:t>by</a:t>
            </a:r>
            <a:r>
              <a:rPr lang="hu-HU" sz="2800" dirty="0" smtClean="0"/>
              <a:t> </a:t>
            </a:r>
            <a:r>
              <a:rPr lang="hu-HU" sz="2800" dirty="0" err="1"/>
              <a:t>the</a:t>
            </a:r>
            <a:r>
              <a:rPr lang="hu-HU" sz="2800" dirty="0"/>
              <a:t> Bolyai János Research Grant (BO/00191/21/1).  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8487" y="5045554"/>
            <a:ext cx="3286125" cy="1390650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8866" y="5045554"/>
            <a:ext cx="1916092" cy="1654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531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794294" y="2133600"/>
            <a:ext cx="9710318" cy="3777622"/>
          </a:xfrm>
        </p:spPr>
        <p:txBody>
          <a:bodyPr/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 algn="ctr">
              <a:buNone/>
            </a:pPr>
            <a:r>
              <a:rPr lang="hu-HU" sz="3000" b="1" dirty="0" smtClean="0"/>
              <a:t>THANK YOU VERY MUCH FOR YOUR ATTENTION!</a:t>
            </a:r>
            <a:endParaRPr lang="hu-HU" sz="3000" b="1" dirty="0"/>
          </a:p>
        </p:txBody>
      </p:sp>
    </p:spTree>
    <p:extLst>
      <p:ext uri="{BB962C8B-B14F-4D97-AF65-F5344CB8AC3E}">
        <p14:creationId xmlns:p14="http://schemas.microsoft.com/office/powerpoint/2010/main" val="178414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598D821A-E5FA-CDAE-0411-D060894E1A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12713" y="615483"/>
            <a:ext cx="8911687" cy="1280890"/>
          </a:xfrm>
        </p:spPr>
        <p:txBody>
          <a:bodyPr/>
          <a:lstStyle/>
          <a:p>
            <a:r>
              <a:rPr lang="hu-HU" dirty="0" err="1"/>
              <a:t>References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8CD36DD0-0600-0485-5F87-6E381A728B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4593" y="1616014"/>
            <a:ext cx="10992898" cy="5086237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hu-HU" dirty="0" err="1">
                <a:latin typeface="CIDFont+F3"/>
              </a:rPr>
              <a:t>Crible</a:t>
            </a:r>
            <a:r>
              <a:rPr lang="hu-HU" dirty="0">
                <a:latin typeface="CIDFont+F3"/>
              </a:rPr>
              <a:t>, </a:t>
            </a:r>
            <a:r>
              <a:rPr lang="hu-HU" dirty="0" err="1">
                <a:latin typeface="CIDFont+F3"/>
              </a:rPr>
              <a:t>Ludivine</a:t>
            </a:r>
            <a:r>
              <a:rPr lang="hu-HU" dirty="0">
                <a:latin typeface="CIDFont+F3"/>
              </a:rPr>
              <a:t> 2018. </a:t>
            </a:r>
            <a:r>
              <a:rPr lang="hu-HU" i="1" dirty="0" err="1">
                <a:latin typeface="CIDFont+F3"/>
              </a:rPr>
              <a:t>Discourse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markers</a:t>
            </a:r>
            <a:r>
              <a:rPr lang="hu-HU" i="1" dirty="0">
                <a:latin typeface="CIDFont+F3"/>
              </a:rPr>
              <a:t> and (</a:t>
            </a:r>
            <a:r>
              <a:rPr lang="hu-HU" i="1" dirty="0" err="1">
                <a:latin typeface="CIDFont+F3"/>
              </a:rPr>
              <a:t>dis</a:t>
            </a:r>
            <a:r>
              <a:rPr lang="hu-HU" i="1" dirty="0">
                <a:latin typeface="CIDFont+F3"/>
              </a:rPr>
              <a:t>)</a:t>
            </a:r>
            <a:r>
              <a:rPr lang="hu-HU" i="1" dirty="0" err="1">
                <a:latin typeface="CIDFont+F3"/>
              </a:rPr>
              <a:t>fluency</a:t>
            </a:r>
            <a:r>
              <a:rPr lang="hu-HU" i="1" dirty="0">
                <a:latin typeface="CIDFont+F3"/>
              </a:rPr>
              <a:t>. </a:t>
            </a:r>
            <a:r>
              <a:rPr lang="hu-HU" dirty="0">
                <a:latin typeface="CIDFont+F3"/>
              </a:rPr>
              <a:t>Amsterdam–Philadelphia: </a:t>
            </a:r>
            <a:r>
              <a:rPr lang="en-US" dirty="0">
                <a:latin typeface="CIDFont+F3"/>
              </a:rPr>
              <a:t>John Benjamins</a:t>
            </a:r>
            <a:r>
              <a:rPr lang="hu-HU" dirty="0" smtClean="0">
                <a:latin typeface="CIDFont+F3"/>
              </a:rPr>
              <a:t>.</a:t>
            </a:r>
          </a:p>
          <a:p>
            <a:pPr marL="0" indent="0" algn="just">
              <a:buNone/>
            </a:pPr>
            <a:r>
              <a:rPr lang="hu-HU" dirty="0" err="1">
                <a:latin typeface="CIDFont+F3"/>
              </a:rPr>
              <a:t>D’Hertefelt</a:t>
            </a:r>
            <a:r>
              <a:rPr lang="hu-HU" dirty="0">
                <a:latin typeface="CIDFont+F3"/>
              </a:rPr>
              <a:t>, </a:t>
            </a:r>
            <a:r>
              <a:rPr lang="hu-HU" dirty="0" err="1">
                <a:latin typeface="CIDFont+F3"/>
              </a:rPr>
              <a:t>Sarah</a:t>
            </a:r>
            <a:r>
              <a:rPr lang="hu-HU" dirty="0">
                <a:latin typeface="CIDFont+F3"/>
              </a:rPr>
              <a:t>. 2018. </a:t>
            </a:r>
            <a:r>
              <a:rPr lang="hu-HU" i="1" dirty="0" err="1">
                <a:latin typeface="CIDFont+F3"/>
              </a:rPr>
              <a:t>Insubordination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in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Germanic</a:t>
            </a:r>
            <a:r>
              <a:rPr lang="hu-HU" i="1" dirty="0">
                <a:latin typeface="CIDFont+F3"/>
              </a:rPr>
              <a:t>: A </a:t>
            </a:r>
            <a:r>
              <a:rPr lang="hu-HU" i="1" dirty="0" err="1">
                <a:latin typeface="CIDFont+F3"/>
              </a:rPr>
              <a:t>typology</a:t>
            </a:r>
            <a:r>
              <a:rPr lang="hu-HU" i="1" dirty="0">
                <a:latin typeface="CIDFont+F3"/>
              </a:rPr>
              <a:t> of </a:t>
            </a:r>
            <a:r>
              <a:rPr lang="hu-HU" i="1" dirty="0" err="1">
                <a:latin typeface="CIDFont+F3"/>
              </a:rPr>
              <a:t>complements</a:t>
            </a:r>
            <a:r>
              <a:rPr lang="hu-HU" i="1" dirty="0">
                <a:latin typeface="CIDFont+F3"/>
              </a:rPr>
              <a:t> and </a:t>
            </a:r>
            <a:r>
              <a:rPr lang="hu-HU" i="1" dirty="0" err="1">
                <a:latin typeface="CIDFont+F3"/>
              </a:rPr>
              <a:t>conditional</a:t>
            </a:r>
            <a:r>
              <a:rPr lang="hu-HU" i="1" dirty="0">
                <a:latin typeface="CIDFont+F3"/>
              </a:rPr>
              <a:t> </a:t>
            </a:r>
            <a:r>
              <a:rPr lang="hu-HU" i="1" dirty="0" err="1">
                <a:latin typeface="CIDFont+F3"/>
              </a:rPr>
              <a:t>constructions</a:t>
            </a:r>
            <a:r>
              <a:rPr lang="hu-HU" i="1" dirty="0">
                <a:latin typeface="CIDFont+F3"/>
              </a:rPr>
              <a:t>. </a:t>
            </a:r>
            <a:r>
              <a:rPr lang="hu-HU" dirty="0">
                <a:latin typeface="CIDFont+F3"/>
              </a:rPr>
              <a:t>Berlin: De </a:t>
            </a:r>
            <a:r>
              <a:rPr lang="hu-HU" dirty="0" err="1">
                <a:latin typeface="CIDFont+F3"/>
              </a:rPr>
              <a:t>Gruyter</a:t>
            </a:r>
            <a:endParaRPr lang="hu-HU" dirty="0">
              <a:latin typeface="CIDFont+F3"/>
            </a:endParaRPr>
          </a:p>
          <a:p>
            <a:pPr marL="0" indent="0" algn="just">
              <a:buNone/>
            </a:pPr>
            <a:r>
              <a:rPr lang="hu-HU" dirty="0">
                <a:latin typeface="CIDFont+F3"/>
              </a:rPr>
              <a:t>Dömötör, </a:t>
            </a:r>
            <a:r>
              <a:rPr lang="hu-HU" dirty="0" err="1">
                <a:latin typeface="CIDFont+F3"/>
              </a:rPr>
              <a:t>Adrienne</a:t>
            </a:r>
            <a:r>
              <a:rPr lang="hu-HU" dirty="0">
                <a:latin typeface="CIDFont+F3"/>
              </a:rPr>
              <a:t> – </a:t>
            </a:r>
            <a:r>
              <a:rPr lang="hu-HU" dirty="0" err="1">
                <a:latin typeface="CIDFont+F3"/>
              </a:rPr>
              <a:t>Gugán</a:t>
            </a:r>
            <a:r>
              <a:rPr lang="hu-HU" dirty="0">
                <a:latin typeface="CIDFont+F3"/>
              </a:rPr>
              <a:t>, Katalin – Novák, Attila – Varga, Mónika 2017. Kiútkeresés a morfológiai labirintusból – korpuszépítés ó- és </a:t>
            </a:r>
            <a:r>
              <a:rPr lang="hu-HU" dirty="0" err="1">
                <a:latin typeface="CIDFont+F3"/>
              </a:rPr>
              <a:t>középmagyar</a:t>
            </a:r>
            <a:r>
              <a:rPr lang="hu-HU" dirty="0">
                <a:latin typeface="CIDFont+F3"/>
              </a:rPr>
              <a:t> kori magánéleti szövegekből. </a:t>
            </a:r>
            <a:r>
              <a:rPr lang="hu-HU" i="1" dirty="0" err="1" smtClean="0">
                <a:latin typeface="CIDFont+F3"/>
              </a:rPr>
              <a:t>NyK</a:t>
            </a:r>
            <a:r>
              <a:rPr lang="hu-HU" i="1" dirty="0" smtClean="0">
                <a:latin typeface="CIDFont+F3"/>
              </a:rPr>
              <a:t> </a:t>
            </a:r>
            <a:r>
              <a:rPr lang="hu-HU" dirty="0" smtClean="0">
                <a:latin typeface="CIDFont+F3"/>
              </a:rPr>
              <a:t>113: 85–110.</a:t>
            </a:r>
          </a:p>
          <a:p>
            <a:pPr marL="0" indent="0">
              <a:buNone/>
            </a:pPr>
            <a:r>
              <a:rPr lang="hu-HU" sz="1900" dirty="0" err="1">
                <a:latin typeface="CIDFont+F3"/>
              </a:rPr>
              <a:t>Gallasy</a:t>
            </a:r>
            <a:r>
              <a:rPr lang="hu-HU" sz="1900" dirty="0">
                <a:latin typeface="CIDFont+F3"/>
              </a:rPr>
              <a:t>, Magdolna 1991. Az indulatszók</a:t>
            </a:r>
            <a:r>
              <a:rPr lang="hu-HU" sz="1900" dirty="0" smtClean="0">
                <a:latin typeface="CIDFont+F3"/>
              </a:rPr>
              <a:t>. [</a:t>
            </a:r>
            <a:r>
              <a:rPr lang="hu-HU" sz="1900" dirty="0" err="1" smtClean="0">
                <a:latin typeface="CIDFont+F3"/>
              </a:rPr>
              <a:t>Interjections</a:t>
            </a:r>
            <a:r>
              <a:rPr lang="hu-HU" sz="1900" dirty="0" smtClean="0">
                <a:latin typeface="CIDFont+F3"/>
              </a:rPr>
              <a:t>] </a:t>
            </a:r>
            <a:r>
              <a:rPr lang="hu-HU" sz="1900" dirty="0" err="1">
                <a:latin typeface="CIDFont+F3"/>
              </a:rPr>
              <a:t>In</a:t>
            </a:r>
            <a:r>
              <a:rPr lang="hu-HU" sz="1900" dirty="0">
                <a:latin typeface="CIDFont+F3"/>
              </a:rPr>
              <a:t> Benkő Loránd–E. </a:t>
            </a:r>
            <a:r>
              <a:rPr lang="hu-HU" sz="1900" dirty="0" err="1">
                <a:latin typeface="CIDFont+F3"/>
              </a:rPr>
              <a:t>Abaffy</a:t>
            </a:r>
            <a:r>
              <a:rPr lang="hu-HU" sz="1900" dirty="0">
                <a:latin typeface="CIDFont+F3"/>
              </a:rPr>
              <a:t> Erzsébet–Rácz Endre (szerk.) A magyar nyelv történeti nyelvtana I. A korai ómagyar kor és előzményei. Budapest: Akadémiai Kiadó. 514–522. </a:t>
            </a:r>
          </a:p>
          <a:p>
            <a:pPr marL="0" indent="0">
              <a:buNone/>
            </a:pPr>
            <a:r>
              <a:rPr lang="hu-HU" sz="1900" dirty="0" err="1">
                <a:latin typeface="CIDFont+F3"/>
              </a:rPr>
              <a:t>Gallasy</a:t>
            </a:r>
            <a:r>
              <a:rPr lang="hu-HU" sz="1900" dirty="0">
                <a:latin typeface="CIDFont+F3"/>
              </a:rPr>
              <a:t>, Magdolna 1992. Az indulatszók. [</a:t>
            </a:r>
            <a:r>
              <a:rPr lang="hu-HU" sz="1900" dirty="0" err="1">
                <a:latin typeface="CIDFont+F3"/>
              </a:rPr>
              <a:t>Interjections</a:t>
            </a:r>
            <a:r>
              <a:rPr lang="hu-HU" sz="1900" dirty="0">
                <a:latin typeface="CIDFont+F3"/>
              </a:rPr>
              <a:t>] </a:t>
            </a:r>
            <a:r>
              <a:rPr lang="hu-HU" sz="1900" dirty="0" smtClean="0">
                <a:latin typeface="CIDFont+F3"/>
              </a:rPr>
              <a:t> </a:t>
            </a:r>
            <a:r>
              <a:rPr lang="hu-HU" sz="1900" dirty="0" err="1" smtClean="0">
                <a:latin typeface="CIDFont+F3"/>
              </a:rPr>
              <a:t>In</a:t>
            </a:r>
            <a:r>
              <a:rPr lang="hu-HU" sz="1900" dirty="0">
                <a:latin typeface="CIDFont+F3"/>
              </a:rPr>
              <a:t>: Benkő Loránd, E. </a:t>
            </a:r>
            <a:r>
              <a:rPr lang="hu-HU" sz="1900" dirty="0" err="1">
                <a:latin typeface="CIDFont+F3"/>
              </a:rPr>
              <a:t>Abaffy</a:t>
            </a:r>
            <a:r>
              <a:rPr lang="hu-HU" sz="1900" dirty="0">
                <a:latin typeface="CIDFont+F3"/>
              </a:rPr>
              <a:t> Erzsébet, Rácz Endre (szerk.) </a:t>
            </a:r>
            <a:r>
              <a:rPr lang="hu-HU" sz="1900" i="1" dirty="0">
                <a:latin typeface="CIDFont+F3"/>
              </a:rPr>
              <a:t>A magyar nyelv történeti nyelvtana II/1. A kései ómagyar kor. </a:t>
            </a:r>
            <a:r>
              <a:rPr lang="hu-HU" sz="1900" i="1" dirty="0" err="1">
                <a:latin typeface="CIDFont+F3"/>
              </a:rPr>
              <a:t>Morfematika</a:t>
            </a:r>
            <a:r>
              <a:rPr lang="hu-HU" sz="1900" i="1" dirty="0">
                <a:latin typeface="CIDFont+F3"/>
              </a:rPr>
              <a:t>. </a:t>
            </a:r>
            <a:r>
              <a:rPr lang="hu-HU" sz="1900" dirty="0">
                <a:latin typeface="CIDFont+F3"/>
              </a:rPr>
              <a:t>Budapest: Akadémiai Kiadó. 839–852.</a:t>
            </a:r>
          </a:p>
          <a:p>
            <a:pPr marL="0" indent="0" algn="just">
              <a:buNone/>
            </a:pPr>
            <a:r>
              <a:rPr lang="en-US" sz="1900" dirty="0">
                <a:latin typeface="CIDFont+F3"/>
              </a:rPr>
              <a:t>Montes, Rosa Graciela 1999. The development of discourse markers in Spanish: Interjections.</a:t>
            </a:r>
            <a:r>
              <a:rPr lang="hu-HU" sz="1900" dirty="0">
                <a:latin typeface="CIDFont+F3"/>
              </a:rPr>
              <a:t> </a:t>
            </a:r>
            <a:r>
              <a:rPr lang="en-US" sz="1900" dirty="0">
                <a:latin typeface="CIDFont+F3"/>
              </a:rPr>
              <a:t>Jour</a:t>
            </a:r>
            <a:r>
              <a:rPr lang="en-US" sz="1800" b="0" i="1" u="none" strike="noStrike" baseline="0" dirty="0">
                <a:latin typeface="CIDFont+F4"/>
              </a:rPr>
              <a:t>nal of Pragmatics </a:t>
            </a:r>
            <a:r>
              <a:rPr lang="en-US" sz="1800" b="0" i="0" u="none" strike="noStrike" baseline="0" dirty="0">
                <a:latin typeface="CIDFont+F3"/>
              </a:rPr>
              <a:t>31(10): 1289–1319.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 err="1">
                <a:latin typeface="CIDFont+F3"/>
              </a:rPr>
              <a:t>Norrick</a:t>
            </a:r>
            <a:r>
              <a:rPr lang="en-US" sz="1800" b="0" i="0" u="none" strike="noStrike" baseline="0" dirty="0">
                <a:latin typeface="CIDFont+F3"/>
              </a:rPr>
              <a:t>, Neal R. 2009. Interjections as pragmatic markers. </a:t>
            </a:r>
            <a:r>
              <a:rPr lang="en-US" sz="1800" b="0" i="1" u="none" strike="noStrike" baseline="0" dirty="0">
                <a:latin typeface="CIDFont+F4"/>
              </a:rPr>
              <a:t>Journal of Pragmatics </a:t>
            </a:r>
            <a:r>
              <a:rPr lang="en-US" sz="1800" b="0" i="0" u="none" strike="noStrike" baseline="0" dirty="0">
                <a:latin typeface="CIDFont+F3"/>
              </a:rPr>
              <a:t>41(5): 866–</a:t>
            </a:r>
            <a:r>
              <a:rPr lang="hu-HU" sz="1800" b="0" i="0" u="none" strike="noStrike" baseline="0" dirty="0">
                <a:latin typeface="CIDFont+F3"/>
              </a:rPr>
              <a:t>891.</a:t>
            </a:r>
          </a:p>
          <a:p>
            <a:pPr marL="0" indent="0" algn="just">
              <a:buNone/>
            </a:pPr>
            <a:r>
              <a:rPr lang="hu-HU" sz="1800" b="0" i="0" u="none" strike="noStrike" baseline="0" dirty="0" err="1">
                <a:latin typeface="CIDFont+F3"/>
              </a:rPr>
              <a:t>Onodera</a:t>
            </a:r>
            <a:r>
              <a:rPr lang="hu-HU" sz="1800" b="0" i="0" u="none" strike="noStrike" baseline="0" dirty="0">
                <a:latin typeface="CIDFont+F3"/>
              </a:rPr>
              <a:t>, </a:t>
            </a:r>
            <a:r>
              <a:rPr lang="hu-HU" sz="1800" b="0" i="0" u="none" strike="noStrike" baseline="0" dirty="0" err="1">
                <a:latin typeface="CIDFont+F3"/>
              </a:rPr>
              <a:t>Noriko</a:t>
            </a:r>
            <a:r>
              <a:rPr lang="hu-HU" sz="1800" b="0" i="0" u="none" strike="noStrike" baseline="0" dirty="0">
                <a:latin typeface="CIDFont+F3"/>
              </a:rPr>
              <a:t> 2004. </a:t>
            </a:r>
            <a:r>
              <a:rPr lang="hu-HU" sz="1800" b="0" i="1" u="none" strike="noStrike" baseline="0" dirty="0" err="1">
                <a:latin typeface="CIDFont+F4"/>
              </a:rPr>
              <a:t>Japanese</a:t>
            </a:r>
            <a:r>
              <a:rPr lang="hu-HU" sz="1800" b="0" i="1" u="none" strike="noStrike" baseline="0" dirty="0">
                <a:latin typeface="CIDFont+F4"/>
              </a:rPr>
              <a:t> </a:t>
            </a:r>
            <a:r>
              <a:rPr lang="hu-HU" sz="1800" b="0" i="1" u="none" strike="noStrike" baseline="0" dirty="0" err="1">
                <a:latin typeface="CIDFont+F4"/>
              </a:rPr>
              <a:t>discourse</a:t>
            </a:r>
            <a:r>
              <a:rPr lang="hu-HU" sz="1800" b="0" i="1" u="none" strike="noStrike" baseline="0" dirty="0">
                <a:latin typeface="CIDFont+F4"/>
              </a:rPr>
              <a:t> markers. </a:t>
            </a:r>
            <a:r>
              <a:rPr lang="hu-HU" sz="1800" b="0" i="1" u="none" strike="noStrike" baseline="0" dirty="0" err="1">
                <a:latin typeface="CIDFont+F4"/>
              </a:rPr>
              <a:t>Synchronic</a:t>
            </a:r>
            <a:r>
              <a:rPr lang="hu-HU" sz="1800" b="0" i="1" u="none" strike="noStrike" baseline="0" dirty="0">
                <a:latin typeface="CIDFont+F4"/>
              </a:rPr>
              <a:t> and </a:t>
            </a:r>
            <a:r>
              <a:rPr lang="hu-HU" sz="1800" b="0" i="1" u="none" strike="noStrike" baseline="0" dirty="0" err="1">
                <a:latin typeface="CIDFont+F4"/>
              </a:rPr>
              <a:t>diachronic</a:t>
            </a:r>
            <a:r>
              <a:rPr lang="hu-HU" sz="1800" b="0" i="1" u="none" strike="noStrike" baseline="0" dirty="0">
                <a:latin typeface="CIDFont+F4"/>
              </a:rPr>
              <a:t> </a:t>
            </a:r>
            <a:r>
              <a:rPr lang="hu-HU" sz="1800" b="0" i="1" u="none" strike="noStrike" baseline="0" dirty="0" err="1">
                <a:latin typeface="CIDFont+F4"/>
              </a:rPr>
              <a:t>discourse</a:t>
            </a:r>
            <a:r>
              <a:rPr lang="hu-HU" sz="1800" b="0" i="1" u="none" strike="noStrike" baseline="0" dirty="0">
                <a:latin typeface="CIDFont+F4"/>
              </a:rPr>
              <a:t> </a:t>
            </a:r>
            <a:r>
              <a:rPr lang="en-US" sz="1800" b="0" i="1" u="none" strike="noStrike" baseline="0" dirty="0">
                <a:latin typeface="CIDFont+F4"/>
              </a:rPr>
              <a:t>analysis. </a:t>
            </a:r>
            <a:r>
              <a:rPr lang="en-US" sz="1800" b="0" i="0" u="none" strike="noStrike" baseline="0" dirty="0">
                <a:latin typeface="CIDFont+F3"/>
              </a:rPr>
              <a:t>Amsterdam – Philadelphia: John Benjamins</a:t>
            </a:r>
            <a:r>
              <a:rPr lang="en-US" sz="1800" b="0" i="0" u="none" strike="noStrike" baseline="0" dirty="0" smtClean="0">
                <a:latin typeface="CIDFont+F3"/>
              </a:rPr>
              <a:t>.</a:t>
            </a:r>
            <a:endParaRPr lang="hu-HU" sz="1800" b="0" i="0" u="none" strike="noStrike" baseline="0" dirty="0" smtClean="0">
              <a:latin typeface="CIDFont+F3"/>
            </a:endParaRPr>
          </a:p>
          <a:p>
            <a:pPr marL="0" indent="0" algn="just">
              <a:buNone/>
            </a:pPr>
            <a:r>
              <a:rPr lang="hu-HU" dirty="0">
                <a:latin typeface="CIDFont+F3"/>
              </a:rPr>
              <a:t>Oravecz, Csaba – Váradi, Tamás – Sass, Bálint 2014. The </a:t>
            </a:r>
            <a:r>
              <a:rPr lang="hu-HU" dirty="0" err="1">
                <a:latin typeface="CIDFont+F3"/>
              </a:rPr>
              <a:t>Hungarian</a:t>
            </a:r>
            <a:r>
              <a:rPr lang="hu-HU" dirty="0">
                <a:latin typeface="CIDFont+F3"/>
              </a:rPr>
              <a:t> </a:t>
            </a:r>
            <a:r>
              <a:rPr lang="hu-HU" dirty="0" err="1">
                <a:latin typeface="CIDFont+F3"/>
              </a:rPr>
              <a:t>Gigaword</a:t>
            </a:r>
            <a:r>
              <a:rPr lang="hu-HU" dirty="0">
                <a:latin typeface="CIDFont+F3"/>
              </a:rPr>
              <a:t> Corpus. </a:t>
            </a:r>
            <a:r>
              <a:rPr lang="hu-HU" i="1" dirty="0" err="1">
                <a:latin typeface="CIDFont+F3"/>
              </a:rPr>
              <a:t>Proceedings</a:t>
            </a:r>
            <a:r>
              <a:rPr lang="hu-HU" i="1" dirty="0">
                <a:latin typeface="CIDFont+F3"/>
              </a:rPr>
              <a:t> of LREC 2014.</a:t>
            </a:r>
            <a:r>
              <a:rPr lang="hu-HU" dirty="0">
                <a:latin typeface="CIDFont+F3"/>
              </a:rPr>
              <a:t> 1719–1723.  </a:t>
            </a:r>
            <a:endParaRPr lang="en-US" dirty="0">
              <a:latin typeface="CIDFont+F3"/>
            </a:endParaRP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CIDFont+F3"/>
              </a:rPr>
              <a:t>Pichler, Heike 2010. Methods in discourse variation analysis: Reflections on the way forward.</a:t>
            </a:r>
            <a:r>
              <a:rPr lang="hu-HU" sz="1800" b="0" i="0" u="none" strike="noStrike" baseline="0" dirty="0">
                <a:latin typeface="CIDFont+F3"/>
              </a:rPr>
              <a:t> </a:t>
            </a:r>
            <a:r>
              <a:rPr lang="en-US" sz="1800" b="0" i="1" u="none" strike="noStrike" baseline="0" dirty="0">
                <a:latin typeface="CIDFont+F4"/>
              </a:rPr>
              <a:t>Journal of Sociolinguistics </a:t>
            </a:r>
            <a:r>
              <a:rPr lang="en-US" sz="1800" b="0" i="0" u="none" strike="noStrike" baseline="0" dirty="0">
                <a:latin typeface="CIDFont+F3"/>
              </a:rPr>
              <a:t>14: 581–608.</a:t>
            </a:r>
          </a:p>
          <a:p>
            <a:pPr marL="0" indent="0" algn="just">
              <a:buNone/>
            </a:pPr>
            <a:r>
              <a:rPr lang="en-US" sz="1800" b="0" i="0" u="none" strike="noStrike" baseline="0" dirty="0">
                <a:latin typeface="CIDFont+F3"/>
              </a:rPr>
              <a:t>Pichler, Heike 2013. </a:t>
            </a:r>
            <a:r>
              <a:rPr lang="en-US" sz="1800" b="0" i="1" u="none" strike="noStrike" baseline="0" dirty="0">
                <a:latin typeface="CIDFont+F4"/>
              </a:rPr>
              <a:t>The structure of discourse-pragmatic variation. </a:t>
            </a:r>
            <a:r>
              <a:rPr lang="hu-HU" sz="1800" b="0" i="0" u="none" strike="noStrike" baseline="0" dirty="0" smtClean="0">
                <a:latin typeface="CIDFont+F3"/>
              </a:rPr>
              <a:t>Amsterdam–Philadelphia: </a:t>
            </a:r>
            <a:r>
              <a:rPr lang="en-US" dirty="0">
                <a:latin typeface="CIDFont+F3"/>
              </a:rPr>
              <a:t>John </a:t>
            </a:r>
            <a:r>
              <a:rPr lang="en-US" dirty="0" smtClean="0">
                <a:latin typeface="CIDFont+F3"/>
              </a:rPr>
              <a:t>Benjamins</a:t>
            </a:r>
            <a:r>
              <a:rPr lang="hu-HU" dirty="0" smtClean="0">
                <a:latin typeface="CIDFont+F3"/>
              </a:rPr>
              <a:t>.</a:t>
            </a:r>
          </a:p>
          <a:p>
            <a:pPr marL="0" indent="0" algn="just">
              <a:buNone/>
            </a:pPr>
            <a:r>
              <a:rPr lang="hu-HU" sz="1900" dirty="0">
                <a:latin typeface="CIDFont+F3"/>
              </a:rPr>
              <a:t>Pusztai, Ferenc (</a:t>
            </a:r>
            <a:r>
              <a:rPr lang="hu-HU" sz="1900" dirty="0" err="1">
                <a:latin typeface="CIDFont+F3"/>
              </a:rPr>
              <a:t>ed</a:t>
            </a:r>
            <a:r>
              <a:rPr lang="hu-HU" sz="1900" dirty="0">
                <a:latin typeface="CIDFont+F3"/>
              </a:rPr>
              <a:t>.) </a:t>
            </a:r>
            <a:r>
              <a:rPr lang="hu-HU" sz="1900" dirty="0" smtClean="0">
                <a:latin typeface="CIDFont+F3"/>
              </a:rPr>
              <a:t>2003. </a:t>
            </a:r>
            <a:r>
              <a:rPr lang="hu-HU" sz="1900" i="1" dirty="0">
                <a:latin typeface="CIDFont+F3"/>
              </a:rPr>
              <a:t>Magyar értelmező kéziszótár. </a:t>
            </a:r>
            <a:r>
              <a:rPr lang="hu-HU" sz="1900" dirty="0">
                <a:latin typeface="CIDFont+F3"/>
              </a:rPr>
              <a:t>Budapest: Akadémiai Kiadó.</a:t>
            </a:r>
          </a:p>
          <a:p>
            <a:pPr marL="0" indent="0" algn="just">
              <a:buNone/>
            </a:pPr>
            <a:r>
              <a:rPr lang="hu-HU" dirty="0" err="1" smtClean="0">
                <a:latin typeface="CIDFont+F3"/>
              </a:rPr>
              <a:t>Roggia</a:t>
            </a:r>
            <a:r>
              <a:rPr lang="hu-HU" dirty="0" smtClean="0">
                <a:latin typeface="CIDFont+F3"/>
              </a:rPr>
              <a:t>, Aaron B. 2012. </a:t>
            </a:r>
            <a:r>
              <a:rPr lang="hu-HU" i="1" dirty="0" smtClean="0">
                <a:latin typeface="CIDFont+F3"/>
              </a:rPr>
              <a:t>Eh </a:t>
            </a:r>
            <a:r>
              <a:rPr lang="hu-HU" dirty="0" err="1" smtClean="0">
                <a:latin typeface="CIDFont+F3"/>
              </a:rPr>
              <a:t>as</a:t>
            </a:r>
            <a:r>
              <a:rPr lang="hu-HU" dirty="0" smtClean="0">
                <a:latin typeface="CIDFont+F3"/>
              </a:rPr>
              <a:t> a </a:t>
            </a:r>
            <a:r>
              <a:rPr lang="hu-HU" dirty="0" err="1" smtClean="0">
                <a:latin typeface="CIDFont+F3"/>
              </a:rPr>
              <a:t>polyfunctional</a:t>
            </a:r>
            <a:r>
              <a:rPr lang="hu-HU" dirty="0" smtClean="0">
                <a:latin typeface="CIDFont+F3"/>
              </a:rPr>
              <a:t> </a:t>
            </a:r>
            <a:r>
              <a:rPr lang="hu-HU" dirty="0" err="1" smtClean="0">
                <a:latin typeface="CIDFont+F3"/>
              </a:rPr>
              <a:t>discourse</a:t>
            </a:r>
            <a:r>
              <a:rPr lang="hu-HU" dirty="0" smtClean="0">
                <a:latin typeface="CIDFont+F3"/>
              </a:rPr>
              <a:t> marker </a:t>
            </a:r>
            <a:r>
              <a:rPr lang="hu-HU" dirty="0" err="1" smtClean="0">
                <a:latin typeface="CIDFont+F3"/>
              </a:rPr>
              <a:t>in</a:t>
            </a:r>
            <a:r>
              <a:rPr lang="hu-HU" dirty="0" smtClean="0">
                <a:latin typeface="CIDFont+F3"/>
              </a:rPr>
              <a:t> </a:t>
            </a:r>
            <a:r>
              <a:rPr lang="hu-HU" dirty="0" err="1" smtClean="0">
                <a:latin typeface="CIDFont+F3"/>
              </a:rPr>
              <a:t>Dominican</a:t>
            </a:r>
            <a:r>
              <a:rPr lang="hu-HU" dirty="0" smtClean="0">
                <a:latin typeface="CIDFont+F3"/>
              </a:rPr>
              <a:t> </a:t>
            </a:r>
            <a:r>
              <a:rPr lang="hu-HU" dirty="0" err="1" smtClean="0">
                <a:latin typeface="CIDFont+F3"/>
              </a:rPr>
              <a:t>Spanish</a:t>
            </a:r>
            <a:r>
              <a:rPr lang="hu-HU" dirty="0" smtClean="0">
                <a:latin typeface="CIDFont+F3"/>
              </a:rPr>
              <a:t>. </a:t>
            </a:r>
            <a:r>
              <a:rPr lang="hu-HU" i="1" dirty="0" smtClean="0">
                <a:latin typeface="CIDFont+F3"/>
              </a:rPr>
              <a:t>Journal of </a:t>
            </a:r>
            <a:r>
              <a:rPr lang="hu-HU" i="1" dirty="0" err="1" smtClean="0">
                <a:latin typeface="CIDFont+F3"/>
              </a:rPr>
              <a:t>Pragmatics</a:t>
            </a:r>
            <a:r>
              <a:rPr lang="hu-HU" i="1" dirty="0" smtClean="0">
                <a:latin typeface="CIDFont+F3"/>
              </a:rPr>
              <a:t> </a:t>
            </a:r>
            <a:r>
              <a:rPr lang="hu-HU" dirty="0" smtClean="0">
                <a:latin typeface="CIDFont+F3"/>
              </a:rPr>
              <a:t>44(13): 1783–1798.</a:t>
            </a:r>
            <a:endParaRPr lang="hu-HU" sz="1800" b="0" i="0" u="none" strike="noStrike" baseline="0" dirty="0">
              <a:latin typeface="CIDFont+F3"/>
            </a:endParaRPr>
          </a:p>
          <a:p>
            <a:pPr marL="0" indent="0" algn="just">
              <a:buNone/>
            </a:pPr>
            <a:r>
              <a:rPr lang="hu-HU" sz="1800" b="0" i="0" u="none" strike="noStrike" baseline="0" dirty="0" err="1">
                <a:latin typeface="CIDFont+F3"/>
              </a:rPr>
              <a:t>Schiffrin</a:t>
            </a:r>
            <a:r>
              <a:rPr lang="hu-HU" sz="1800" b="0" i="0" u="none" strike="noStrike" baseline="0" dirty="0">
                <a:latin typeface="CIDFont+F3"/>
              </a:rPr>
              <a:t>, </a:t>
            </a:r>
            <a:r>
              <a:rPr lang="hu-HU" sz="1800" b="0" i="0" u="none" strike="noStrike" baseline="0" dirty="0" err="1">
                <a:latin typeface="CIDFont+F3"/>
              </a:rPr>
              <a:t>Deborah</a:t>
            </a:r>
            <a:r>
              <a:rPr lang="hu-HU" sz="1800" b="0" i="0" u="none" strike="noStrike" baseline="0" dirty="0">
                <a:latin typeface="CIDFont+F3"/>
              </a:rPr>
              <a:t> 1987. </a:t>
            </a:r>
            <a:r>
              <a:rPr lang="hu-HU" sz="1800" b="0" i="1" u="none" strike="noStrike" baseline="0" dirty="0" err="1">
                <a:latin typeface="CIDFont+F4"/>
              </a:rPr>
              <a:t>Discourse</a:t>
            </a:r>
            <a:r>
              <a:rPr lang="hu-HU" sz="1800" b="0" i="1" u="none" strike="noStrike" baseline="0" dirty="0">
                <a:latin typeface="CIDFont+F4"/>
              </a:rPr>
              <a:t> markers. </a:t>
            </a:r>
            <a:r>
              <a:rPr lang="hu-HU" sz="1800" b="0" i="0" u="none" strike="noStrike" baseline="0" dirty="0">
                <a:latin typeface="CIDFont+F3"/>
              </a:rPr>
              <a:t>Cambridge: Cambridge University Press</a:t>
            </a:r>
            <a:r>
              <a:rPr lang="hu-HU" sz="1800" b="0" i="0" u="none" strike="noStrike" baseline="0" dirty="0" smtClean="0">
                <a:latin typeface="CIDFont+F3"/>
              </a:rPr>
              <a:t>.</a:t>
            </a:r>
            <a:endParaRPr lang="hu-HU" sz="1800" b="0" i="0" u="none" strike="noStrike" baseline="0" dirty="0">
              <a:latin typeface="CIDFont+F3"/>
            </a:endParaRPr>
          </a:p>
        </p:txBody>
      </p:sp>
    </p:spTree>
    <p:extLst>
      <p:ext uri="{BB962C8B-B14F-4D97-AF65-F5344CB8AC3E}">
        <p14:creationId xmlns:p14="http://schemas.microsoft.com/office/powerpoint/2010/main" val="74711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08032" y="97899"/>
            <a:ext cx="8911687" cy="1280890"/>
          </a:xfrm>
        </p:spPr>
        <p:txBody>
          <a:bodyPr/>
          <a:lstStyle/>
          <a:p>
            <a:r>
              <a:rPr lang="hu-HU" dirty="0" smtClean="0"/>
              <a:t>MNSz2 (v 2.0.5) – </a:t>
            </a:r>
            <a:r>
              <a:rPr lang="hu-HU" dirty="0" err="1" smtClean="0"/>
              <a:t>sizes</a:t>
            </a:r>
            <a:r>
              <a:rPr lang="hu-HU" dirty="0" smtClean="0"/>
              <a:t> of </a:t>
            </a:r>
            <a:r>
              <a:rPr lang="hu-HU" dirty="0" err="1" smtClean="0"/>
              <a:t>subcorpora</a:t>
            </a:r>
            <a:r>
              <a:rPr lang="hu-HU" dirty="0" smtClean="0"/>
              <a:t> (</a:t>
            </a:r>
            <a:r>
              <a:rPr lang="hu-HU" dirty="0" err="1" smtClean="0"/>
              <a:t>million</a:t>
            </a:r>
            <a:r>
              <a:rPr lang="hu-HU" dirty="0" smtClean="0"/>
              <a:t> </a:t>
            </a:r>
            <a:r>
              <a:rPr lang="hu-HU" dirty="0" err="1" smtClean="0"/>
              <a:t>words</a:t>
            </a:r>
            <a:r>
              <a:rPr lang="hu-HU" dirty="0" smtClean="0"/>
              <a:t>)</a:t>
            </a:r>
            <a:endParaRPr lang="hu-HU" dirty="0"/>
          </a:p>
        </p:txBody>
      </p:sp>
      <p:graphicFrame>
        <p:nvGraphicFramePr>
          <p:cNvPr id="4" name="Tartalom helye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95732598"/>
              </p:ext>
            </p:extLst>
          </p:nvPr>
        </p:nvGraphicFramePr>
        <p:xfrm>
          <a:off x="1708032" y="1457864"/>
          <a:ext cx="9635703" cy="4878078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376529"/>
                <a:gridCol w="1376529"/>
                <a:gridCol w="1240970"/>
                <a:gridCol w="1512088"/>
                <a:gridCol w="1376529"/>
                <a:gridCol w="1376529"/>
                <a:gridCol w="1376529"/>
              </a:tblGrid>
              <a:tr h="861369">
                <a:tc>
                  <a:txBody>
                    <a:bodyPr/>
                    <a:lstStyle/>
                    <a:p>
                      <a:endParaRPr lang="hu-HU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/>
                        <a:t/>
                      </a:r>
                      <a:br>
                        <a:rPr lang="hu-HU" sz="1500" b="1" dirty="0"/>
                      </a:br>
                      <a:r>
                        <a:rPr lang="hu-HU" sz="1500" b="1" dirty="0" smtClean="0"/>
                        <a:t>Hungary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Slovakia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Subcarpathia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Transylvania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Vojvodina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r>
                        <a:rPr lang="hu-HU" sz="1500" dirty="0" err="1" smtClean="0"/>
                        <a:t>total</a:t>
                      </a:r>
                      <a:endParaRPr lang="hu-HU" sz="1500" dirty="0"/>
                    </a:p>
                  </a:txBody>
                  <a:tcPr marL="75565" marR="75565" marT="37782" marB="37782" anchor="ctr"/>
                </a:tc>
              </a:tr>
              <a:tr h="618464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Written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press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350.5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11.6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0.7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1.5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364.8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02742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Fiction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77.0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2.3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0.4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0.8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80.6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02742">
                <a:tc>
                  <a:txBody>
                    <a:bodyPr/>
                    <a:lstStyle/>
                    <a:p>
                      <a:r>
                        <a:rPr lang="hu-HU" sz="1500" b="1" dirty="0" smtClean="0"/>
                        <a:t>Science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112.0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0.7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117.9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18464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Official</a:t>
                      </a:r>
                      <a:r>
                        <a:rPr lang="hu-HU" sz="1500" b="1" dirty="0" smtClean="0"/>
                        <a:t>/</a:t>
                      </a:r>
                    </a:p>
                    <a:p>
                      <a:r>
                        <a:rPr lang="hu-HU" sz="1500" b="1" dirty="0" err="1" smtClean="0"/>
                        <a:t>Political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98.0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0.6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0.1</a:t>
                      </a:r>
                      <a:r>
                        <a:rPr lang="hu-HU" sz="1500" dirty="0">
                          <a:effectLst/>
                        </a:rPr>
                        <a:t>&gt;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99.0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02742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Personal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300.3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0.4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0.4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0.1</a:t>
                      </a:r>
                      <a:r>
                        <a:rPr lang="hu-HU" sz="1500" dirty="0">
                          <a:effectLst/>
                        </a:rPr>
                        <a:t>&gt;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301.1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618464">
                <a:tc>
                  <a:txBody>
                    <a:bodyPr/>
                    <a:lstStyle/>
                    <a:p>
                      <a:r>
                        <a:rPr lang="hu-HU" sz="1500" b="1" dirty="0" err="1" smtClean="0"/>
                        <a:t>Spoken</a:t>
                      </a:r>
                      <a:r>
                        <a:rPr lang="hu-HU" sz="1500" b="1" dirty="0" smtClean="0"/>
                        <a:t> </a:t>
                      </a:r>
                      <a:r>
                        <a:rPr lang="hu-HU" sz="1500" b="1" dirty="0" err="1" smtClean="0"/>
                        <a:t>press</a:t>
                      </a:r>
                      <a:endParaRPr lang="hu-HU" sz="1500" b="1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76.2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>
                          <a:effectLst/>
                        </a:rPr>
                        <a:t>–</a:t>
                      </a: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76.2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  <a:tr h="353091">
                <a:tc>
                  <a:txBody>
                    <a:bodyPr/>
                    <a:lstStyle/>
                    <a:p>
                      <a:r>
                        <a:rPr lang="hu-HU" sz="1500" dirty="0" smtClean="0"/>
                        <a:t>Total</a:t>
                      </a:r>
                      <a:endParaRPr lang="hu-HU" sz="1500" dirty="0"/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1013.9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17.3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2.5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3.9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2.0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1500" dirty="0" smtClean="0">
                          <a:effectLst/>
                        </a:rPr>
                        <a:t>1039.7</a:t>
                      </a:r>
                      <a:endParaRPr lang="hu-HU" sz="1500" dirty="0">
                        <a:effectLst/>
                      </a:endParaRPr>
                    </a:p>
                  </a:txBody>
                  <a:tcPr marL="75565" marR="75565" marT="37782" marB="37782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6306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 smtClean="0"/>
              <a:t>TESz</a:t>
            </a:r>
            <a:r>
              <a:rPr lang="hu-HU" dirty="0" smtClean="0"/>
              <a:t>. [</a:t>
            </a:r>
            <a:r>
              <a:rPr lang="hu-HU" dirty="0" err="1" smtClean="0"/>
              <a:t>Historical</a:t>
            </a:r>
            <a:r>
              <a:rPr lang="hu-HU" dirty="0" smtClean="0"/>
              <a:t> and </a:t>
            </a:r>
            <a:r>
              <a:rPr lang="hu-HU" dirty="0" err="1"/>
              <a:t>E</a:t>
            </a:r>
            <a:r>
              <a:rPr lang="hu-HU" dirty="0" err="1" smtClean="0"/>
              <a:t>tymological</a:t>
            </a:r>
            <a:r>
              <a:rPr lang="hu-HU" dirty="0" smtClean="0"/>
              <a:t> </a:t>
            </a:r>
            <a:r>
              <a:rPr lang="hu-HU" dirty="0" err="1"/>
              <a:t>D</a:t>
            </a:r>
            <a:r>
              <a:rPr lang="hu-HU" dirty="0" err="1" smtClean="0"/>
              <a:t>ictionary</a:t>
            </a:r>
            <a:r>
              <a:rPr lang="hu-HU" dirty="0" smtClean="0"/>
              <a:t> of </a:t>
            </a:r>
            <a:r>
              <a:rPr lang="hu-HU" dirty="0" err="1" smtClean="0"/>
              <a:t>the</a:t>
            </a:r>
            <a:r>
              <a:rPr lang="hu-HU" dirty="0" smtClean="0"/>
              <a:t>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r>
              <a:rPr lang="hu-HU" dirty="0" smtClean="0"/>
              <a:t>, 1967]</a:t>
            </a:r>
            <a:endParaRPr lang="hu-HU" dirty="0">
              <a:solidFill>
                <a:srgbClr val="FF0000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727234" y="2262996"/>
            <a:ext cx="4553460" cy="3777622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dirty="0" err="1" smtClean="0"/>
              <a:t>Dictionary</a:t>
            </a:r>
            <a:r>
              <a:rPr lang="hu-HU" dirty="0" smtClean="0"/>
              <a:t> </a:t>
            </a:r>
            <a:r>
              <a:rPr lang="hu-HU" dirty="0" err="1" smtClean="0"/>
              <a:t>entry</a:t>
            </a:r>
            <a:r>
              <a:rPr lang="hu-HU" dirty="0" smtClean="0"/>
              <a:t>: </a:t>
            </a:r>
            <a:r>
              <a:rPr lang="hu-HU" i="1" dirty="0" smtClean="0"/>
              <a:t>no </a:t>
            </a:r>
          </a:p>
          <a:p>
            <a:pPr marL="0" indent="0">
              <a:buNone/>
            </a:pPr>
            <a:r>
              <a:rPr lang="hu-HU" dirty="0" smtClean="0"/>
              <a:t>1430k</a:t>
            </a:r>
            <a:r>
              <a:rPr lang="hu-HU" dirty="0"/>
              <a:t>. </a:t>
            </a:r>
            <a:r>
              <a:rPr lang="hu-HU" dirty="0" err="1"/>
              <a:t>SchlGl</a:t>
            </a:r>
            <a:r>
              <a:rPr lang="hu-HU" dirty="0"/>
              <a:t>. 2235: </a:t>
            </a:r>
            <a:r>
              <a:rPr lang="hu-HU" i="1" dirty="0" err="1"/>
              <a:t>eӱa</a:t>
            </a:r>
            <a:r>
              <a:rPr lang="hu-HU" i="1" dirty="0"/>
              <a:t> </a:t>
            </a:r>
            <a:r>
              <a:rPr lang="hu-HU" i="1" dirty="0" err="1" smtClean="0"/>
              <a:t>nomar</a:t>
            </a:r>
            <a:r>
              <a:rPr lang="hu-HU" i="1" dirty="0" smtClean="0"/>
              <a:t> </a:t>
            </a:r>
          </a:p>
          <a:p>
            <a:pPr marL="0" indent="0">
              <a:buNone/>
            </a:pPr>
            <a:r>
              <a:rPr lang="hu-HU" dirty="0" smtClean="0"/>
              <a:t>[</a:t>
            </a:r>
            <a:r>
              <a:rPr lang="hu-HU" dirty="0" err="1" smtClean="0"/>
              <a:t>gloss</a:t>
            </a:r>
            <a:r>
              <a:rPr lang="hu-HU" dirty="0" smtClean="0"/>
              <a:t>]: </a:t>
            </a:r>
            <a:r>
              <a:rPr lang="hu-HU" i="1" dirty="0" smtClean="0"/>
              <a:t>no már </a:t>
            </a:r>
            <a:r>
              <a:rPr lang="hu-HU" dirty="0" smtClean="0"/>
              <a:t>’</a:t>
            </a:r>
            <a:r>
              <a:rPr lang="hu-HU" dirty="0" err="1" smtClean="0"/>
              <a:t>come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’</a:t>
            </a:r>
            <a:endParaRPr lang="hu-HU" dirty="0"/>
          </a:p>
          <a:p>
            <a:pPr marL="0" indent="0">
              <a:buNone/>
            </a:pPr>
            <a:r>
              <a:rPr lang="hu-HU" dirty="0"/>
              <a:t>1476k. </a:t>
            </a:r>
            <a:r>
              <a:rPr lang="hu-HU" dirty="0" err="1"/>
              <a:t>SzabV</a:t>
            </a:r>
            <a:r>
              <a:rPr lang="hu-HU" dirty="0"/>
              <a:t>. </a:t>
            </a:r>
            <a:r>
              <a:rPr lang="hu-HU" i="1" dirty="0" err="1" smtClean="0"/>
              <a:t>Nwaȝert</a:t>
            </a:r>
            <a:r>
              <a:rPr lang="hu-HU" i="1" dirty="0" smtClean="0"/>
              <a:t>  </a:t>
            </a:r>
          </a:p>
          <a:p>
            <a:pPr marL="0" indent="0">
              <a:buNone/>
            </a:pPr>
            <a:r>
              <a:rPr lang="hu-HU" dirty="0" smtClean="0"/>
              <a:t>[</a:t>
            </a:r>
            <a:r>
              <a:rPr lang="hu-HU" dirty="0" err="1" smtClean="0"/>
              <a:t>narrative</a:t>
            </a:r>
            <a:r>
              <a:rPr lang="hu-HU" dirty="0" smtClean="0"/>
              <a:t> </a:t>
            </a:r>
            <a:r>
              <a:rPr lang="hu-HU" dirty="0" err="1" smtClean="0"/>
              <a:t>poem</a:t>
            </a:r>
            <a:r>
              <a:rPr lang="hu-HU" dirty="0" smtClean="0"/>
              <a:t>]: </a:t>
            </a:r>
          </a:p>
          <a:p>
            <a:pPr marL="0" indent="0">
              <a:buNone/>
            </a:pPr>
            <a:r>
              <a:rPr lang="hu-HU" b="1" i="1" dirty="0" err="1" smtClean="0"/>
              <a:t>nu</a:t>
            </a:r>
            <a:r>
              <a:rPr lang="hu-HU" b="1" i="1" dirty="0" smtClean="0"/>
              <a:t>(~no) </a:t>
            </a:r>
            <a:r>
              <a:rPr lang="hu-HU" i="1" dirty="0" smtClean="0"/>
              <a:t>azért ostromoltak kíméletlenül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</a:t>
            </a:r>
            <a:r>
              <a:rPr lang="hu-HU" dirty="0" err="1" smtClean="0"/>
              <a:t>besieged</a:t>
            </a:r>
            <a:r>
              <a:rPr lang="hu-HU" dirty="0" smtClean="0"/>
              <a:t> </a:t>
            </a:r>
            <a:r>
              <a:rPr lang="hu-HU" dirty="0" err="1" smtClean="0"/>
              <a:t>mercilessly</a:t>
            </a:r>
            <a:r>
              <a:rPr lang="hu-HU" dirty="0" smtClean="0"/>
              <a:t>’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i="1" dirty="0">
                <a:solidFill>
                  <a:schemeClr val="tx1"/>
                </a:solidFill>
              </a:rPr>
              <a:t>no &gt; na</a:t>
            </a:r>
          </a:p>
          <a:p>
            <a:pPr marL="0" indent="0">
              <a:buNone/>
            </a:pPr>
            <a:r>
              <a:rPr lang="hu-HU" i="1" dirty="0" err="1" smtClean="0"/>
              <a:t>nu</a:t>
            </a:r>
            <a:r>
              <a:rPr lang="hu-HU" i="1" dirty="0" smtClean="0"/>
              <a:t>~no~</a:t>
            </a:r>
            <a:r>
              <a:rPr lang="hu-HU" i="1" dirty="0" err="1" smtClean="0"/>
              <a:t>noh</a:t>
            </a:r>
            <a:endParaRPr lang="hu-HU" i="1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692" y="2546036"/>
            <a:ext cx="2019300" cy="295275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3545" y="1731216"/>
            <a:ext cx="4387006" cy="5116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791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Crible</a:t>
            </a:r>
            <a:r>
              <a:rPr lang="hu-HU" dirty="0" smtClean="0"/>
              <a:t> (2018: 47)</a:t>
            </a:r>
            <a:endParaRPr lang="hu-HU" dirty="0"/>
          </a:p>
        </p:txBody>
      </p:sp>
      <p:pic>
        <p:nvPicPr>
          <p:cNvPr id="4" name="Tartalom helye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9131" y="2133600"/>
            <a:ext cx="7735563" cy="3778250"/>
          </a:xfrm>
        </p:spPr>
      </p:pic>
    </p:spTree>
    <p:extLst>
      <p:ext uri="{BB962C8B-B14F-4D97-AF65-F5344CB8AC3E}">
        <p14:creationId xmlns:p14="http://schemas.microsoft.com/office/powerpoint/2010/main" val="3217794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32AEFB0-893A-2A5A-3E20-3D4ACDEA8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99627" y="615484"/>
            <a:ext cx="8911687" cy="1280890"/>
          </a:xfrm>
        </p:spPr>
        <p:txBody>
          <a:bodyPr/>
          <a:lstStyle/>
          <a:p>
            <a:r>
              <a:rPr lang="hu-HU" dirty="0" err="1" smtClean="0"/>
              <a:t>Dictionaries</a:t>
            </a:r>
            <a:r>
              <a:rPr lang="hu-HU" dirty="0"/>
              <a:t>:</a:t>
            </a:r>
            <a:br>
              <a:rPr lang="hu-HU" dirty="0"/>
            </a:br>
            <a:r>
              <a:rPr lang="hu-HU" dirty="0" smtClean="0"/>
              <a:t>main </a:t>
            </a:r>
            <a:r>
              <a:rPr lang="hu-HU" dirty="0" err="1"/>
              <a:t>differences</a:t>
            </a:r>
            <a:r>
              <a:rPr lang="hu-HU" dirty="0"/>
              <a:t> </a:t>
            </a:r>
            <a:r>
              <a:rPr lang="hu-HU" dirty="0" err="1"/>
              <a:t>between</a:t>
            </a:r>
            <a:r>
              <a:rPr lang="hu-HU" dirty="0"/>
              <a:t> </a:t>
            </a:r>
            <a:r>
              <a:rPr lang="hu-HU" i="1" dirty="0"/>
              <a:t>no </a:t>
            </a:r>
            <a:r>
              <a:rPr lang="hu-HU" dirty="0"/>
              <a:t>and </a:t>
            </a:r>
            <a:r>
              <a:rPr lang="hu-HU" i="1" dirty="0"/>
              <a:t>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4509BE7-3317-01A6-7A2A-6A63606206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99736" y="2277374"/>
            <a:ext cx="9627174" cy="4475118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sz="2000" dirty="0" smtClean="0"/>
              <a:t>Czuczor &amp; Fogarasi (1861): A magyar nyelv szótára [</a:t>
            </a:r>
            <a:r>
              <a:rPr lang="hu-HU" sz="2000" dirty="0" err="1" smtClean="0"/>
              <a:t>Dictionary</a:t>
            </a:r>
            <a:r>
              <a:rPr lang="hu-HU" sz="2000" dirty="0" smtClean="0"/>
              <a:t> of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</a:t>
            </a:r>
            <a:r>
              <a:rPr lang="hu-HU" sz="2000" dirty="0" err="1" smtClean="0"/>
              <a:t>Language</a:t>
            </a:r>
            <a:r>
              <a:rPr lang="hu-HU" sz="2000" dirty="0" smtClean="0"/>
              <a:t>]</a:t>
            </a:r>
          </a:p>
          <a:p>
            <a:r>
              <a:rPr lang="hu-HU" sz="2000" i="1" dirty="0" smtClean="0"/>
              <a:t>na </a:t>
            </a:r>
            <a:r>
              <a:rPr lang="hu-HU" sz="2000" dirty="0"/>
              <a:t>is a </a:t>
            </a:r>
            <a:r>
              <a:rPr lang="hu-HU" sz="2000" b="1" dirty="0" err="1"/>
              <a:t>regional</a:t>
            </a:r>
            <a:r>
              <a:rPr lang="hu-HU" sz="2000" dirty="0"/>
              <a:t> </a:t>
            </a:r>
            <a:r>
              <a:rPr lang="hu-HU" sz="2000" dirty="0" err="1" smtClean="0"/>
              <a:t>dialectal</a:t>
            </a:r>
            <a:r>
              <a:rPr lang="hu-HU" sz="2000" dirty="0" smtClean="0"/>
              <a:t> </a:t>
            </a:r>
            <a:r>
              <a:rPr lang="hu-HU" sz="2000" b="1" dirty="0" err="1" smtClean="0"/>
              <a:t>variant</a:t>
            </a:r>
            <a:r>
              <a:rPr lang="hu-HU" sz="2000" dirty="0" smtClean="0"/>
              <a:t> </a:t>
            </a:r>
            <a:r>
              <a:rPr lang="hu-HU" sz="2000" dirty="0"/>
              <a:t>of </a:t>
            </a:r>
            <a:r>
              <a:rPr lang="hu-HU" sz="2000" i="1" dirty="0" smtClean="0"/>
              <a:t>no</a:t>
            </a:r>
            <a:endParaRPr lang="hu-HU" sz="2000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hu-HU" sz="2000" dirty="0"/>
              <a:t>Pusztai (2003): </a:t>
            </a:r>
            <a:r>
              <a:rPr lang="hu-HU" sz="2000" dirty="0" smtClean="0"/>
              <a:t>A magyar nyelv értelmező szótára [</a:t>
            </a:r>
            <a:r>
              <a:rPr lang="hu-HU" sz="2000" dirty="0" err="1" smtClean="0"/>
              <a:t>Descriptive</a:t>
            </a:r>
            <a:r>
              <a:rPr lang="hu-HU" sz="2000" dirty="0" smtClean="0"/>
              <a:t> </a:t>
            </a:r>
            <a:r>
              <a:rPr lang="hu-HU" sz="2000" dirty="0" err="1" smtClean="0"/>
              <a:t>Dictionary</a:t>
            </a:r>
            <a:r>
              <a:rPr lang="hu-HU" sz="2000" dirty="0" smtClean="0"/>
              <a:t> of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</a:t>
            </a:r>
            <a:r>
              <a:rPr lang="hu-HU" sz="2000" dirty="0" err="1" smtClean="0"/>
              <a:t>Language</a:t>
            </a:r>
            <a:r>
              <a:rPr lang="hu-HU" sz="2000" dirty="0" smtClean="0"/>
              <a:t>]</a:t>
            </a:r>
            <a:endParaRPr lang="hu-HU" sz="2000" dirty="0"/>
          </a:p>
          <a:p>
            <a:r>
              <a:rPr lang="hu-HU" sz="2000" b="1" dirty="0" err="1"/>
              <a:t>Intonational</a:t>
            </a:r>
            <a:r>
              <a:rPr lang="hu-HU" sz="2000" b="1" dirty="0"/>
              <a:t>: </a:t>
            </a:r>
            <a:r>
              <a:rPr lang="hu-HU" sz="2000" i="1" dirty="0"/>
              <a:t>na </a:t>
            </a:r>
            <a:r>
              <a:rPr lang="hu-HU" sz="2000" dirty="0" smtClean="0"/>
              <a:t>„</a:t>
            </a:r>
            <a:r>
              <a:rPr lang="hu-HU" sz="2000" b="1" dirty="0" err="1" smtClean="0"/>
              <a:t>often</a:t>
            </a:r>
            <a:r>
              <a:rPr lang="hu-HU" sz="2000" dirty="0" smtClean="0"/>
              <a:t> </a:t>
            </a:r>
            <a:r>
              <a:rPr lang="hu-HU" sz="2000" dirty="0" err="1" smtClean="0"/>
              <a:t>merges</a:t>
            </a:r>
            <a:r>
              <a:rPr lang="hu-HU" sz="2000" dirty="0" smtClean="0"/>
              <a:t> </a:t>
            </a:r>
            <a:r>
              <a:rPr lang="hu-HU" sz="2000" dirty="0" err="1"/>
              <a:t>into</a:t>
            </a:r>
            <a:r>
              <a:rPr lang="hu-HU" sz="2000" dirty="0"/>
              <a:t> </a:t>
            </a:r>
            <a:r>
              <a:rPr lang="hu-HU" sz="2000" dirty="0" err="1"/>
              <a:t>the</a:t>
            </a:r>
            <a:r>
              <a:rPr lang="hu-HU" sz="2000" dirty="0"/>
              <a:t> </a:t>
            </a:r>
            <a:r>
              <a:rPr lang="hu-HU" sz="2000" dirty="0" err="1"/>
              <a:t>next</a:t>
            </a:r>
            <a:r>
              <a:rPr lang="hu-HU" sz="2000" dirty="0"/>
              <a:t> </a:t>
            </a:r>
            <a:r>
              <a:rPr lang="hu-HU" sz="2000" dirty="0" err="1"/>
              <a:t>sentence</a:t>
            </a:r>
            <a:r>
              <a:rPr lang="hu-HU" sz="2000" dirty="0"/>
              <a:t>” (</a:t>
            </a:r>
            <a:r>
              <a:rPr lang="hu-HU" sz="2000" dirty="0" err="1"/>
              <a:t>cf</a:t>
            </a:r>
            <a:r>
              <a:rPr lang="hu-HU" sz="2000" dirty="0"/>
              <a:t>. </a:t>
            </a:r>
            <a:r>
              <a:rPr lang="hu-HU" sz="2000" dirty="0" err="1"/>
              <a:t>usage</a:t>
            </a:r>
            <a:r>
              <a:rPr lang="hu-HU" sz="2000" dirty="0"/>
              <a:t> of </a:t>
            </a:r>
            <a:r>
              <a:rPr lang="hu-HU" sz="2000" dirty="0" err="1" smtClean="0"/>
              <a:t>comma</a:t>
            </a:r>
            <a:r>
              <a:rPr lang="hu-HU" sz="2000" dirty="0" smtClean="0"/>
              <a:t> </a:t>
            </a:r>
            <a:r>
              <a:rPr lang="hu-HU" sz="2000" dirty="0" err="1" smtClean="0"/>
              <a:t>in</a:t>
            </a:r>
            <a:r>
              <a:rPr lang="hu-HU" sz="2000" dirty="0" smtClean="0"/>
              <a:t> </a:t>
            </a:r>
            <a:r>
              <a:rPr lang="hu-HU" sz="2000" dirty="0" err="1" smtClean="0"/>
              <a:t>written</a:t>
            </a:r>
            <a:r>
              <a:rPr lang="hu-HU" sz="2000" dirty="0" smtClean="0"/>
              <a:t> </a:t>
            </a:r>
            <a:r>
              <a:rPr lang="hu-HU" sz="2000" dirty="0" err="1" smtClean="0"/>
              <a:t>Hungarian</a:t>
            </a:r>
            <a:r>
              <a:rPr lang="hu-HU" sz="2000" dirty="0" smtClean="0"/>
              <a:t> (</a:t>
            </a:r>
            <a:r>
              <a:rPr lang="hu-HU" sz="2000" i="1" dirty="0" smtClean="0"/>
              <a:t>no </a:t>
            </a:r>
            <a:r>
              <a:rPr lang="hu-HU" sz="2000" dirty="0" err="1" smtClean="0"/>
              <a:t>doesn’t</a:t>
            </a:r>
            <a:r>
              <a:rPr lang="hu-HU" sz="2000" dirty="0" smtClean="0"/>
              <a:t>?)</a:t>
            </a:r>
            <a:endParaRPr lang="hu-HU" sz="2000" dirty="0"/>
          </a:p>
          <a:p>
            <a:r>
              <a:rPr lang="hu-HU" sz="2000" b="1" dirty="0" err="1"/>
              <a:t>Functional</a:t>
            </a:r>
            <a:r>
              <a:rPr lang="hu-HU" sz="2000" dirty="0"/>
              <a:t>: </a:t>
            </a:r>
            <a:r>
              <a:rPr lang="hu-HU" sz="2000" dirty="0" err="1" smtClean="0"/>
              <a:t>both</a:t>
            </a:r>
            <a:r>
              <a:rPr lang="hu-HU" sz="2000" dirty="0" smtClean="0"/>
              <a:t> </a:t>
            </a:r>
            <a:r>
              <a:rPr lang="hu-HU" sz="2000" dirty="0" err="1" smtClean="0"/>
              <a:t>have</a:t>
            </a:r>
            <a:r>
              <a:rPr lang="hu-HU" sz="2000" dirty="0" smtClean="0"/>
              <a:t>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same</a:t>
            </a:r>
            <a:r>
              <a:rPr lang="hu-HU" sz="2000" dirty="0" smtClean="0"/>
              <a:t> </a:t>
            </a:r>
            <a:r>
              <a:rPr lang="hu-HU" sz="2000" dirty="0" err="1"/>
              <a:t>functions</a:t>
            </a:r>
            <a:r>
              <a:rPr lang="hu-HU" sz="2000" dirty="0"/>
              <a:t>, </a:t>
            </a:r>
            <a:r>
              <a:rPr lang="hu-HU" sz="2000" dirty="0" err="1"/>
              <a:t>except</a:t>
            </a:r>
            <a:r>
              <a:rPr lang="hu-HU" sz="2000" dirty="0"/>
              <a:t>: </a:t>
            </a:r>
            <a:r>
              <a:rPr lang="hu-HU" sz="2000" b="1" i="1" dirty="0" smtClean="0"/>
              <a:t>na</a:t>
            </a:r>
            <a:endParaRPr lang="hu-HU" sz="2000" dirty="0"/>
          </a:p>
          <a:p>
            <a:pPr lvl="1"/>
            <a:r>
              <a:rPr lang="hu-HU" sz="2000" dirty="0" err="1" smtClean="0"/>
              <a:t>also</a:t>
            </a:r>
            <a:r>
              <a:rPr lang="hu-HU" sz="2000" dirty="0" smtClean="0"/>
              <a:t> has </a:t>
            </a:r>
            <a:r>
              <a:rPr lang="hu-HU" sz="2000" dirty="0" err="1"/>
              <a:t>deictic</a:t>
            </a:r>
            <a:r>
              <a:rPr lang="hu-HU" sz="2000" dirty="0"/>
              <a:t> (</a:t>
            </a:r>
            <a:r>
              <a:rPr lang="hu-HU" sz="2000" dirty="0" err="1"/>
              <a:t>gestural&amp;symbolic</a:t>
            </a:r>
            <a:r>
              <a:rPr lang="hu-HU" sz="2000" dirty="0"/>
              <a:t>) </a:t>
            </a:r>
            <a:r>
              <a:rPr lang="hu-HU" sz="2000" dirty="0" err="1"/>
              <a:t>usage</a:t>
            </a:r>
            <a:r>
              <a:rPr lang="hu-HU" sz="2000" dirty="0"/>
              <a:t>: </a:t>
            </a:r>
            <a:r>
              <a:rPr lang="hu-HU" sz="2000" dirty="0" err="1"/>
              <a:t>introducing</a:t>
            </a:r>
            <a:r>
              <a:rPr lang="hu-HU" sz="2000" dirty="0"/>
              <a:t> </a:t>
            </a:r>
            <a:r>
              <a:rPr lang="hu-HU" sz="2000" dirty="0" err="1"/>
              <a:t>close</a:t>
            </a:r>
            <a:r>
              <a:rPr lang="hu-HU" sz="2000" dirty="0"/>
              <a:t> </a:t>
            </a:r>
            <a:r>
              <a:rPr lang="hu-HU" sz="2000" dirty="0" err="1"/>
              <a:t>person</a:t>
            </a:r>
            <a:r>
              <a:rPr lang="hu-HU" sz="2000" dirty="0"/>
              <a:t>, </a:t>
            </a:r>
            <a:r>
              <a:rPr lang="hu-HU" sz="2000" dirty="0" err="1"/>
              <a:t>object</a:t>
            </a:r>
            <a:r>
              <a:rPr lang="hu-HU" sz="2000" dirty="0"/>
              <a:t>: </a:t>
            </a:r>
            <a:endParaRPr lang="hu-HU" sz="2000" dirty="0" smtClean="0"/>
          </a:p>
          <a:p>
            <a:pPr marL="0" indent="0">
              <a:buNone/>
            </a:pPr>
            <a:r>
              <a:rPr lang="hu-HU" sz="2000" dirty="0" smtClean="0"/>
              <a:t>		</a:t>
            </a:r>
            <a:r>
              <a:rPr lang="hu-HU" sz="2000" b="1" i="1" dirty="0" smtClean="0"/>
              <a:t>Na, </a:t>
            </a:r>
            <a:r>
              <a:rPr lang="hu-HU" sz="2000" i="1" dirty="0" smtClean="0"/>
              <a:t>hát </a:t>
            </a:r>
            <a:r>
              <a:rPr lang="hu-HU" sz="2000" b="1" i="1" dirty="0" smtClean="0"/>
              <a:t>itt </a:t>
            </a:r>
            <a:r>
              <a:rPr lang="hu-HU" sz="2000" i="1" dirty="0" smtClean="0"/>
              <a:t>van a kaszárnya.</a:t>
            </a:r>
            <a:r>
              <a:rPr lang="hu-HU" sz="2000" dirty="0" smtClean="0"/>
              <a:t> ’</a:t>
            </a:r>
            <a:r>
              <a:rPr lang="hu-HU" sz="2000" dirty="0" err="1" smtClean="0"/>
              <a:t>Well</a:t>
            </a:r>
            <a:r>
              <a:rPr lang="hu-HU" sz="2000" dirty="0" smtClean="0"/>
              <a:t>/</a:t>
            </a:r>
            <a:r>
              <a:rPr lang="hu-HU" sz="2000" dirty="0" err="1" smtClean="0"/>
              <a:t>Now</a:t>
            </a:r>
            <a:r>
              <a:rPr lang="hu-HU" sz="2000" dirty="0" smtClean="0"/>
              <a:t>, here is </a:t>
            </a:r>
            <a:r>
              <a:rPr lang="hu-HU" sz="2000" dirty="0" err="1" smtClean="0"/>
              <a:t>the</a:t>
            </a:r>
            <a:r>
              <a:rPr lang="hu-HU" sz="2000" dirty="0" smtClean="0"/>
              <a:t> </a:t>
            </a:r>
            <a:r>
              <a:rPr lang="hu-HU" sz="2000" dirty="0" err="1" smtClean="0"/>
              <a:t>baracks</a:t>
            </a:r>
            <a:r>
              <a:rPr lang="hu-HU" sz="2000" dirty="0" smtClean="0"/>
              <a:t>’</a:t>
            </a:r>
          </a:p>
          <a:p>
            <a:pPr lvl="1"/>
            <a:r>
              <a:rPr lang="hu-HU" sz="2100" dirty="0" err="1"/>
              <a:t>c</a:t>
            </a:r>
            <a:r>
              <a:rPr lang="hu-HU" sz="2100" dirty="0" err="1" smtClean="0"/>
              <a:t>an</a:t>
            </a:r>
            <a:r>
              <a:rPr lang="hu-HU" sz="2100" dirty="0" smtClean="0"/>
              <a:t> </a:t>
            </a:r>
            <a:r>
              <a:rPr lang="hu-HU" sz="2100" b="1" dirty="0" err="1" smtClean="0"/>
              <a:t>introduce</a:t>
            </a:r>
            <a:r>
              <a:rPr lang="hu-HU" sz="2100" b="1" dirty="0" smtClean="0"/>
              <a:t> </a:t>
            </a:r>
            <a:r>
              <a:rPr lang="hu-HU" sz="2100" b="1" dirty="0"/>
              <a:t>a </a:t>
            </a:r>
            <a:r>
              <a:rPr lang="hu-HU" sz="2100" b="1" dirty="0" err="1"/>
              <a:t>new</a:t>
            </a:r>
            <a:r>
              <a:rPr lang="hu-HU" sz="2100" b="1" dirty="0"/>
              <a:t> </a:t>
            </a:r>
            <a:r>
              <a:rPr lang="hu-HU" sz="2100" b="1" dirty="0" err="1"/>
              <a:t>train</a:t>
            </a:r>
            <a:r>
              <a:rPr lang="hu-HU" sz="2100" b="1" dirty="0"/>
              <a:t> of </a:t>
            </a:r>
            <a:r>
              <a:rPr lang="hu-HU" sz="2100" b="1" dirty="0" err="1"/>
              <a:t>thought</a:t>
            </a:r>
            <a:r>
              <a:rPr lang="hu-HU" sz="2100" b="1" dirty="0"/>
              <a:t> </a:t>
            </a:r>
            <a:r>
              <a:rPr lang="hu-HU" sz="2100" b="1" dirty="0" err="1"/>
              <a:t>or</a:t>
            </a:r>
            <a:r>
              <a:rPr lang="hu-HU" sz="2100" b="1" dirty="0"/>
              <a:t> </a:t>
            </a:r>
            <a:r>
              <a:rPr lang="hu-HU" sz="2100" b="1" dirty="0" err="1"/>
              <a:t>summary</a:t>
            </a:r>
            <a:r>
              <a:rPr lang="hu-HU" sz="2100" b="1" dirty="0"/>
              <a:t> </a:t>
            </a:r>
            <a:r>
              <a:rPr lang="hu-HU" sz="2100" dirty="0"/>
              <a:t>(</a:t>
            </a:r>
            <a:r>
              <a:rPr lang="hu-HU" sz="2100" dirty="0" err="1"/>
              <a:t>e.g</a:t>
            </a:r>
            <a:r>
              <a:rPr lang="hu-HU" sz="2100" dirty="0"/>
              <a:t>. </a:t>
            </a:r>
            <a:r>
              <a:rPr lang="hu-HU" sz="2100" i="1" dirty="0" err="1"/>
              <a:t>namármost</a:t>
            </a:r>
            <a:r>
              <a:rPr lang="hu-HU" sz="2100" dirty="0"/>
              <a:t> ’</a:t>
            </a:r>
            <a:r>
              <a:rPr lang="hu-HU" sz="2100" dirty="0" err="1"/>
              <a:t>well</a:t>
            </a:r>
            <a:r>
              <a:rPr lang="hu-HU" sz="2100" dirty="0"/>
              <a:t> </a:t>
            </a:r>
            <a:r>
              <a:rPr lang="hu-HU" sz="2100" dirty="0" err="1" smtClean="0"/>
              <a:t>then</a:t>
            </a:r>
            <a:r>
              <a:rPr lang="hu-HU" sz="2100" dirty="0" smtClean="0"/>
              <a:t>’)</a:t>
            </a:r>
            <a:endParaRPr lang="hu-HU" sz="2100" dirty="0"/>
          </a:p>
          <a:p>
            <a:pPr marL="0" indent="0">
              <a:buNone/>
            </a:pPr>
            <a:endParaRPr lang="hu-HU" sz="2000" dirty="0" smtClean="0"/>
          </a:p>
          <a:p>
            <a:pPr marL="0" indent="0">
              <a:buNone/>
            </a:pPr>
            <a:endParaRPr lang="hu-H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669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3EB7675B-552F-C733-66CA-685821CFF8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1932" y="486087"/>
            <a:ext cx="9693065" cy="1280890"/>
          </a:xfrm>
        </p:spPr>
        <p:txBody>
          <a:bodyPr/>
          <a:lstStyle/>
          <a:p>
            <a:r>
              <a:rPr lang="hu-HU" dirty="0" smtClean="0"/>
              <a:t>Main (</a:t>
            </a:r>
            <a:r>
              <a:rPr lang="hu-HU" dirty="0" err="1" smtClean="0"/>
              <a:t>overlapping</a:t>
            </a:r>
            <a:r>
              <a:rPr lang="hu-HU" dirty="0" smtClean="0"/>
              <a:t>) </a:t>
            </a:r>
            <a:r>
              <a:rPr lang="hu-HU" dirty="0" err="1"/>
              <a:t>functions</a:t>
            </a:r>
            <a:r>
              <a:rPr lang="hu-HU" dirty="0"/>
              <a:t> of </a:t>
            </a:r>
            <a:r>
              <a:rPr lang="hu-HU" i="1" dirty="0"/>
              <a:t>no</a:t>
            </a:r>
            <a:r>
              <a:rPr lang="hu-HU" dirty="0"/>
              <a:t> and </a:t>
            </a:r>
            <a:r>
              <a:rPr lang="hu-HU" i="1" dirty="0"/>
              <a:t>na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7A7EEE6E-5905-B338-70FC-D8C2705751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71932" y="1250830"/>
            <a:ext cx="9842741" cy="5391509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7000"/>
              </a:lnSpc>
              <a:buNone/>
            </a:pPr>
            <a:r>
              <a:rPr lang="hu-HU" dirty="0" err="1" smtClean="0">
                <a:latin typeface="+mj-lt"/>
              </a:rPr>
              <a:t>Dictionaries</a:t>
            </a:r>
            <a:r>
              <a:rPr lang="hu-HU" dirty="0" smtClean="0">
                <a:latin typeface="+mj-lt"/>
              </a:rPr>
              <a:t> </a:t>
            </a:r>
            <a:r>
              <a:rPr lang="hu-HU" b="1" dirty="0" smtClean="0">
                <a:latin typeface="+mj-lt"/>
              </a:rPr>
              <a:t>mix </a:t>
            </a:r>
            <a:r>
              <a:rPr lang="hu-HU" b="1" dirty="0" err="1">
                <a:latin typeface="+mj-lt"/>
              </a:rPr>
              <a:t>the</a:t>
            </a:r>
            <a:r>
              <a:rPr lang="hu-HU" b="1" dirty="0">
                <a:latin typeface="+mj-lt"/>
              </a:rPr>
              <a:t> </a:t>
            </a:r>
            <a:r>
              <a:rPr lang="hu-HU" b="1" dirty="0" err="1">
                <a:latin typeface="+mj-lt"/>
              </a:rPr>
              <a:t>functions</a:t>
            </a:r>
            <a:r>
              <a:rPr lang="hu-HU" b="1" dirty="0">
                <a:latin typeface="+mj-lt"/>
              </a:rPr>
              <a:t> of </a:t>
            </a:r>
            <a:r>
              <a:rPr lang="hu-HU" b="1" dirty="0" err="1">
                <a:latin typeface="+mj-lt"/>
              </a:rPr>
              <a:t>INTs</a:t>
            </a:r>
            <a:r>
              <a:rPr lang="hu-HU" b="1" dirty="0">
                <a:latin typeface="+mj-lt"/>
              </a:rPr>
              <a:t> and </a:t>
            </a:r>
            <a:r>
              <a:rPr lang="hu-HU" b="1" dirty="0" err="1" smtClean="0">
                <a:latin typeface="+mj-lt"/>
              </a:rPr>
              <a:t>DMs</a:t>
            </a:r>
            <a:r>
              <a:rPr lang="hu-HU" b="1" dirty="0" smtClean="0">
                <a:latin typeface="+mj-lt"/>
              </a:rPr>
              <a:t>. </a:t>
            </a:r>
          </a:p>
          <a:p>
            <a:pPr marL="0" indent="0">
              <a:lnSpc>
                <a:spcPct val="107000"/>
              </a:lnSpc>
              <a:buNone/>
            </a:pPr>
            <a:r>
              <a:rPr lang="hu-HU" dirty="0" smtClean="0">
                <a:latin typeface="+mj-lt"/>
              </a:rPr>
              <a:t>Pusztai (2003): </a:t>
            </a:r>
            <a:r>
              <a:rPr lang="hu-HU" dirty="0" err="1" smtClean="0">
                <a:latin typeface="+mj-lt"/>
              </a:rPr>
              <a:t>only</a:t>
            </a:r>
            <a:r>
              <a:rPr lang="hu-HU" dirty="0" smtClean="0">
                <a:latin typeface="+mj-lt"/>
              </a:rPr>
              <a:t> </a:t>
            </a:r>
            <a:r>
              <a:rPr lang="hu-HU" i="1" dirty="0" smtClean="0">
                <a:latin typeface="+mj-lt"/>
              </a:rPr>
              <a:t>na </a:t>
            </a:r>
            <a:r>
              <a:rPr lang="hu-HU" dirty="0" smtClean="0">
                <a:latin typeface="+mj-lt"/>
              </a:rPr>
              <a:t>is „</a:t>
            </a:r>
            <a:r>
              <a:rPr lang="hu-HU" dirty="0" err="1" smtClean="0">
                <a:latin typeface="+mj-lt"/>
              </a:rPr>
              <a:t>folksy</a:t>
            </a:r>
            <a:r>
              <a:rPr lang="hu-HU" dirty="0" smtClean="0">
                <a:latin typeface="+mj-lt"/>
              </a:rPr>
              <a:t>”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+mj-lt"/>
              <a:buAutoNum type="arabicPeriod"/>
            </a:pPr>
            <a:r>
              <a:rPr lang="hu-HU" dirty="0" err="1" smtClean="0">
                <a:latin typeface="+mj-lt"/>
              </a:rPr>
              <a:t>Expression</a:t>
            </a:r>
            <a:r>
              <a:rPr lang="hu-HU" dirty="0" smtClean="0">
                <a:latin typeface="+mj-lt"/>
              </a:rPr>
              <a:t> of </a:t>
            </a:r>
            <a:r>
              <a:rPr lang="hu-HU" dirty="0" err="1" smtClean="0">
                <a:latin typeface="+mj-lt"/>
              </a:rPr>
              <a:t>will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request</a:t>
            </a:r>
            <a:r>
              <a:rPr lang="hu-HU" dirty="0" smtClean="0">
                <a:latin typeface="+mj-lt"/>
              </a:rPr>
              <a:t> (</a:t>
            </a:r>
            <a:r>
              <a:rPr lang="hu-HU" dirty="0" err="1" smtClean="0">
                <a:latin typeface="+mj-lt"/>
              </a:rPr>
              <a:t>with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or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without</a:t>
            </a:r>
            <a:r>
              <a:rPr lang="hu-HU" dirty="0" smtClean="0">
                <a:latin typeface="+mj-lt"/>
              </a:rPr>
              <a:t> </a:t>
            </a:r>
            <a:r>
              <a:rPr lang="hu-HU" dirty="0" err="1" smtClean="0">
                <a:latin typeface="+mj-lt"/>
              </a:rPr>
              <a:t>urge</a:t>
            </a:r>
            <a:r>
              <a:rPr lang="hu-HU" dirty="0" smtClean="0">
                <a:latin typeface="+mj-lt"/>
              </a:rPr>
              <a:t>): </a:t>
            </a:r>
            <a:r>
              <a:rPr lang="hu-HU" b="1" i="1" dirty="0" smtClean="0">
                <a:latin typeface="+mj-lt"/>
              </a:rPr>
              <a:t>Na</a:t>
            </a:r>
            <a:r>
              <a:rPr lang="hu-HU" i="1" dirty="0">
                <a:latin typeface="+mj-lt"/>
              </a:rPr>
              <a:t>, gyerünk</a:t>
            </a:r>
            <a:r>
              <a:rPr lang="hu-HU" i="1" dirty="0" smtClean="0">
                <a:latin typeface="+mj-lt"/>
              </a:rPr>
              <a:t>! </a:t>
            </a:r>
            <a:r>
              <a:rPr lang="hu-HU" dirty="0" smtClean="0">
                <a:latin typeface="+mj-lt"/>
              </a:rPr>
              <a:t>’</a:t>
            </a:r>
            <a:r>
              <a:rPr lang="hu-HU" dirty="0" err="1" smtClean="0">
                <a:latin typeface="+mj-lt"/>
              </a:rPr>
              <a:t>Now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>
                <a:latin typeface="+mj-lt"/>
              </a:rPr>
              <a:t>l</a:t>
            </a:r>
            <a:r>
              <a:rPr lang="hu-HU" dirty="0" err="1" smtClean="0">
                <a:latin typeface="+mj-lt"/>
              </a:rPr>
              <a:t>et’s</a:t>
            </a:r>
            <a:r>
              <a:rPr lang="hu-HU" dirty="0" smtClean="0">
                <a:latin typeface="+mj-lt"/>
              </a:rPr>
              <a:t> go!’ </a:t>
            </a:r>
            <a:r>
              <a:rPr lang="hu-HU" b="1" i="1" dirty="0" smtClean="0">
                <a:latin typeface="+mj-lt"/>
              </a:rPr>
              <a:t>No</a:t>
            </a:r>
            <a:r>
              <a:rPr lang="hu-HU" i="1" dirty="0" smtClean="0">
                <a:latin typeface="+mj-lt"/>
              </a:rPr>
              <a:t> igyál! </a:t>
            </a:r>
            <a:r>
              <a:rPr lang="hu-HU" dirty="0" smtClean="0">
                <a:latin typeface="+mj-lt"/>
              </a:rPr>
              <a:t>’</a:t>
            </a:r>
            <a:r>
              <a:rPr lang="hu-HU" dirty="0" err="1" smtClean="0">
                <a:latin typeface="+mj-lt"/>
              </a:rPr>
              <a:t>Well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drink</a:t>
            </a:r>
            <a:r>
              <a:rPr lang="hu-HU" dirty="0" smtClean="0">
                <a:latin typeface="+mj-lt"/>
              </a:rPr>
              <a:t>!’</a:t>
            </a:r>
            <a:endParaRPr lang="hu-HU" dirty="0"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Related to a </a:t>
            </a:r>
            <a:r>
              <a:rPr lang="en-US" dirty="0" smtClean="0">
                <a:latin typeface="+mj-lt"/>
              </a:rPr>
              <a:t>question </a:t>
            </a:r>
            <a:r>
              <a:rPr lang="en-US" dirty="0">
                <a:latin typeface="+mj-lt"/>
              </a:rPr>
              <a:t>as an urge, or to urge the </a:t>
            </a:r>
            <a:r>
              <a:rPr lang="en-US" dirty="0" smtClean="0">
                <a:latin typeface="+mj-lt"/>
              </a:rPr>
              <a:t>answer</a:t>
            </a:r>
            <a:r>
              <a:rPr lang="hu-HU" dirty="0" smtClean="0">
                <a:latin typeface="+mj-lt"/>
              </a:rPr>
              <a:t>: </a:t>
            </a:r>
            <a:r>
              <a:rPr lang="hu-HU" b="1" i="1" dirty="0">
                <a:latin typeface="+mj-lt"/>
              </a:rPr>
              <a:t>Na, </a:t>
            </a:r>
            <a:r>
              <a:rPr lang="hu-HU" i="1" dirty="0">
                <a:latin typeface="+mj-lt"/>
              </a:rPr>
              <a:t>mi lesz </a:t>
            </a:r>
            <a:r>
              <a:rPr lang="hu-HU" i="1" dirty="0" smtClean="0">
                <a:latin typeface="+mj-lt"/>
              </a:rPr>
              <a:t>már? </a:t>
            </a:r>
            <a:r>
              <a:rPr lang="hu-HU" dirty="0" smtClean="0"/>
              <a:t>’</a:t>
            </a:r>
            <a:r>
              <a:rPr lang="hu-HU" dirty="0" err="1" smtClean="0"/>
              <a:t>Oh</a:t>
            </a:r>
            <a:r>
              <a:rPr lang="hu-HU" dirty="0" smtClean="0"/>
              <a:t>, </a:t>
            </a:r>
            <a:r>
              <a:rPr lang="hu-HU" dirty="0" err="1" smtClean="0"/>
              <a:t>come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!’; </a:t>
            </a:r>
            <a:r>
              <a:rPr lang="hu-HU" b="1" i="1" dirty="0" smtClean="0"/>
              <a:t>No</a:t>
            </a:r>
            <a:r>
              <a:rPr lang="hu-HU" i="1" dirty="0" smtClean="0"/>
              <a:t>, gyere hát! </a:t>
            </a:r>
            <a:r>
              <a:rPr lang="hu-HU" dirty="0" smtClean="0"/>
              <a:t>’</a:t>
            </a:r>
            <a:r>
              <a:rPr lang="hu-HU" dirty="0" err="1" smtClean="0"/>
              <a:t>Come</a:t>
            </a:r>
            <a:r>
              <a:rPr lang="hu-HU" dirty="0" smtClean="0"/>
              <a:t> </a:t>
            </a:r>
            <a:r>
              <a:rPr lang="hu-HU" dirty="0" err="1" smtClean="0"/>
              <a:t>on</a:t>
            </a:r>
            <a:r>
              <a:rPr lang="hu-HU" dirty="0" smtClean="0"/>
              <a:t>!’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US" b="1" dirty="0">
                <a:latin typeface="+mj-lt"/>
              </a:rPr>
              <a:t>As expressive </a:t>
            </a:r>
            <a:r>
              <a:rPr lang="en-US" dirty="0">
                <a:latin typeface="+mj-lt"/>
              </a:rPr>
              <a:t>and coloring</a:t>
            </a:r>
            <a:r>
              <a:rPr lang="en-US" b="1" dirty="0">
                <a:latin typeface="+mj-lt"/>
              </a:rPr>
              <a:t> words of emotional </a:t>
            </a:r>
            <a:r>
              <a:rPr lang="en-US" b="1" dirty="0" smtClean="0">
                <a:latin typeface="+mj-lt"/>
              </a:rPr>
              <a:t>sentences</a:t>
            </a:r>
            <a:r>
              <a:rPr lang="hu-HU" b="1" dirty="0">
                <a:latin typeface="+mj-lt"/>
              </a:rPr>
              <a:t> </a:t>
            </a:r>
            <a:r>
              <a:rPr lang="hu-HU" dirty="0">
                <a:latin typeface="+mj-lt"/>
              </a:rPr>
              <a:t>(</a:t>
            </a:r>
            <a:r>
              <a:rPr lang="hu-HU" dirty="0" err="1">
                <a:latin typeface="+mj-lt"/>
              </a:rPr>
              <a:t>sedation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encouragement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 smtClean="0">
                <a:latin typeface="+mj-lt"/>
              </a:rPr>
              <a:t>praise</a:t>
            </a:r>
            <a:r>
              <a:rPr lang="hu-HU" dirty="0" smtClean="0">
                <a:latin typeface="+mj-lt"/>
              </a:rPr>
              <a:t>, </a:t>
            </a:r>
            <a:r>
              <a:rPr lang="hu-HU" dirty="0" err="1">
                <a:latin typeface="+mj-lt"/>
              </a:rPr>
              <a:t>threat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frustration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worry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amazement</a:t>
            </a:r>
            <a:r>
              <a:rPr lang="hu-HU" dirty="0">
                <a:latin typeface="+mj-lt"/>
              </a:rPr>
              <a:t>, </a:t>
            </a:r>
            <a:r>
              <a:rPr lang="hu-HU" dirty="0" err="1">
                <a:latin typeface="+mj-lt"/>
              </a:rPr>
              <a:t>doubt</a:t>
            </a:r>
            <a:r>
              <a:rPr lang="hu-HU" dirty="0">
                <a:latin typeface="+mj-lt"/>
              </a:rPr>
              <a:t>, etc.):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mi jól megjártuk. </a:t>
            </a:r>
            <a:r>
              <a:rPr lang="hu-HU" dirty="0" smtClean="0"/>
              <a:t>’</a:t>
            </a:r>
            <a:r>
              <a:rPr lang="hu-HU" dirty="0" err="1" smtClean="0"/>
              <a:t>Oh</a:t>
            </a:r>
            <a:r>
              <a:rPr lang="hu-HU" dirty="0" smtClean="0"/>
              <a:t>, </a:t>
            </a:r>
            <a:r>
              <a:rPr lang="hu-HU" dirty="0" err="1" smtClean="0"/>
              <a:t>we</a:t>
            </a:r>
            <a:r>
              <a:rPr lang="hu-HU" dirty="0" smtClean="0"/>
              <a:t> </a:t>
            </a:r>
            <a:r>
              <a:rPr lang="hu-HU" dirty="0" err="1" smtClean="0"/>
              <a:t>came</a:t>
            </a:r>
            <a:r>
              <a:rPr lang="hu-HU" dirty="0" smtClean="0"/>
              <a:t> </a:t>
            </a:r>
            <a:r>
              <a:rPr lang="hu-HU" dirty="0" err="1" smtClean="0"/>
              <a:t>off</a:t>
            </a:r>
            <a:r>
              <a:rPr lang="hu-HU" dirty="0" smtClean="0"/>
              <a:t> </a:t>
            </a:r>
            <a:r>
              <a:rPr lang="hu-HU" dirty="0" err="1" smtClean="0"/>
              <a:t>very</a:t>
            </a:r>
            <a:r>
              <a:rPr lang="hu-HU" dirty="0" smtClean="0"/>
              <a:t> </a:t>
            </a:r>
            <a:r>
              <a:rPr lang="hu-HU" dirty="0" err="1" smtClean="0"/>
              <a:t>badly</a:t>
            </a:r>
            <a:r>
              <a:rPr lang="hu-HU" dirty="0" smtClean="0"/>
              <a:t>.’;  </a:t>
            </a:r>
            <a:r>
              <a:rPr lang="hu-HU" b="1" i="1" dirty="0" smtClean="0"/>
              <a:t>No </a:t>
            </a:r>
            <a:r>
              <a:rPr lang="hu-HU" i="1" dirty="0" smtClean="0"/>
              <a:t>persze! </a:t>
            </a:r>
            <a:r>
              <a:rPr lang="hu-HU" dirty="0" smtClean="0"/>
              <a:t>’</a:t>
            </a:r>
            <a:r>
              <a:rPr lang="hu-HU" dirty="0" err="1" smtClean="0"/>
              <a:t>Of</a:t>
            </a:r>
            <a:r>
              <a:rPr lang="hu-HU" dirty="0" smtClean="0"/>
              <a:t> </a:t>
            </a:r>
            <a:r>
              <a:rPr lang="hu-HU" dirty="0" err="1" smtClean="0"/>
              <a:t>course</a:t>
            </a:r>
            <a:r>
              <a:rPr lang="hu-HU" dirty="0" smtClean="0"/>
              <a:t>!’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lvl="0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As an evocative word for the </a:t>
            </a:r>
            <a:r>
              <a:rPr lang="en-US" dirty="0" smtClean="0">
                <a:latin typeface="+mj-lt"/>
              </a:rPr>
              <a:t>neutral</a:t>
            </a:r>
            <a:r>
              <a:rPr lang="hu-HU" dirty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(more</a:t>
            </a:r>
            <a:r>
              <a:rPr lang="en-US" dirty="0">
                <a:latin typeface="+mj-lt"/>
              </a:rPr>
              <a:t>) </a:t>
            </a:r>
            <a:r>
              <a:rPr lang="en-US" b="1" dirty="0">
                <a:latin typeface="+mj-lt"/>
              </a:rPr>
              <a:t>bridging details of a continuous </a:t>
            </a:r>
            <a:r>
              <a:rPr lang="en-US" b="1" dirty="0" smtClean="0">
                <a:latin typeface="+mj-lt"/>
              </a:rPr>
              <a:t>narrative</a:t>
            </a:r>
            <a:r>
              <a:rPr lang="hu-HU" dirty="0" smtClean="0">
                <a:latin typeface="+mj-lt"/>
              </a:rPr>
              <a:t>:</a:t>
            </a:r>
            <a:r>
              <a:rPr lang="en-US" dirty="0" smtClean="0">
                <a:latin typeface="+mj-lt"/>
              </a:rPr>
              <a:t> </a:t>
            </a:r>
            <a:r>
              <a:rPr lang="hu-HU" b="1" i="1" dirty="0" smtClean="0">
                <a:latin typeface="+mj-lt"/>
              </a:rPr>
              <a:t>Na</a:t>
            </a:r>
            <a:r>
              <a:rPr lang="hu-HU" i="1" dirty="0" smtClean="0">
                <a:latin typeface="+mj-lt"/>
              </a:rPr>
              <a:t> </a:t>
            </a:r>
            <a:r>
              <a:rPr lang="hu-HU" i="1" dirty="0">
                <a:latin typeface="+mj-lt"/>
              </a:rPr>
              <a:t>de aztán egyszer </a:t>
            </a:r>
            <a:r>
              <a:rPr lang="hu-HU" i="1" dirty="0" smtClean="0">
                <a:latin typeface="+mj-lt"/>
              </a:rPr>
              <a:t>csak… </a:t>
            </a:r>
            <a:r>
              <a:rPr lang="hu-HU" dirty="0" smtClean="0"/>
              <a:t>’</a:t>
            </a:r>
            <a:r>
              <a:rPr lang="hu-HU" dirty="0" err="1" smtClean="0"/>
              <a:t>But</a:t>
            </a:r>
            <a:r>
              <a:rPr lang="hu-HU" dirty="0" smtClean="0"/>
              <a:t> </a:t>
            </a:r>
            <a:r>
              <a:rPr lang="hu-HU" dirty="0" err="1" smtClean="0"/>
              <a:t>then</a:t>
            </a:r>
            <a:r>
              <a:rPr lang="hu-HU" dirty="0" smtClean="0"/>
              <a:t> </a:t>
            </a:r>
            <a:r>
              <a:rPr lang="hu-HU" dirty="0" err="1" smtClean="0"/>
              <a:t>suddenly</a:t>
            </a:r>
            <a:r>
              <a:rPr lang="hu-HU" dirty="0" smtClean="0"/>
              <a:t>…’; </a:t>
            </a:r>
            <a:r>
              <a:rPr lang="hu-HU" b="1" i="1" dirty="0" smtClean="0"/>
              <a:t>No</a:t>
            </a:r>
            <a:r>
              <a:rPr lang="hu-HU" i="1" dirty="0" smtClean="0"/>
              <a:t>, ahogy mennek…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,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they</a:t>
            </a:r>
            <a:r>
              <a:rPr lang="hu-HU" dirty="0" smtClean="0"/>
              <a:t> go…’</a:t>
            </a:r>
            <a:endParaRPr lang="hu-HU" dirty="0">
              <a:latin typeface="+mj-lt"/>
            </a:endParaRPr>
          </a:p>
          <a:p>
            <a:pPr lvl="0" algn="just">
              <a:lnSpc>
                <a:spcPct val="107000"/>
              </a:lnSpc>
              <a:buFont typeface="+mj-lt"/>
              <a:buAutoNum type="arabicPeriod"/>
            </a:pPr>
            <a:r>
              <a:rPr lang="en-US" dirty="0">
                <a:latin typeface="+mj-lt"/>
              </a:rPr>
              <a:t>When saying goodbye, after the end of the conversation, to </a:t>
            </a:r>
            <a:r>
              <a:rPr lang="en-US" b="1" dirty="0">
                <a:latin typeface="+mj-lt"/>
              </a:rPr>
              <a:t>introduce the farewell </a:t>
            </a:r>
            <a:r>
              <a:rPr lang="en-US" b="1" dirty="0" smtClean="0">
                <a:latin typeface="+mj-lt"/>
              </a:rPr>
              <a:t>formula</a:t>
            </a:r>
            <a:r>
              <a:rPr lang="hu-HU" b="1" dirty="0">
                <a:latin typeface="+mj-lt"/>
              </a:rPr>
              <a:t>:</a:t>
            </a:r>
            <a:r>
              <a:rPr lang="hu-HU" b="1" dirty="0" smtClean="0">
                <a:latin typeface="+mj-lt"/>
              </a:rPr>
              <a:t> </a:t>
            </a:r>
            <a:r>
              <a:rPr lang="hu-HU" b="1" i="1" dirty="0">
                <a:latin typeface="+mj-lt"/>
              </a:rPr>
              <a:t>Na</a:t>
            </a:r>
            <a:r>
              <a:rPr lang="hu-HU" i="1" dirty="0">
                <a:latin typeface="+mj-lt"/>
              </a:rPr>
              <a:t>, szervusz. </a:t>
            </a:r>
            <a:r>
              <a:rPr lang="hu-HU" b="1" i="1" dirty="0" smtClean="0">
                <a:latin typeface="+mj-lt"/>
              </a:rPr>
              <a:t>No</a:t>
            </a:r>
            <a:r>
              <a:rPr lang="hu-HU" i="1" dirty="0" smtClean="0">
                <a:latin typeface="+mj-lt"/>
              </a:rPr>
              <a:t>, </a:t>
            </a:r>
            <a:r>
              <a:rPr lang="hu-HU" i="1" dirty="0">
                <a:latin typeface="+mj-lt"/>
              </a:rPr>
              <a:t>Isten veled</a:t>
            </a:r>
            <a:r>
              <a:rPr lang="hu-HU" i="1" dirty="0" smtClean="0">
                <a:latin typeface="+mj-lt"/>
              </a:rPr>
              <a:t>.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, </a:t>
            </a:r>
            <a:r>
              <a:rPr lang="hu-HU" dirty="0" err="1" smtClean="0"/>
              <a:t>good</a:t>
            </a:r>
            <a:r>
              <a:rPr lang="hu-HU" dirty="0" smtClean="0"/>
              <a:t> </a:t>
            </a:r>
            <a:r>
              <a:rPr lang="hu-HU" dirty="0" err="1" smtClean="0"/>
              <a:t>bye</a:t>
            </a:r>
            <a:r>
              <a:rPr lang="hu-HU" dirty="0" smtClean="0"/>
              <a:t>!’ </a:t>
            </a:r>
          </a:p>
          <a:p>
            <a:pPr algn="just">
              <a:lnSpc>
                <a:spcPct val="107000"/>
              </a:lnSpc>
              <a:buFont typeface="+mj-lt"/>
              <a:buAutoNum type="arabicPeriod"/>
            </a:pP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Folksy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As a response to an address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hu-HU" i="1" dirty="0">
                <a:ea typeface="Times New Roman" panose="02020603050405020304" pitchFamily="18" charset="0"/>
                <a:cs typeface="Times New Roman" panose="02020603050405020304" pitchFamily="18" charset="0"/>
              </a:rPr>
              <a:t>Na! </a:t>
            </a:r>
            <a:r>
              <a:rPr lang="hu-HU" i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Na. No.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I 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hear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you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; b)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say what you want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dirty="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271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51163" y="624110"/>
            <a:ext cx="9753450" cy="1280890"/>
          </a:xfrm>
        </p:spPr>
        <p:txBody>
          <a:bodyPr/>
          <a:lstStyle/>
          <a:p>
            <a:r>
              <a:rPr lang="hu-HU" dirty="0"/>
              <a:t>Main (</a:t>
            </a:r>
            <a:r>
              <a:rPr lang="hu-HU" dirty="0" err="1"/>
              <a:t>overlapping</a:t>
            </a:r>
            <a:r>
              <a:rPr lang="hu-HU" dirty="0"/>
              <a:t>) </a:t>
            </a:r>
            <a:r>
              <a:rPr lang="hu-HU" dirty="0" err="1"/>
              <a:t>functions</a:t>
            </a:r>
            <a:r>
              <a:rPr lang="hu-HU" dirty="0"/>
              <a:t> of </a:t>
            </a:r>
            <a:r>
              <a:rPr lang="hu-HU" i="1" dirty="0"/>
              <a:t>no</a:t>
            </a:r>
            <a:r>
              <a:rPr lang="hu-HU" dirty="0"/>
              <a:t> and </a:t>
            </a:r>
            <a:r>
              <a:rPr lang="hu-HU" i="1" dirty="0"/>
              <a:t>na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740641" y="1422571"/>
            <a:ext cx="9684438" cy="5262805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07000"/>
              </a:lnSpc>
              <a:buNone/>
            </a:pP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Pusztai (2003): </a:t>
            </a:r>
            <a:r>
              <a:rPr lang="hu-H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combinations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hu-HU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collocations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hu-H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he </a:t>
            </a:r>
            <a:r>
              <a:rPr lang="hu-HU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lists</a:t>
            </a:r>
            <a:r>
              <a:rPr lang="hu-HU" b="1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ea typeface="Times New Roman" panose="02020603050405020304" pitchFamily="18" charset="0"/>
                <a:cs typeface="Times New Roman" panose="02020603050405020304" pitchFamily="18" charset="0"/>
              </a:rPr>
              <a:t>DM-functions</a:t>
            </a:r>
            <a:r>
              <a:rPr lang="hu-HU" dirty="0" smtClean="0"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hu-HU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</a:pPr>
            <a:r>
              <a:rPr lang="hu-H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hu-HU" dirty="0" err="1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Folksy</a:t>
            </a:r>
            <a:r>
              <a:rPr lang="hu-HU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hu-HU" b="1" i="1" dirty="0"/>
              <a:t>Na meg 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’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and of course</a:t>
            </a:r>
            <a:r>
              <a:rPr lang="hu-HU" dirty="0"/>
              <a:t>’: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to introduce a part connected to the sentence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lang="hu-HU" b="1" dirty="0">
                <a:ea typeface="Times New Roman" panose="02020603050405020304" pitchFamily="18" charset="0"/>
                <a:cs typeface="Times New Roman" panose="02020603050405020304" pitchFamily="18" charset="0"/>
              </a:rPr>
              <a:t> an </a:t>
            </a:r>
            <a:r>
              <a:rPr lang="hu-HU" b="1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addition</a:t>
            </a:r>
            <a:r>
              <a:rPr lang="hu-HU" dirty="0"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dirty="0"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i="1" dirty="0"/>
              <a:t>Az ő passiója az </a:t>
            </a:r>
            <a:r>
              <a:rPr lang="hu-HU" i="1" dirty="0" err="1"/>
              <a:t>alchimia</a:t>
            </a:r>
            <a:r>
              <a:rPr lang="hu-HU" i="1" dirty="0"/>
              <a:t> volt, </a:t>
            </a:r>
            <a:r>
              <a:rPr lang="hu-HU" b="1" i="1" dirty="0"/>
              <a:t>na meg … </a:t>
            </a:r>
            <a:r>
              <a:rPr lang="hu-HU" i="1" dirty="0"/>
              <a:t>az udvar szobacicusai. </a:t>
            </a:r>
            <a:r>
              <a:rPr lang="hu-HU" dirty="0"/>
              <a:t>’</a:t>
            </a:r>
            <a:r>
              <a:rPr lang="hu-HU" dirty="0" err="1"/>
              <a:t>His</a:t>
            </a:r>
            <a:r>
              <a:rPr lang="hu-HU" dirty="0"/>
              <a:t> </a:t>
            </a:r>
            <a:r>
              <a:rPr lang="hu-HU" dirty="0" err="1"/>
              <a:t>passion</a:t>
            </a:r>
            <a:r>
              <a:rPr lang="hu-HU" dirty="0"/>
              <a:t> </a:t>
            </a:r>
            <a:r>
              <a:rPr lang="hu-HU" dirty="0" err="1"/>
              <a:t>was</a:t>
            </a:r>
            <a:r>
              <a:rPr lang="hu-HU" dirty="0"/>
              <a:t> </a:t>
            </a:r>
            <a:r>
              <a:rPr lang="hu-HU" dirty="0" err="1"/>
              <a:t>alchemy</a:t>
            </a:r>
            <a:r>
              <a:rPr lang="hu-HU" dirty="0"/>
              <a:t>, and… </a:t>
            </a:r>
            <a:r>
              <a:rPr lang="hu-HU" dirty="0" err="1"/>
              <a:t>the</a:t>
            </a:r>
            <a:r>
              <a:rPr lang="hu-HU" dirty="0"/>
              <a:t> yard </a:t>
            </a:r>
            <a:r>
              <a:rPr lang="hu-HU" dirty="0" err="1"/>
              <a:t>cats</a:t>
            </a:r>
            <a:r>
              <a:rPr lang="hu-HU" dirty="0"/>
              <a:t>’ </a:t>
            </a:r>
            <a:endParaRPr lang="hu-HU" dirty="0" smtClean="0"/>
          </a:p>
          <a:p>
            <a:pPr algn="just">
              <a:lnSpc>
                <a:spcPct val="107000"/>
              </a:lnSpc>
            </a:pPr>
            <a:r>
              <a:rPr lang="hu-HU" b="1" i="1" dirty="0" smtClean="0"/>
              <a:t>Na mármost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, </a:t>
            </a:r>
            <a:r>
              <a:rPr lang="hu-HU" dirty="0" err="1" smtClean="0"/>
              <a:t>now</a:t>
            </a:r>
            <a:r>
              <a:rPr lang="hu-HU" dirty="0" smtClean="0"/>
              <a:t>’:</a:t>
            </a:r>
            <a:r>
              <a:rPr lang="hu-HU" dirty="0"/>
              <a:t> </a:t>
            </a:r>
            <a:r>
              <a:rPr lang="hu-HU" dirty="0" err="1" smtClean="0"/>
              <a:t>introductory</a:t>
            </a:r>
            <a:r>
              <a:rPr lang="hu-HU" dirty="0" smtClean="0"/>
              <a:t> formula </a:t>
            </a:r>
            <a:r>
              <a:rPr lang="hu-HU" dirty="0" err="1" smtClean="0"/>
              <a:t>for</a:t>
            </a:r>
            <a:r>
              <a:rPr lang="hu-HU" dirty="0" smtClean="0"/>
              <a:t> a </a:t>
            </a:r>
            <a:r>
              <a:rPr lang="hu-HU" dirty="0" err="1" smtClean="0"/>
              <a:t>new</a:t>
            </a:r>
            <a:r>
              <a:rPr lang="hu-HU" dirty="0" smtClean="0"/>
              <a:t> </a:t>
            </a:r>
            <a:r>
              <a:rPr lang="hu-HU" dirty="0" err="1" smtClean="0"/>
              <a:t>thought</a:t>
            </a:r>
            <a:r>
              <a:rPr lang="hu-HU" dirty="0" smtClean="0"/>
              <a:t> of line </a:t>
            </a:r>
            <a:r>
              <a:rPr lang="hu-HU" dirty="0" err="1" smtClean="0"/>
              <a:t>or</a:t>
            </a:r>
            <a:r>
              <a:rPr lang="hu-HU" dirty="0" smtClean="0"/>
              <a:t> </a:t>
            </a:r>
            <a:r>
              <a:rPr lang="hu-HU" dirty="0" err="1" smtClean="0"/>
              <a:t>as</a:t>
            </a:r>
            <a:r>
              <a:rPr lang="hu-HU" dirty="0" smtClean="0"/>
              <a:t> </a:t>
            </a:r>
            <a:r>
              <a:rPr lang="hu-HU" dirty="0" err="1" smtClean="0"/>
              <a:t>introduction</a:t>
            </a:r>
            <a:r>
              <a:rPr lang="hu-HU" dirty="0" smtClean="0"/>
              <a:t> </a:t>
            </a:r>
            <a:r>
              <a:rPr lang="hu-HU" dirty="0" err="1" smtClean="0"/>
              <a:t>to</a:t>
            </a:r>
            <a:r>
              <a:rPr lang="hu-HU" dirty="0" smtClean="0"/>
              <a:t> a </a:t>
            </a:r>
            <a:r>
              <a:rPr lang="hu-HU" dirty="0" err="1" smtClean="0"/>
              <a:t>summary</a:t>
            </a:r>
            <a:r>
              <a:rPr lang="hu-HU" dirty="0" smtClean="0"/>
              <a:t>: </a:t>
            </a:r>
            <a:r>
              <a:rPr lang="hu-HU" b="1" i="1" dirty="0" smtClean="0"/>
              <a:t>Na</a:t>
            </a:r>
            <a:r>
              <a:rPr lang="hu-HU" b="1" i="1" dirty="0"/>
              <a:t> mármost </a:t>
            </a:r>
            <a:r>
              <a:rPr lang="hu-HU" i="1" dirty="0"/>
              <a:t>képzeljük el, </a:t>
            </a:r>
            <a:r>
              <a:rPr lang="hu-HU" i="1" dirty="0" smtClean="0"/>
              <a:t>hogy… </a:t>
            </a:r>
            <a:r>
              <a:rPr lang="hu-HU" dirty="0" smtClean="0"/>
              <a:t>’</a:t>
            </a:r>
            <a:r>
              <a:rPr lang="hu-HU" dirty="0" err="1" smtClean="0"/>
              <a:t>Now</a:t>
            </a:r>
            <a:r>
              <a:rPr lang="hu-HU" dirty="0" smtClean="0"/>
              <a:t> </a:t>
            </a:r>
            <a:r>
              <a:rPr lang="hu-HU" dirty="0" err="1" smtClean="0"/>
              <a:t>imagine</a:t>
            </a:r>
            <a:r>
              <a:rPr lang="hu-HU" dirty="0" smtClean="0"/>
              <a:t> </a:t>
            </a:r>
            <a:r>
              <a:rPr lang="hu-HU" dirty="0" err="1" smtClean="0"/>
              <a:t>that</a:t>
            </a:r>
            <a:r>
              <a:rPr lang="hu-HU" dirty="0" smtClean="0"/>
              <a:t>…’</a:t>
            </a:r>
            <a:endParaRPr lang="hu-HU" b="1" dirty="0"/>
          </a:p>
          <a:p>
            <a:pPr algn="just">
              <a:lnSpc>
                <a:spcPct val="107000"/>
              </a:lnSpc>
            </a:pPr>
            <a:r>
              <a:rPr lang="hu-HU" b="1" dirty="0"/>
              <a:t>No </a:t>
            </a:r>
            <a:r>
              <a:rPr lang="hu-HU" b="1" dirty="0" smtClean="0"/>
              <a:t>meg </a:t>
            </a:r>
            <a:r>
              <a:rPr lang="hu-HU" dirty="0" smtClean="0"/>
              <a:t>’</a:t>
            </a:r>
            <a:r>
              <a:rPr lang="hu-HU" dirty="0" err="1" smtClean="0"/>
              <a:t>and</a:t>
            </a:r>
            <a:r>
              <a:rPr lang="hu-HU" dirty="0" smtClean="0"/>
              <a:t> of </a:t>
            </a:r>
            <a:r>
              <a:rPr lang="hu-HU" dirty="0" err="1" smtClean="0"/>
              <a:t>course</a:t>
            </a:r>
            <a:r>
              <a:rPr lang="hu-HU" dirty="0" smtClean="0"/>
              <a:t>’:</a:t>
            </a:r>
            <a:r>
              <a:rPr lang="hu-HU" b="1" dirty="0" smtClean="0"/>
              <a:t> </a:t>
            </a:r>
            <a:r>
              <a:rPr lang="en-US" dirty="0" smtClean="0"/>
              <a:t>after </a:t>
            </a:r>
            <a:r>
              <a:rPr lang="en-US" dirty="0"/>
              <a:t>detailing, to introduce the addition of the missing detail, </a:t>
            </a:r>
            <a:r>
              <a:rPr lang="en-US" dirty="0" smtClean="0"/>
              <a:t>often </a:t>
            </a:r>
            <a:r>
              <a:rPr lang="en-US" dirty="0"/>
              <a:t>in the sense that it is less </a:t>
            </a:r>
            <a:r>
              <a:rPr lang="en-US" dirty="0" smtClean="0"/>
              <a:t>important</a:t>
            </a:r>
            <a:r>
              <a:rPr lang="hu-HU" dirty="0" smtClean="0"/>
              <a:t>: </a:t>
            </a:r>
            <a:r>
              <a:rPr lang="hu-HU" i="1" dirty="0"/>
              <a:t>Vettem húst, káposztát, tejfölt, </a:t>
            </a:r>
            <a:r>
              <a:rPr lang="hu-HU" b="1" i="1" dirty="0"/>
              <a:t>no meg </a:t>
            </a:r>
            <a:r>
              <a:rPr lang="hu-HU" i="1" dirty="0"/>
              <a:t>kaprot. </a:t>
            </a:r>
            <a:r>
              <a:rPr lang="hu-HU" dirty="0" smtClean="0"/>
              <a:t>’</a:t>
            </a:r>
            <a:r>
              <a:rPr lang="en-US" dirty="0" smtClean="0"/>
              <a:t>I</a:t>
            </a:r>
            <a:r>
              <a:rPr lang="hu-HU" dirty="0" smtClean="0"/>
              <a:t> </a:t>
            </a:r>
            <a:r>
              <a:rPr lang="en-US" dirty="0" smtClean="0"/>
              <a:t>bought </a:t>
            </a:r>
            <a:r>
              <a:rPr lang="en-US" dirty="0"/>
              <a:t>meat, cabbage, sour cream, and dill.</a:t>
            </a:r>
            <a:r>
              <a:rPr lang="hu-HU" dirty="0" smtClean="0"/>
              <a:t>’</a:t>
            </a:r>
            <a:endParaRPr lang="hu-HU" i="1" dirty="0"/>
          </a:p>
          <a:p>
            <a:pPr algn="just">
              <a:lnSpc>
                <a:spcPct val="107000"/>
              </a:lnSpc>
            </a:pPr>
            <a:r>
              <a:rPr lang="hu-HU" b="1" dirty="0"/>
              <a:t>No </a:t>
            </a:r>
            <a:r>
              <a:rPr lang="hu-HU" b="1" dirty="0" smtClean="0"/>
              <a:t>és? </a:t>
            </a:r>
            <a:r>
              <a:rPr lang="hu-HU" dirty="0" smtClean="0"/>
              <a:t>’</a:t>
            </a:r>
            <a:r>
              <a:rPr lang="hu-HU" dirty="0" err="1"/>
              <a:t>S</a:t>
            </a:r>
            <a:r>
              <a:rPr lang="hu-HU" dirty="0" err="1" smtClean="0"/>
              <a:t>o</a:t>
            </a:r>
            <a:r>
              <a:rPr lang="hu-HU" dirty="0" smtClean="0"/>
              <a:t> </a:t>
            </a:r>
            <a:r>
              <a:rPr lang="hu-HU" dirty="0" err="1" smtClean="0"/>
              <a:t>what</a:t>
            </a:r>
            <a:r>
              <a:rPr lang="hu-HU" dirty="0" smtClean="0"/>
              <a:t>?’ – </a:t>
            </a:r>
            <a:r>
              <a:rPr lang="hu-HU" dirty="0" err="1" smtClean="0"/>
              <a:t>introducing</a:t>
            </a:r>
            <a:r>
              <a:rPr lang="hu-HU" dirty="0" smtClean="0"/>
              <a:t> a </a:t>
            </a:r>
            <a:r>
              <a:rPr lang="hu-HU" dirty="0" err="1" smtClean="0"/>
              <a:t>mock</a:t>
            </a:r>
            <a:r>
              <a:rPr lang="hu-HU" dirty="0" smtClean="0"/>
              <a:t> </a:t>
            </a:r>
            <a:r>
              <a:rPr lang="hu-HU" dirty="0" err="1" smtClean="0"/>
              <a:t>question</a:t>
            </a:r>
            <a:endParaRPr lang="hu-HU" dirty="0" smtClean="0"/>
          </a:p>
          <a:p>
            <a:pPr algn="just">
              <a:lnSpc>
                <a:spcPct val="107000"/>
              </a:lnSpc>
            </a:pPr>
            <a:endParaRPr lang="hu-HU" dirty="0"/>
          </a:p>
          <a:p>
            <a:pPr marL="0" indent="0" algn="just">
              <a:lnSpc>
                <a:spcPct val="107000"/>
              </a:lnSpc>
              <a:buNone/>
            </a:pPr>
            <a:endParaRPr lang="hu-HU" sz="1500" dirty="0" smtClean="0"/>
          </a:p>
          <a:p>
            <a:pPr marL="0" indent="0" algn="just">
              <a:lnSpc>
                <a:spcPct val="107000"/>
              </a:lnSpc>
              <a:buNone/>
            </a:pPr>
            <a:r>
              <a:rPr lang="hu-HU" sz="1500" dirty="0"/>
              <a:t>	</a:t>
            </a:r>
            <a:r>
              <a:rPr lang="hu-HU" sz="1500" dirty="0" smtClean="0"/>
              <a:t>								’</a:t>
            </a:r>
            <a:r>
              <a:rPr lang="hu-HU" sz="1500" dirty="0" err="1" smtClean="0"/>
              <a:t>Oh</a:t>
            </a:r>
            <a:r>
              <a:rPr lang="hu-HU" sz="1500" dirty="0" smtClean="0"/>
              <a:t>, no (</a:t>
            </a:r>
            <a:r>
              <a:rPr lang="hu-HU" sz="1500" dirty="0" err="1" smtClean="0"/>
              <a:t>come</a:t>
            </a:r>
            <a:r>
              <a:rPr lang="hu-HU" sz="1500" dirty="0" smtClean="0"/>
              <a:t> </a:t>
            </a:r>
            <a:r>
              <a:rPr lang="hu-HU" sz="1500" dirty="0" err="1" smtClean="0"/>
              <a:t>on</a:t>
            </a:r>
            <a:r>
              <a:rPr lang="hu-HU" sz="1500" dirty="0" smtClean="0"/>
              <a:t>!)! </a:t>
            </a:r>
          </a:p>
          <a:p>
            <a:pPr marL="0" indent="0" algn="just">
              <a:lnSpc>
                <a:spcPct val="107000"/>
              </a:lnSpc>
              <a:buNone/>
            </a:pPr>
            <a:r>
              <a:rPr lang="hu-HU" sz="1500" dirty="0" smtClean="0"/>
              <a:t>									</a:t>
            </a:r>
            <a:r>
              <a:rPr lang="hu-HU" sz="1500" dirty="0" err="1" smtClean="0"/>
              <a:t>You</a:t>
            </a:r>
            <a:r>
              <a:rPr lang="hu-HU" sz="1500" dirty="0" smtClean="0"/>
              <a:t> </a:t>
            </a:r>
            <a:r>
              <a:rPr lang="hu-HU" sz="1500" dirty="0" err="1" smtClean="0"/>
              <a:t>are</a:t>
            </a:r>
            <a:r>
              <a:rPr lang="hu-HU" sz="1500" dirty="0" smtClean="0"/>
              <a:t> </a:t>
            </a:r>
            <a:r>
              <a:rPr lang="hu-HU" sz="1500" dirty="0" err="1" smtClean="0"/>
              <a:t>my</a:t>
            </a:r>
            <a:r>
              <a:rPr lang="hu-HU" sz="1500" dirty="0" smtClean="0"/>
              <a:t> </a:t>
            </a:r>
            <a:r>
              <a:rPr lang="hu-HU" sz="1500" dirty="0" err="1" smtClean="0"/>
              <a:t>father</a:t>
            </a:r>
            <a:r>
              <a:rPr lang="hu-HU" sz="1500" dirty="0"/>
              <a:t>?</a:t>
            </a:r>
            <a:r>
              <a:rPr lang="hu-HU" sz="1500" dirty="0" smtClean="0"/>
              <a:t>’</a:t>
            </a:r>
            <a:endParaRPr lang="hu-HU" sz="1500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158" y="4486240"/>
            <a:ext cx="4180046" cy="2371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00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Erdős Virág: </a:t>
            </a:r>
            <a:r>
              <a:rPr lang="hu-HU" i="1" dirty="0"/>
              <a:t>N</a:t>
            </a:r>
            <a:r>
              <a:rPr lang="hu-HU" i="1" dirty="0" smtClean="0"/>
              <a:t>a most akkor </a:t>
            </a:r>
            <a:r>
              <a:rPr lang="hu-HU" dirty="0" smtClean="0"/>
              <a:t>’</a:t>
            </a:r>
            <a:r>
              <a:rPr lang="hu-HU" dirty="0" err="1" smtClean="0"/>
              <a:t>Now</a:t>
            </a:r>
            <a:r>
              <a:rPr lang="hu-HU" dirty="0" smtClean="0"/>
              <a:t> </a:t>
            </a:r>
            <a:r>
              <a:rPr lang="hu-HU" dirty="0" err="1" smtClean="0"/>
              <a:t>then</a:t>
            </a:r>
            <a:r>
              <a:rPr lang="hu-HU" dirty="0" smtClean="0"/>
              <a:t>’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121079" y="1533298"/>
            <a:ext cx="4144257" cy="51187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endParaRPr lang="hu-HU" sz="7000" dirty="0" smtClean="0"/>
          </a:p>
          <a:p>
            <a:pPr marL="0" indent="0">
              <a:buNone/>
            </a:pPr>
            <a:r>
              <a:rPr lang="hu-HU" sz="7000" dirty="0" smtClean="0"/>
              <a:t>’</a:t>
            </a:r>
            <a:r>
              <a:rPr lang="en-US" sz="7000" b="1" dirty="0" smtClean="0"/>
              <a:t>now then</a:t>
            </a:r>
            <a:r>
              <a:rPr lang="hu-HU" sz="7000" b="1" dirty="0" smtClean="0"/>
              <a:t>/right </a:t>
            </a:r>
            <a:r>
              <a:rPr lang="hu-HU" sz="7000" b="1" dirty="0" err="1" smtClean="0"/>
              <a:t>then</a:t>
            </a:r>
            <a:r>
              <a:rPr lang="en-US" sz="7000" b="1" dirty="0" smtClean="0"/>
              <a:t> </a:t>
            </a:r>
            <a:endParaRPr lang="hu-HU" sz="7000" b="1" dirty="0" smtClean="0"/>
          </a:p>
          <a:p>
            <a:pPr marL="0" indent="0">
              <a:buNone/>
            </a:pPr>
            <a:r>
              <a:rPr lang="en-US" sz="7000" dirty="0" smtClean="0"/>
              <a:t>tell me </a:t>
            </a:r>
            <a:r>
              <a:rPr lang="en-US" sz="7000" dirty="0"/>
              <a:t>you </a:t>
            </a:r>
            <a:r>
              <a:rPr lang="hu-HU" sz="7000" dirty="0" err="1" smtClean="0"/>
              <a:t>wiseguys</a:t>
            </a:r>
            <a:r>
              <a:rPr lang="hu-HU" sz="7000" dirty="0" smtClean="0"/>
              <a:t> </a:t>
            </a:r>
          </a:p>
          <a:p>
            <a:pPr marL="0" indent="0">
              <a:buNone/>
            </a:pPr>
            <a:r>
              <a:rPr lang="en-US" sz="7000" dirty="0" smtClean="0"/>
              <a:t>what </a:t>
            </a:r>
            <a:r>
              <a:rPr lang="en-US" sz="7000" dirty="0"/>
              <a:t>to </a:t>
            </a:r>
            <a:r>
              <a:rPr lang="en-US" sz="7000" dirty="0" smtClean="0"/>
              <a:t>do</a:t>
            </a:r>
            <a:endParaRPr lang="hu-HU" sz="7000" dirty="0" smtClean="0"/>
          </a:p>
          <a:p>
            <a:pPr marL="0" indent="0">
              <a:buNone/>
            </a:pPr>
            <a:r>
              <a:rPr lang="hu-HU" sz="7000" dirty="0" err="1"/>
              <a:t>w</a:t>
            </a:r>
            <a:r>
              <a:rPr lang="hu-HU" sz="7000" dirty="0" err="1" smtClean="0"/>
              <a:t>ho</a:t>
            </a:r>
            <a:r>
              <a:rPr lang="hu-HU" sz="7000" dirty="0" smtClean="0"/>
              <a:t> </a:t>
            </a:r>
            <a:r>
              <a:rPr lang="hu-HU" sz="7000" dirty="0" err="1" smtClean="0"/>
              <a:t>shouldn’t</a:t>
            </a:r>
            <a:r>
              <a:rPr lang="hu-HU" sz="7000" dirty="0" smtClean="0"/>
              <a:t> be </a:t>
            </a:r>
            <a:r>
              <a:rPr lang="hu-HU" sz="7000" dirty="0" err="1" smtClean="0"/>
              <a:t>among</a:t>
            </a:r>
            <a:r>
              <a:rPr lang="hu-HU" sz="7000" dirty="0" smtClean="0"/>
              <a:t> </a:t>
            </a:r>
            <a:r>
              <a:rPr lang="hu-HU" sz="7000" dirty="0" err="1" smtClean="0"/>
              <a:t>us</a:t>
            </a:r>
            <a:r>
              <a:rPr lang="hu-HU" sz="7000" dirty="0" smtClean="0"/>
              <a:t> </a:t>
            </a:r>
            <a:r>
              <a:rPr lang="hu-HU" sz="7000" dirty="0" err="1" smtClean="0"/>
              <a:t>nowadays</a:t>
            </a:r>
            <a:endParaRPr lang="hu-HU" sz="7000" dirty="0" smtClean="0"/>
          </a:p>
          <a:p>
            <a:pPr marL="0" indent="0">
              <a:buNone/>
            </a:pPr>
            <a:r>
              <a:rPr lang="hu-HU" sz="7000" dirty="0" smtClean="0"/>
              <a:t>and </a:t>
            </a:r>
            <a:r>
              <a:rPr lang="hu-HU" sz="7000" dirty="0" err="1" smtClean="0"/>
              <a:t>who</a:t>
            </a:r>
            <a:r>
              <a:rPr lang="hu-HU" sz="7000" dirty="0" smtClean="0"/>
              <a:t> </a:t>
            </a:r>
            <a:r>
              <a:rPr lang="hu-HU" sz="7000" dirty="0" err="1" smtClean="0"/>
              <a:t>should</a:t>
            </a:r>
            <a:r>
              <a:rPr lang="hu-HU" sz="7000" dirty="0" smtClean="0"/>
              <a:t> be’</a:t>
            </a:r>
            <a:endParaRPr lang="hu-HU" sz="6400" dirty="0" smtClean="0"/>
          </a:p>
          <a:p>
            <a:pPr marL="0" indent="0">
              <a:buNone/>
            </a:pPr>
            <a:endParaRPr lang="hu-HU" sz="6400" dirty="0" smtClean="0"/>
          </a:p>
          <a:p>
            <a:pPr marL="0" indent="0">
              <a:buNone/>
            </a:pPr>
            <a:r>
              <a:rPr lang="hu-HU" sz="6400" b="1" dirty="0" err="1" smtClean="0"/>
              <a:t>Call</a:t>
            </a:r>
            <a:r>
              <a:rPr lang="hu-HU" sz="6400" b="1" dirty="0" smtClean="0"/>
              <a:t> </a:t>
            </a:r>
            <a:r>
              <a:rPr lang="hu-HU" sz="6400" b="1" dirty="0" err="1" smtClean="0"/>
              <a:t>attention</a:t>
            </a:r>
            <a:r>
              <a:rPr lang="hu-HU" sz="6400" b="1" dirty="0" smtClean="0"/>
              <a:t>+</a:t>
            </a:r>
            <a:r>
              <a:rPr lang="hu-HU" sz="6400" b="1" dirty="0" err="1" smtClean="0"/>
              <a:t>topic-starting</a:t>
            </a:r>
            <a:endParaRPr lang="hu-HU" sz="6400" b="1" dirty="0" smtClean="0"/>
          </a:p>
          <a:p>
            <a:pPr marL="0" indent="0">
              <a:buNone/>
            </a:pPr>
            <a:r>
              <a:rPr lang="hu-HU" sz="6400" dirty="0" err="1" smtClean="0"/>
              <a:t>spoken</a:t>
            </a:r>
            <a:r>
              <a:rPr lang="hu-HU" sz="6400" dirty="0" smtClean="0"/>
              <a:t> </a:t>
            </a:r>
            <a:r>
              <a:rPr lang="hu-HU" sz="6400" dirty="0" err="1" smtClean="0"/>
              <a:t>language</a:t>
            </a:r>
            <a:r>
              <a:rPr lang="hu-HU" sz="6400" dirty="0"/>
              <a:t> </a:t>
            </a:r>
            <a:endParaRPr lang="hu-HU" sz="6400" dirty="0" smtClean="0"/>
          </a:p>
          <a:p>
            <a:pPr marL="0" indent="0">
              <a:buNone/>
            </a:pPr>
            <a:r>
              <a:rPr lang="hu-HU" sz="6400" i="1" dirty="0"/>
              <a:t>n</a:t>
            </a:r>
            <a:r>
              <a:rPr lang="hu-HU" sz="6400" i="1" dirty="0" smtClean="0"/>
              <a:t>a persze </a:t>
            </a:r>
            <a:r>
              <a:rPr lang="hu-HU" sz="6400" dirty="0" smtClean="0"/>
              <a:t>’</a:t>
            </a:r>
            <a:r>
              <a:rPr lang="hu-HU" sz="6400" dirty="0" err="1" smtClean="0"/>
              <a:t>oh</a:t>
            </a:r>
            <a:r>
              <a:rPr lang="hu-HU" sz="6400" dirty="0" smtClean="0"/>
              <a:t> </a:t>
            </a:r>
            <a:r>
              <a:rPr lang="hu-HU" sz="6400" dirty="0" err="1" smtClean="0"/>
              <a:t>sure</a:t>
            </a:r>
            <a:r>
              <a:rPr lang="hu-HU" sz="6400" dirty="0" smtClean="0"/>
              <a:t>’</a:t>
            </a:r>
          </a:p>
          <a:p>
            <a:pPr marL="0" indent="0">
              <a:buNone/>
            </a:pPr>
            <a:endParaRPr lang="hu-HU" sz="6400" dirty="0"/>
          </a:p>
          <a:p>
            <a:pPr marL="0" indent="0">
              <a:buNone/>
            </a:pPr>
            <a:endParaRPr lang="hu-HU" sz="5600" dirty="0" smtClean="0"/>
          </a:p>
          <a:p>
            <a:pPr marL="0" indent="0">
              <a:buNone/>
            </a:pPr>
            <a:r>
              <a:rPr lang="hu-HU" sz="5600" dirty="0" err="1" smtClean="0"/>
              <a:t>Source</a:t>
            </a:r>
            <a:r>
              <a:rPr lang="hu-HU" sz="5600" dirty="0"/>
              <a:t>: </a:t>
            </a:r>
            <a:r>
              <a:rPr lang="hu-HU" sz="5600" dirty="0">
                <a:hlinkClick r:id="rId3"/>
              </a:rPr>
              <a:t>https://cultura.hu/kultura/vers-a-hetre-erdos-virag-na-most-akkor</a:t>
            </a:r>
            <a:r>
              <a:rPr lang="hu-HU" sz="5600" dirty="0" smtClean="0">
                <a:hlinkClick r:id="rId3"/>
              </a:rPr>
              <a:t>/</a:t>
            </a:r>
            <a:endParaRPr lang="hu-HU" sz="5600" dirty="0" smtClean="0"/>
          </a:p>
          <a:p>
            <a:pPr marL="0" indent="0">
              <a:buNone/>
            </a:pPr>
            <a:r>
              <a:rPr lang="hu-HU" sz="5600" dirty="0">
                <a:hlinkClick r:id="rId4"/>
              </a:rPr>
              <a:t>https://</a:t>
            </a:r>
            <a:r>
              <a:rPr lang="hu-HU" sz="5600" dirty="0" smtClean="0">
                <a:hlinkClick r:id="rId4"/>
              </a:rPr>
              <a:t>litera.hu/irodalom/elso-kozles/az-ev-verse-erdos-virag-na-most-akkor.html</a:t>
            </a:r>
            <a:endParaRPr lang="hu-HU" sz="5600" dirty="0" smtClean="0"/>
          </a:p>
          <a:p>
            <a:pPr marL="0" indent="0">
              <a:buNone/>
            </a:pPr>
            <a:endParaRPr lang="hu-HU" sz="7000" dirty="0" smtClean="0"/>
          </a:p>
          <a:p>
            <a:pPr marL="0" indent="0">
              <a:buNone/>
            </a:pPr>
            <a:endParaRPr lang="hu-HU" sz="7000" dirty="0" smtClean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336" y="130629"/>
            <a:ext cx="1482818" cy="1628717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7286" y="1450356"/>
            <a:ext cx="6445119" cy="5314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71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ÚMTSz</a:t>
            </a:r>
            <a:r>
              <a:rPr lang="hu-HU" dirty="0" smtClean="0"/>
              <a:t>. [New </a:t>
            </a:r>
            <a:r>
              <a:rPr lang="hu-HU" dirty="0" err="1" smtClean="0"/>
              <a:t>Dictionary</a:t>
            </a:r>
            <a:r>
              <a:rPr lang="hu-HU" dirty="0" smtClean="0"/>
              <a:t> of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Regional</a:t>
            </a:r>
            <a:r>
              <a:rPr lang="hu-HU" dirty="0" smtClean="0"/>
              <a:t> </a:t>
            </a:r>
            <a:r>
              <a:rPr lang="hu-HU" dirty="0" err="1" smtClean="0"/>
              <a:t>Variants</a:t>
            </a:r>
            <a:r>
              <a:rPr lang="hu-HU" dirty="0" smtClean="0"/>
              <a:t>, 1950–2010]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i="1" dirty="0" smtClean="0"/>
              <a:t>No: </a:t>
            </a:r>
            <a:r>
              <a:rPr lang="hu-HU" dirty="0" err="1" smtClean="0"/>
              <a:t>northeastern</a:t>
            </a:r>
            <a:r>
              <a:rPr lang="hu-HU" dirty="0" smtClean="0"/>
              <a:t> </a:t>
            </a:r>
            <a:r>
              <a:rPr lang="hu-HU" dirty="0" err="1" smtClean="0"/>
              <a:t>dialectal</a:t>
            </a:r>
            <a:r>
              <a:rPr lang="hu-HU" dirty="0" smtClean="0"/>
              <a:t> </a:t>
            </a:r>
            <a:r>
              <a:rPr lang="hu-HU" dirty="0" err="1" smtClean="0"/>
              <a:t>region</a:t>
            </a:r>
            <a:r>
              <a:rPr lang="hu-HU" dirty="0" smtClean="0"/>
              <a:t> (Őrhalom, Debrecen, Tiszacsege, etc.) – </a:t>
            </a:r>
            <a:r>
              <a:rPr lang="hu-HU" dirty="0" err="1" smtClean="0"/>
              <a:t>source</a:t>
            </a:r>
            <a:r>
              <a:rPr lang="hu-HU" dirty="0" smtClean="0"/>
              <a:t> of Standard </a:t>
            </a:r>
            <a:r>
              <a:rPr lang="hu-HU" dirty="0" err="1" smtClean="0"/>
              <a:t>Hungarian</a:t>
            </a:r>
            <a:r>
              <a:rPr lang="hu-HU" dirty="0" smtClean="0"/>
              <a:t> </a:t>
            </a:r>
            <a:r>
              <a:rPr lang="hu-HU" dirty="0" err="1" smtClean="0"/>
              <a:t>Language</a:t>
            </a:r>
            <a:endParaRPr lang="hu-HU" dirty="0" smtClean="0"/>
          </a:p>
          <a:p>
            <a:pPr marL="0" indent="0">
              <a:buNone/>
            </a:pPr>
            <a:r>
              <a:rPr lang="hu-HU" i="1" dirty="0" smtClean="0"/>
              <a:t>Na: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regions</a:t>
            </a:r>
            <a:r>
              <a:rPr lang="hu-HU" dirty="0" smtClean="0"/>
              <a:t> (Mezőség, Közép-Dunántúl, Tisza-Körös vidéke, Dél-Alföld)</a:t>
            </a:r>
          </a:p>
          <a:p>
            <a:pPr marL="0" indent="0">
              <a:buNone/>
            </a:pPr>
            <a:r>
              <a:rPr lang="hu-HU" dirty="0" smtClean="0"/>
              <a:t>1. </a:t>
            </a:r>
            <a:r>
              <a:rPr lang="hu-HU" b="1" i="1" dirty="0" smtClean="0"/>
              <a:t>Na akkor~</a:t>
            </a:r>
            <a:r>
              <a:rPr lang="hu-HU" b="1" i="1" dirty="0" err="1" smtClean="0"/>
              <a:t>nakkó</a:t>
            </a:r>
            <a:r>
              <a:rPr lang="hu-HU" b="1" i="1" dirty="0" smtClean="0"/>
              <a:t>! </a:t>
            </a:r>
            <a:r>
              <a:rPr lang="hu-HU" dirty="0" smtClean="0"/>
              <a:t>’</a:t>
            </a:r>
            <a:r>
              <a:rPr lang="hu-HU" dirty="0" err="1" smtClean="0"/>
              <a:t>well</a:t>
            </a:r>
            <a:r>
              <a:rPr lang="hu-HU" dirty="0" smtClean="0"/>
              <a:t> </a:t>
            </a:r>
            <a:r>
              <a:rPr lang="hu-HU" dirty="0" err="1" smtClean="0"/>
              <a:t>then</a:t>
            </a:r>
            <a:r>
              <a:rPr lang="hu-HU" dirty="0" smtClean="0"/>
              <a:t>’ </a:t>
            </a:r>
            <a:r>
              <a:rPr lang="hu-HU" b="1" dirty="0" smtClean="0"/>
              <a:t>[</a:t>
            </a:r>
            <a:r>
              <a:rPr lang="hu-HU" b="1" dirty="0" err="1" smtClean="0"/>
              <a:t>DM-function</a:t>
            </a:r>
            <a:r>
              <a:rPr lang="hu-HU" b="1" dirty="0"/>
              <a:t>:</a:t>
            </a:r>
            <a:r>
              <a:rPr lang="hu-HU" b="1" dirty="0" smtClean="0"/>
              <a:t> </a:t>
            </a:r>
            <a:r>
              <a:rPr lang="hu-HU" b="1" dirty="0"/>
              <a:t>s</a:t>
            </a:r>
            <a:r>
              <a:rPr lang="hu-HU" b="1" dirty="0" smtClean="0"/>
              <a:t>tarting a </a:t>
            </a:r>
            <a:r>
              <a:rPr lang="hu-HU" b="1" dirty="0" err="1" smtClean="0"/>
              <a:t>new</a:t>
            </a:r>
            <a:r>
              <a:rPr lang="hu-HU" b="1" dirty="0" smtClean="0"/>
              <a:t> </a:t>
            </a:r>
            <a:r>
              <a:rPr lang="hu-HU" b="1" dirty="0" err="1" smtClean="0"/>
              <a:t>sequence</a:t>
            </a:r>
            <a:r>
              <a:rPr lang="hu-HU" b="1" dirty="0" smtClean="0"/>
              <a:t>/</a:t>
            </a:r>
            <a:r>
              <a:rPr lang="hu-HU" b="1" dirty="0" err="1" smtClean="0"/>
              <a:t>topic</a:t>
            </a:r>
            <a:r>
              <a:rPr lang="hu-HU" b="1" dirty="0" smtClean="0"/>
              <a:t>+</a:t>
            </a:r>
            <a:r>
              <a:rPr lang="hu-HU" b="1" dirty="0" err="1" smtClean="0"/>
              <a:t>call</a:t>
            </a:r>
            <a:r>
              <a:rPr lang="hu-HU" b="1" dirty="0" smtClean="0"/>
              <a:t> </a:t>
            </a:r>
            <a:r>
              <a:rPr lang="hu-HU" b="1" dirty="0" err="1" smtClean="0"/>
              <a:t>attention</a:t>
            </a:r>
            <a:r>
              <a:rPr lang="hu-HU" b="1" dirty="0" smtClean="0"/>
              <a:t>]</a:t>
            </a:r>
          </a:p>
          <a:p>
            <a:pPr marL="0" indent="0">
              <a:buNone/>
            </a:pPr>
            <a:r>
              <a:rPr lang="hu-HU" dirty="0" smtClean="0"/>
              <a:t>2. </a:t>
            </a:r>
            <a:r>
              <a:rPr lang="hu-HU" dirty="0" err="1" smtClean="0"/>
              <a:t>Expression</a:t>
            </a:r>
            <a:r>
              <a:rPr lang="hu-HU" dirty="0" smtClean="0"/>
              <a:t> of </a:t>
            </a:r>
            <a:r>
              <a:rPr lang="hu-HU" dirty="0" err="1" smtClean="0"/>
              <a:t>will</a:t>
            </a:r>
            <a:r>
              <a:rPr lang="hu-HU" dirty="0" smtClean="0"/>
              <a:t> and </a:t>
            </a:r>
            <a:r>
              <a:rPr lang="hu-HU" dirty="0" err="1" smtClean="0"/>
              <a:t>different</a:t>
            </a:r>
            <a:r>
              <a:rPr lang="hu-HU" dirty="0" smtClean="0"/>
              <a:t> </a:t>
            </a:r>
            <a:r>
              <a:rPr lang="hu-HU" dirty="0" err="1" smtClean="0"/>
              <a:t>emotions</a:t>
            </a:r>
            <a:r>
              <a:rPr lang="hu-HU" dirty="0" smtClean="0"/>
              <a:t> (</a:t>
            </a:r>
            <a:r>
              <a:rPr lang="hu-HU" dirty="0" err="1" smtClean="0"/>
              <a:t>surprise</a:t>
            </a:r>
            <a:r>
              <a:rPr lang="hu-HU" dirty="0" smtClean="0"/>
              <a:t>, </a:t>
            </a:r>
            <a:r>
              <a:rPr lang="hu-HU" dirty="0" err="1" smtClean="0"/>
              <a:t>approval</a:t>
            </a:r>
            <a:r>
              <a:rPr lang="hu-HU" dirty="0" smtClean="0"/>
              <a:t>): </a:t>
            </a:r>
            <a:r>
              <a:rPr lang="hu-HU" i="1" dirty="0" smtClean="0"/>
              <a:t>Na! Na-na!</a:t>
            </a:r>
          </a:p>
          <a:p>
            <a:pPr marL="0" indent="0">
              <a:buNone/>
            </a:pPr>
            <a:r>
              <a:rPr lang="hu-HU" dirty="0" smtClean="0"/>
              <a:t>3. </a:t>
            </a:r>
            <a:r>
              <a:rPr lang="hu-HU" dirty="0" err="1" smtClean="0"/>
              <a:t>Animal</a:t>
            </a:r>
            <a:r>
              <a:rPr lang="hu-HU" dirty="0" smtClean="0"/>
              <a:t> </a:t>
            </a:r>
            <a:r>
              <a:rPr lang="hu-HU" dirty="0" err="1" smtClean="0"/>
              <a:t>herding</a:t>
            </a:r>
            <a:r>
              <a:rPr lang="hu-HU" dirty="0" smtClean="0"/>
              <a:t> and </a:t>
            </a:r>
            <a:r>
              <a:rPr lang="hu-HU" dirty="0" err="1" smtClean="0"/>
              <a:t>calling</a:t>
            </a:r>
            <a:r>
              <a:rPr lang="hu-HU" dirty="0" smtClean="0"/>
              <a:t> </a:t>
            </a:r>
            <a:r>
              <a:rPr lang="hu-HU" dirty="0" err="1" smtClean="0"/>
              <a:t>expression</a:t>
            </a:r>
            <a:r>
              <a:rPr lang="hu-HU" dirty="0" smtClean="0"/>
              <a:t>: </a:t>
            </a:r>
            <a:r>
              <a:rPr lang="hu-HU" i="1" dirty="0" smtClean="0"/>
              <a:t>Na! Na, </a:t>
            </a:r>
            <a:r>
              <a:rPr lang="hu-HU" i="1" dirty="0" err="1" smtClean="0"/>
              <a:t>na</a:t>
            </a:r>
            <a:r>
              <a:rPr lang="hu-HU" i="1" dirty="0" smtClean="0"/>
              <a:t>! Na-ne! Na, gyí! </a:t>
            </a:r>
            <a:r>
              <a:rPr lang="hu-HU" dirty="0" smtClean="0"/>
              <a:t>(starting and </a:t>
            </a:r>
            <a:r>
              <a:rPr lang="hu-HU" dirty="0" err="1" smtClean="0"/>
              <a:t>driving</a:t>
            </a:r>
            <a:r>
              <a:rPr lang="hu-HU" dirty="0" smtClean="0"/>
              <a:t> </a:t>
            </a:r>
            <a:r>
              <a:rPr lang="hu-HU" dirty="0" err="1" smtClean="0"/>
              <a:t>horse</a:t>
            </a:r>
            <a:r>
              <a:rPr lang="hu-HU" dirty="0" smtClean="0"/>
              <a:t>, </a:t>
            </a:r>
            <a:r>
              <a:rPr lang="hu-HU" dirty="0" err="1" smtClean="0"/>
              <a:t>cattle</a:t>
            </a:r>
            <a:r>
              <a:rPr lang="hu-HU" dirty="0" smtClean="0"/>
              <a:t>)</a:t>
            </a:r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Tartalom hely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898" y="2222088"/>
            <a:ext cx="2246395" cy="2246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669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xmlns="" id="{75057731-A7DE-D3D1-F166-0401546FB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Corpora</a:t>
            </a:r>
            <a:r>
              <a:rPr lang="hu-HU" dirty="0"/>
              <a:t>, </a:t>
            </a:r>
            <a:r>
              <a:rPr lang="hu-HU" dirty="0" err="1"/>
              <a:t>method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xmlns="" id="{E166B04C-86DC-645A-0FE4-0FEADB358B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29132" y="1669001"/>
            <a:ext cx="9549441" cy="4873841"/>
          </a:xfrm>
        </p:spPr>
        <p:txBody>
          <a:bodyPr>
            <a:normAutofit fontScale="92500" lnSpcReduction="10000"/>
          </a:bodyPr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ÓMK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Ómagyar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Korpusz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[Old Hungarian Concordance]. 1192–1526. Genres. Size: 3.2 million word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+mj-lt"/>
              </a:rPr>
              <a:t>tokens. </a:t>
            </a:r>
            <a:r>
              <a:rPr lang="nb-NO" sz="1800" b="0" i="0" u="none" strike="noStrike" baseline="0" dirty="0">
                <a:solidFill>
                  <a:srgbClr val="0563C2"/>
                </a:solidFill>
                <a:latin typeface="+mj-lt"/>
                <a:hlinkClick r:id="rId3"/>
              </a:rPr>
              <a:t>http://omagyarkorpusz.nytud.hu/en-search.html</a:t>
            </a:r>
            <a:endParaRPr lang="nb-NO" sz="1800" b="0" i="0" u="none" strike="noStrike" baseline="0" dirty="0">
              <a:solidFill>
                <a:srgbClr val="0563C2"/>
              </a:solidFill>
              <a:latin typeface="+mj-lt"/>
            </a:endParaRPr>
          </a:p>
          <a:p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TMK =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Történeti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Magánéleti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Korpusz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[Historical Corpus of Personal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Life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,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].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End of the 15th c.–1772. Genres: witness testimonies of witch trials and private letters.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Size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: 1 million word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nb-NO" sz="1800" b="0" i="0" u="none" strike="noStrike" baseline="0" dirty="0">
                <a:solidFill>
                  <a:srgbClr val="000000"/>
                </a:solidFill>
                <a:latin typeface="+mj-lt"/>
              </a:rPr>
              <a:t>tokens. </a:t>
            </a:r>
            <a:r>
              <a:rPr lang="nb-NO" sz="1800" b="0" i="0" u="none" strike="noStrike" baseline="0" dirty="0">
                <a:solidFill>
                  <a:srgbClr val="0563C2"/>
                </a:solidFill>
                <a:latin typeface="+mj-lt"/>
                <a:hlinkClick r:id="rId4"/>
              </a:rPr>
              <a:t>http://tmk.nytud.hu/3</a:t>
            </a:r>
            <a:r>
              <a:rPr lang="nb-NO" sz="1800" b="0" i="0" u="none" strike="noStrike" baseline="0" dirty="0" smtClean="0">
                <a:solidFill>
                  <a:srgbClr val="0563C2"/>
                </a:solidFill>
                <a:latin typeface="+mj-lt"/>
                <a:hlinkClick r:id="rId4"/>
              </a:rPr>
              <a:t>/</a:t>
            </a:r>
            <a:r>
              <a:rPr lang="hu-HU" sz="1800" b="0" i="0" u="none" strike="noStrike" baseline="0" dirty="0" smtClean="0">
                <a:solidFill>
                  <a:srgbClr val="0563C2"/>
                </a:solidFill>
                <a:latin typeface="+mj-lt"/>
              </a:rPr>
              <a:t> </a:t>
            </a:r>
            <a:r>
              <a:rPr lang="hu-HU" dirty="0" smtClean="0">
                <a:solidFill>
                  <a:srgbClr val="000000"/>
                </a:solidFill>
              </a:rPr>
              <a:t>(Dömötör et </a:t>
            </a:r>
            <a:r>
              <a:rPr lang="hu-HU" dirty="0" err="1" smtClean="0">
                <a:solidFill>
                  <a:srgbClr val="000000"/>
                </a:solidFill>
              </a:rPr>
              <a:t>al</a:t>
            </a:r>
            <a:r>
              <a:rPr lang="hu-HU" dirty="0" smtClean="0">
                <a:solidFill>
                  <a:srgbClr val="000000"/>
                </a:solidFill>
              </a:rPr>
              <a:t>. 2017) </a:t>
            </a:r>
            <a:endParaRPr lang="nb-NO" sz="1800" b="0" i="0" u="none" strike="noStrike" baseline="0" dirty="0">
              <a:solidFill>
                <a:srgbClr val="0563C2"/>
              </a:solidFill>
              <a:latin typeface="+mj-lt"/>
            </a:endParaRPr>
          </a:p>
          <a:p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MTSz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= Magyar Történeti Korpusz [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Hungarian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Historical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Corpus]. 1772–2010.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Genres/registers: fiction and press language, legal, professional, personal texts, Size: 30 million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word tokens. </a:t>
            </a:r>
            <a:r>
              <a:rPr lang="en-US" sz="1800" b="0" i="0" u="none" strike="noStrike" baseline="0" dirty="0">
                <a:solidFill>
                  <a:srgbClr val="0563C2"/>
                </a:solidFill>
                <a:latin typeface="+mj-lt"/>
              </a:rPr>
              <a:t>http://clara.nytud.hu/mtsz/run.cgi/first_form</a:t>
            </a:r>
            <a:endParaRPr lang="hu-HU" dirty="0">
              <a:latin typeface="+mj-lt"/>
            </a:endParaRPr>
          </a:p>
          <a:p>
            <a:pPr algn="l"/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BEA = Magyar Spontán Beszéd Adatbázis [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Hungarian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Database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Spontaneous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Speech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]. 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Subcorpora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of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3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0 conversations with 3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speakers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(Budapest)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Size: ~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8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hours long.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0563C2"/>
                </a:solidFill>
                <a:latin typeface="+mj-lt"/>
              </a:rPr>
              <a:t>http://www.nytud.hu/adatb/bea/index.html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800" b="0" i="0" u="none" strike="noStrike" baseline="0" dirty="0">
                <a:solidFill>
                  <a:srgbClr val="FF0000"/>
                </a:solidFill>
                <a:latin typeface="+mj-lt"/>
              </a:rPr>
              <a:t>gender, age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]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MNSz2 = Magyar Nemzeti Szövegtár 2. változat [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Hungarian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National Corpus 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2.0.5].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Size: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1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.04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billion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tokens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. </a:t>
            </a:r>
            <a:r>
              <a:rPr lang="en-US" sz="1800" b="0" i="0" u="none" strike="noStrike" baseline="0" dirty="0">
                <a:solidFill>
                  <a:srgbClr val="0563C2"/>
                </a:solidFill>
                <a:latin typeface="+mj-lt"/>
              </a:rPr>
              <a:t>http://clara.nytud.hu/mnsz2-dev/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[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subcorpora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 by 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region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s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(Hungary,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Slovakia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Subcarpathia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Transylvania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Vojvodina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),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by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 smtClean="0">
                <a:solidFill>
                  <a:srgbClr val="000000"/>
                </a:solidFill>
                <a:latin typeface="+mj-lt"/>
              </a:rPr>
              <a:t>registers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(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spoken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press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</a:t>
            </a:r>
            <a:r>
              <a:rPr lang="hu-HU" sz="1800" b="0" i="0" u="none" strike="noStrike" baseline="0" dirty="0" err="1">
                <a:solidFill>
                  <a:srgbClr val="000000"/>
                </a:solidFill>
                <a:latin typeface="+mj-lt"/>
              </a:rPr>
              <a:t>language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+mj-lt"/>
              </a:rPr>
              <a:t> –</a:t>
            </a:r>
            <a:r>
              <a:rPr lang="en-US" sz="1800" b="0" i="0" u="none" strike="noStrike" baseline="0" dirty="0" err="1">
                <a:solidFill>
                  <a:srgbClr val="000000"/>
                </a:solidFill>
                <a:latin typeface="+mj-lt"/>
              </a:rPr>
              <a:t>news&amp;reports</a:t>
            </a:r>
            <a:r>
              <a:rPr lang="en-US" sz="1800" b="0" i="0" u="none" strike="noStrike" baseline="0" dirty="0">
                <a:solidFill>
                  <a:srgbClr val="000000"/>
                </a:solidFill>
                <a:latin typeface="+mj-lt"/>
              </a:rPr>
              <a:t>, written press language, fiction, academic, political, private</a:t>
            </a:r>
            <a:r>
              <a:rPr lang="en-US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)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 (Oravecz et </a:t>
            </a:r>
            <a:r>
              <a:rPr lang="hu-HU" sz="1800" b="0" i="0" u="none" strike="noStrike" baseline="0" dirty="0" err="1" smtClean="0">
                <a:solidFill>
                  <a:srgbClr val="000000"/>
                </a:solidFill>
                <a:latin typeface="+mj-lt"/>
              </a:rPr>
              <a:t>al</a:t>
            </a:r>
            <a:r>
              <a:rPr lang="hu-HU" sz="1800" b="0" i="0" u="none" strike="noStrike" baseline="0" dirty="0" smtClean="0">
                <a:solidFill>
                  <a:srgbClr val="000000"/>
                </a:solidFill>
                <a:latin typeface="+mj-lt"/>
              </a:rPr>
              <a:t>. </a:t>
            </a:r>
            <a:r>
              <a:rPr lang="hu-HU" dirty="0">
                <a:solidFill>
                  <a:srgbClr val="000000"/>
                </a:solidFill>
                <a:latin typeface="+mj-lt"/>
              </a:rPr>
              <a:t>2014, </a:t>
            </a:r>
            <a:r>
              <a:rPr lang="hu-HU" dirty="0">
                <a:solidFill>
                  <a:srgbClr val="000000"/>
                </a:solidFill>
                <a:latin typeface="+mj-lt"/>
                <a:hlinkClick r:id="rId5"/>
              </a:rPr>
              <a:t>http://</a:t>
            </a:r>
            <a:r>
              <a:rPr lang="hu-HU" dirty="0" smtClean="0">
                <a:solidFill>
                  <a:srgbClr val="000000"/>
                </a:solidFill>
                <a:latin typeface="+mj-lt"/>
                <a:hlinkClick r:id="rId5"/>
              </a:rPr>
              <a:t>clara.nytud.hu/mnsz2-dev/stat.html</a:t>
            </a:r>
            <a:r>
              <a:rPr lang="hu-HU" dirty="0" smtClean="0">
                <a:solidFill>
                  <a:srgbClr val="000000"/>
                </a:solidFill>
                <a:latin typeface="+mj-lt"/>
              </a:rPr>
              <a:t>) </a:t>
            </a:r>
            <a:endParaRPr lang="hu-HU" dirty="0">
              <a:solidFill>
                <a:srgbClr val="FF0000"/>
              </a:solidFill>
              <a:latin typeface="+mj-lt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chemeClr val="tx1"/>
                </a:solidFill>
              </a:rPr>
              <a:t>Method</a:t>
            </a:r>
            <a:r>
              <a:rPr lang="hu-HU" dirty="0" smtClean="0">
                <a:solidFill>
                  <a:schemeClr val="tx1"/>
                </a:solidFill>
              </a:rPr>
              <a:t>: </a:t>
            </a:r>
            <a:r>
              <a:rPr lang="hu-HU" dirty="0" err="1" smtClean="0">
                <a:solidFill>
                  <a:srgbClr val="FF0000"/>
                </a:solidFill>
              </a:rPr>
              <a:t>Discourse</a:t>
            </a:r>
            <a:r>
              <a:rPr lang="hu-HU" dirty="0" smtClean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variation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 err="1">
                <a:solidFill>
                  <a:srgbClr val="FF0000"/>
                </a:solidFill>
              </a:rPr>
              <a:t>analysis</a:t>
            </a:r>
            <a:r>
              <a:rPr lang="hu-HU" dirty="0">
                <a:solidFill>
                  <a:srgbClr val="FF0000"/>
                </a:solidFill>
              </a:rPr>
              <a:t> </a:t>
            </a:r>
            <a:r>
              <a:rPr lang="hu-HU" dirty="0"/>
              <a:t>(</a:t>
            </a:r>
            <a:r>
              <a:rPr lang="hu-HU" dirty="0" err="1"/>
              <a:t>Pichler</a:t>
            </a:r>
            <a:r>
              <a:rPr lang="hu-HU" dirty="0"/>
              <a:t> </a:t>
            </a:r>
            <a:r>
              <a:rPr lang="hu-HU" dirty="0" smtClean="0"/>
              <a:t>2010, 2013)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863629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álak">
  <a:themeElements>
    <a:clrScheme name="Wisp">
      <a:dk1>
        <a:sysClr val="windowText" lastClr="000000"/>
      </a:dk1>
      <a:lt1>
        <a:sysClr val="window" lastClr="FFFFFF"/>
      </a:lt1>
      <a:dk2>
        <a:srgbClr val="2E5369"/>
      </a:dk2>
      <a:lt2>
        <a:srgbClr val="CFE2E7"/>
      </a:lt2>
      <a:accent1>
        <a:srgbClr val="353535"/>
      </a:accent1>
      <a:accent2>
        <a:srgbClr val="31B4E6"/>
      </a:accent2>
      <a:accent3>
        <a:srgbClr val="265991"/>
      </a:accent3>
      <a:accent4>
        <a:srgbClr val="7E40CC"/>
      </a:accent4>
      <a:accent5>
        <a:srgbClr val="B927E9"/>
      </a:accent5>
      <a:accent6>
        <a:srgbClr val="E833BF"/>
      </a:accent6>
      <a:hlink>
        <a:srgbClr val="2DA0F1"/>
      </a:hlink>
      <a:folHlink>
        <a:srgbClr val="7ED1E6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4F34B87B-9C7A-41AE-A6CB-48536223DFFD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2998</TotalTime>
  <Words>3312</Words>
  <Application>Microsoft Office PowerPoint</Application>
  <PresentationFormat>Szélesvásznú</PresentationFormat>
  <Paragraphs>677</Paragraphs>
  <Slides>30</Slides>
  <Notes>15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30</vt:i4>
      </vt:variant>
    </vt:vector>
  </HeadingPairs>
  <TitlesOfParts>
    <vt:vector size="38" baseType="lpstr">
      <vt:lpstr>Arial</vt:lpstr>
      <vt:lpstr>Calibri</vt:lpstr>
      <vt:lpstr>Century Gothic</vt:lpstr>
      <vt:lpstr>CIDFont+F3</vt:lpstr>
      <vt:lpstr>CIDFont+F4</vt:lpstr>
      <vt:lpstr>Times New Roman</vt:lpstr>
      <vt:lpstr>Wingdings 3</vt:lpstr>
      <vt:lpstr>Szálak</vt:lpstr>
      <vt:lpstr>Discourse variation analysis of the Hungarian interjections/discourse markers no~na ’now, so, well’ and their combinations with other markers and insubordinate clauses</vt:lpstr>
      <vt:lpstr>Interjection (INT) as discourse marker (DM)?</vt:lpstr>
      <vt:lpstr>TESz. [Historical and Etymological Dictionary of the Hungarian Language, 1967]</vt:lpstr>
      <vt:lpstr>Dictionaries: main differences between no and na</vt:lpstr>
      <vt:lpstr>Main (overlapping) functions of no and na</vt:lpstr>
      <vt:lpstr>Main (overlapping) functions of no and na</vt:lpstr>
      <vt:lpstr>Erdős Virág: Na most akkor ’Now then’</vt:lpstr>
      <vt:lpstr>ÚMTSz. [New Dictionary of Hungarian Regional Variants, 1950–2010]</vt:lpstr>
      <vt:lpstr>Corpora, method</vt:lpstr>
      <vt:lpstr>Old and Middle Hungarian Period (ÓMK &amp; TMK: 12–18. cent)</vt:lpstr>
      <vt:lpstr>New Hungarian Period (MTSz, 18–20. cent.): no</vt:lpstr>
      <vt:lpstr>New Hungarian Period (MTSz, 18–20. cent.): na</vt:lpstr>
      <vt:lpstr>Today’s Hungarian:  MNSz2: variation across genres/registers: no</vt:lpstr>
      <vt:lpstr>Today’s Hungarian:  MNSz2: variation across genres/registers: na</vt:lpstr>
      <vt:lpstr>Today’s Hungarian:  MNSz2: variation across regions: no</vt:lpstr>
      <vt:lpstr>Today’s Hungarian:  MNSz2: variation across regions: na</vt:lpstr>
      <vt:lpstr>Regions x registers</vt:lpstr>
      <vt:lpstr>Insubordinate clauses starting with no~na + HOGY ’that’ in MNSz2</vt:lpstr>
      <vt:lpstr>Insubordinate clauses starting with no~na + HOGY ’that’ in MNSz2)</vt:lpstr>
      <vt:lpstr>Collocations in MNSz2 (logDice)</vt:lpstr>
      <vt:lpstr>BEA: spontaneous conversations,  only speakers from Budapest</vt:lpstr>
      <vt:lpstr>PowerPoint bemutató</vt:lpstr>
      <vt:lpstr>BEA: spontaneous conversations</vt:lpstr>
      <vt:lpstr>BEA: examples of DM-combinations</vt:lpstr>
      <vt:lpstr>Conclusions</vt:lpstr>
      <vt:lpstr>Acknowledgements</vt:lpstr>
      <vt:lpstr>PowerPoint bemutató</vt:lpstr>
      <vt:lpstr>References</vt:lpstr>
      <vt:lpstr>MNSz2 (v 2.0.5) – sizes of subcorpora (million words)</vt:lpstr>
      <vt:lpstr>Crible (2018: 47)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PowerPoint-bemutató</dc:title>
  <dc:creator>Dér Csilla Ilona</dc:creator>
  <cp:lastModifiedBy>Microsoft-fiók</cp:lastModifiedBy>
  <cp:revision>987</cp:revision>
  <dcterms:created xsi:type="dcterms:W3CDTF">2022-07-08T13:52:56Z</dcterms:created>
  <dcterms:modified xsi:type="dcterms:W3CDTF">2022-07-29T15:38:30Z</dcterms:modified>
</cp:coreProperties>
</file>