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6858000" cy="9144000"/>
  <p:defaultTextStyle>
    <a:defPPr>
      <a:defRPr lang="hu-HU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799" autoAdjust="0"/>
    <p:restoredTop sz="94660"/>
  </p:normalViewPr>
  <p:slideViewPr>
    <p:cSldViewPr>
      <p:cViewPr>
        <p:scale>
          <a:sx n="50" d="100"/>
          <a:sy n="50" d="100"/>
        </p:scale>
        <p:origin x="-706" y="-317"/>
      </p:cViewPr>
      <p:guideLst>
        <p:guide orient="horz" pos="13483"/>
        <p:guide pos="95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270999" y="13298393"/>
            <a:ext cx="25737979" cy="917608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541997" y="24258165"/>
            <a:ext cx="21195982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B8CD-0B1C-4125-9FBF-7B798C8E2E4F}" type="datetimeFigureOut">
              <a:rPr lang="hu-HU" smtClean="0"/>
              <a:pPr/>
              <a:t>2022. 07. 10.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5C76-091B-4160-9818-18CB19F8C6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B8CD-0B1C-4125-9FBF-7B798C8E2E4F}" type="datetimeFigureOut">
              <a:rPr lang="hu-HU" smtClean="0"/>
              <a:pPr/>
              <a:t>2022. 07. 10.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5C76-091B-4160-9818-18CB19F8C6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2608859" y="10712045"/>
            <a:ext cx="22531245" cy="228193220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09865" y="10712045"/>
            <a:ext cx="67094325" cy="22819322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B8CD-0B1C-4125-9FBF-7B798C8E2E4F}" type="datetimeFigureOut">
              <a:rPr lang="hu-HU" smtClean="0"/>
              <a:pPr/>
              <a:t>2022. 07. 10.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5C76-091B-4160-9818-18CB19F8C6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B8CD-0B1C-4125-9FBF-7B798C8E2E4F}" type="datetimeFigureOut">
              <a:rPr lang="hu-HU" smtClean="0"/>
              <a:pPr/>
              <a:t>2022. 07. 10.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5C76-091B-4160-9818-18CB19F8C6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91909" y="27508445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391909" y="18144083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B8CD-0B1C-4125-9FBF-7B798C8E2E4F}" type="datetimeFigureOut">
              <a:rPr lang="hu-HU" smtClean="0"/>
              <a:pPr/>
              <a:t>2022. 07. 10.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5C76-091B-4160-9818-18CB19F8C6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009865" y="62399375"/>
            <a:ext cx="44810158" cy="17650589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324691" y="62399375"/>
            <a:ext cx="44815413" cy="17650589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B8CD-0B1C-4125-9FBF-7B798C8E2E4F}" type="datetimeFigureOut">
              <a:rPr lang="hu-HU" smtClean="0"/>
              <a:pPr/>
              <a:t>2022. 07. 10.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5C76-091B-4160-9818-18CB19F8C6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513999" y="9582374"/>
            <a:ext cx="13378914" cy="3993478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15381809" y="9582374"/>
            <a:ext cx="13384170" cy="3993478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15381809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B8CD-0B1C-4125-9FBF-7B798C8E2E4F}" type="datetimeFigureOut">
              <a:rPr lang="hu-HU" smtClean="0"/>
              <a:pPr/>
              <a:t>2022. 07. 10.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5C76-091B-4160-9818-18CB19F8C6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B8CD-0B1C-4125-9FBF-7B798C8E2E4F}" type="datetimeFigureOut">
              <a:rPr lang="hu-HU" smtClean="0"/>
              <a:pPr/>
              <a:t>2022. 07. 10.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5C76-091B-4160-9818-18CB19F8C6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B8CD-0B1C-4125-9FBF-7B798C8E2E4F}" type="datetimeFigureOut">
              <a:rPr lang="hu-HU" smtClean="0"/>
              <a:pPr/>
              <a:t>2022. 07. 10.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5C76-091B-4160-9818-18CB19F8C6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4001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514001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B8CD-0B1C-4125-9FBF-7B798C8E2E4F}" type="datetimeFigureOut">
              <a:rPr lang="hu-HU" smtClean="0"/>
              <a:pPr/>
              <a:t>2022. 07. 10.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5C76-091B-4160-9818-18CB19F8C6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935087" y="33503619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B8CD-0B1C-4125-9FBF-7B798C8E2E4F}" type="datetimeFigureOut">
              <a:rPr lang="hu-HU" smtClean="0"/>
              <a:pPr/>
              <a:t>2022. 07. 10.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5C76-091B-4160-9818-18CB19F8C6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7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2B8CD-0B1C-4125-9FBF-7B798C8E2E4F}" type="datetimeFigureOut">
              <a:rPr lang="hu-HU" smtClean="0"/>
              <a:pPr/>
              <a:t>2022. 07. 10.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10345659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7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35C76-091B-4160-9818-18CB19F8C64D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lara.nytud.hu/mnsz2-dev/bonito/run.cgi/first_form" TargetMode="External"/><Relationship Id="rId2" Type="http://schemas.openxmlformats.org/officeDocument/2006/relationships/hyperlink" Target="http://clara.nytud.hu/mtsz/run.cgi/first_for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2011638" y="377926"/>
            <a:ext cx="26393816" cy="3224484"/>
          </a:xfrm>
        </p:spPr>
        <p:txBody>
          <a:bodyPr>
            <a:noAutofit/>
          </a:bodyPr>
          <a:lstStyle/>
          <a:p>
            <a:r>
              <a:rPr lang="hu-HU" sz="7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INDEPENDENCE WITH OR WITHOUT ELLIPSIS? ABOUT THE EVOLUTION OF </a:t>
            </a:r>
            <a:r>
              <a:rPr lang="hu-HU" sz="7500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HOGY</a:t>
            </a:r>
            <a:r>
              <a:rPr lang="hu-HU" sz="7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’THAT’ INSUBORDINATE CLAUSES IN HUNGARIAN</a:t>
            </a:r>
            <a:endParaRPr lang="hu-HU" sz="7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2011638" y="4999241"/>
            <a:ext cx="13128348" cy="8628157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hu-HU" sz="11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INSUBORDINATION</a:t>
            </a:r>
          </a:p>
          <a:p>
            <a:pPr marL="0" indent="0">
              <a:buNone/>
            </a:pPr>
            <a:r>
              <a:rPr lang="en-US" sz="6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„the independent use of constructions exhibiting prima facie characteristics</a:t>
            </a:r>
            <a:r>
              <a:rPr lang="hu-HU" sz="6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subordinate clauses” (Evans – Watanabe 2016: 2)</a:t>
            </a:r>
            <a:endParaRPr lang="hu-HU" sz="6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hu-HU" sz="6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stand-alone insubordinate clauses: </a:t>
            </a:r>
            <a:r>
              <a:rPr lang="hu-HU" sz="6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syntactically and pragmatically independent (D’Hertefelt 2018) </a:t>
            </a:r>
          </a:p>
          <a:p>
            <a:pPr>
              <a:buNone/>
            </a:pPr>
            <a:r>
              <a:rPr lang="hu-HU" sz="6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Complement insubordination: </a:t>
            </a:r>
            <a:r>
              <a:rPr lang="hu-HU" sz="6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hu-HU" sz="62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hogy/that/dass/que/dat/she </a:t>
            </a:r>
            <a:r>
              <a:rPr lang="hu-HU" sz="6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etc.</a:t>
            </a:r>
          </a:p>
          <a:p>
            <a:pPr algn="just">
              <a:buNone/>
            </a:pPr>
            <a:r>
              <a:rPr lang="hu-HU" sz="6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en-US" sz="6200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 it should have come to this! </a:t>
            </a:r>
            <a:r>
              <a:rPr lang="en-US" sz="6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(Huddleston and Pullum 2002: 944</a:t>
            </a:r>
            <a:r>
              <a:rPr lang="hu-HU" sz="6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cited by Kaltenböck 2019: 177</a:t>
            </a:r>
            <a:r>
              <a:rPr lang="en-US" sz="6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hu-HU" sz="6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hu-HU" sz="6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Conditional insubordination:</a:t>
            </a:r>
          </a:p>
          <a:p>
            <a:pPr algn="just">
              <a:buNone/>
            </a:pPr>
            <a:r>
              <a:rPr lang="hu-HU" sz="6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(2) </a:t>
            </a:r>
            <a:r>
              <a:rPr lang="hu-HU" sz="6200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you  could just sit  here for a while, please. </a:t>
            </a:r>
            <a:r>
              <a:rPr lang="hu-HU" sz="6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(Heine et al. 2016: 39)</a:t>
            </a:r>
          </a:p>
          <a:p>
            <a:pPr marL="0" indent="0">
              <a:buNone/>
            </a:pPr>
            <a:r>
              <a:rPr lang="hu-HU" sz="6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6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ragmatic functions: manipulation of the hearer, different</a:t>
            </a:r>
            <a:r>
              <a:rPr lang="hu-HU" sz="6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attitudes of the speaker (feelings, beliefs, desires),</a:t>
            </a:r>
            <a:r>
              <a:rPr lang="hu-HU" sz="6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interpersonal relations, signal</a:t>
            </a:r>
            <a:r>
              <a:rPr lang="hu-HU" sz="6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ling</a:t>
            </a:r>
            <a:r>
              <a:rPr lang="en-US" sz="6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the speaker’s</a:t>
            </a:r>
            <a:r>
              <a:rPr lang="hu-HU" sz="6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commitment to a situation (Evans 2007: 387; Heine–Kaltenböck–Kuteva 2016: 50–51)</a:t>
            </a:r>
            <a:r>
              <a:rPr lang="hu-HU" sz="6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u-HU" sz="6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artalom helye 4"/>
          <p:cNvSpPr txBox="1">
            <a:spLocks/>
          </p:cNvSpPr>
          <p:nvPr/>
        </p:nvSpPr>
        <p:spPr>
          <a:xfrm>
            <a:off x="1964187" y="13771414"/>
            <a:ext cx="13128348" cy="9577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417643" tIns="208822" rIns="417643" bIns="208822" rtlCol="0">
            <a:normAutofit/>
          </a:bodyPr>
          <a:lstStyle/>
          <a:p>
            <a:pPr marL="1566161" marR="0" lvl="0" indent="-1566161" algn="ctr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sz="6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HOGY </a:t>
            </a:r>
            <a:r>
              <a:rPr lang="hu-H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’THAT’ COMPLEMENT </a:t>
            </a:r>
            <a:r>
              <a:rPr lang="hu-H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INSUBORDINATION</a:t>
            </a:r>
            <a:endParaRPr lang="hu-HU" sz="6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566161" indent="-1566161" algn="just">
              <a:spcBef>
                <a:spcPct val="20000"/>
              </a:spcBef>
              <a:defRPr/>
            </a:pPr>
            <a:r>
              <a:rPr lang="hu-H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hu-HU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Stand-alone</a:t>
            </a:r>
            <a:r>
              <a:rPr lang="hu-H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clauses</a:t>
            </a:r>
            <a:r>
              <a:rPr lang="hu-H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complement</a:t>
            </a:r>
            <a:r>
              <a:rPr lang="hu-H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type</a:t>
            </a:r>
            <a:r>
              <a:rPr lang="hu-H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hu-HU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D’Hertefelt</a:t>
            </a:r>
            <a:r>
              <a:rPr lang="hu-H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2018): </a:t>
            </a:r>
          </a:p>
          <a:p>
            <a:pPr marL="1566161" indent="-1566161" algn="just">
              <a:spcBef>
                <a:spcPct val="20000"/>
              </a:spcBef>
              <a:defRPr/>
            </a:pPr>
            <a:r>
              <a:rPr lang="hu-HU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Deontic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evaluate a potential state of affairs in terms of desirability</a:t>
            </a:r>
            <a:endParaRPr lang="hu-HU" sz="3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(3) </a:t>
            </a:r>
            <a:r>
              <a:rPr lang="hu-HU" sz="35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holló mérgesen dohogott, szidta a masinát. </a:t>
            </a:r>
            <a:endParaRPr lang="hu-HU" sz="35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3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hu-HU" sz="35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Hogy </a:t>
            </a:r>
            <a:r>
              <a:rPr lang="hu-HU" sz="3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  holló    vájja       ki        a    szemét</a:t>
            </a:r>
            <a:r>
              <a:rPr lang="hu-HU" sz="35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hu-HU" sz="35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Bedöglött! </a:t>
            </a:r>
            <a:endParaRPr lang="hu-HU" sz="35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CONJ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raven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gouge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VPFX      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eye</a:t>
            </a:r>
            <a:endParaRPr lang="hu-HU" sz="3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raven groused angrily, and cussed the machine. </a:t>
            </a:r>
            <a:endParaRPr lang="hu-HU" sz="3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The raven gouge its eye! It broke down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!’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(MNSz2, </a:t>
            </a:r>
            <a:r>
              <a:rPr lang="hu-HU" sz="3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#228) </a:t>
            </a:r>
          </a:p>
          <a:p>
            <a:pPr indent="-1566161" algn="just">
              <a:spcBef>
                <a:spcPct val="20000"/>
              </a:spcBef>
              <a:defRPr/>
            </a:pPr>
            <a:r>
              <a:rPr lang="hu-HU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Evaluation</a:t>
            </a:r>
            <a:r>
              <a:rPr lang="hu-H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evaluate an actual state of affairs in terms of 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expectedness</a:t>
            </a:r>
            <a:endParaRPr lang="hu-HU" sz="3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566161" indent="-1566161" algn="just">
              <a:spcBef>
                <a:spcPct val="20000"/>
              </a:spcBef>
              <a:defRPr/>
            </a:pP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(4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hu-HU" sz="3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hogy </a:t>
            </a:r>
            <a:r>
              <a:rPr lang="hu-HU" sz="35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 </a:t>
            </a:r>
            <a:r>
              <a:rPr lang="hu-HU" sz="3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mekkora </a:t>
            </a:r>
            <a:r>
              <a:rPr lang="hu-HU" sz="35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egy agyatlan barom vagy </a:t>
            </a:r>
          </a:p>
          <a:p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CONJ 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PRT 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brainless </a:t>
            </a:r>
            <a:r>
              <a:rPr lang="en-US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brute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be.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PRS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hu-HU" sz="3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‘how big brainless brute you are!’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(MNSz2, </a:t>
            </a:r>
            <a:r>
              <a:rPr lang="hu-HU" sz="3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#2717, </a:t>
            </a:r>
            <a:r>
              <a:rPr lang="hu-HU" sz="3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pers-soc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hu-HU" sz="3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566161" indent="-1566161" algn="just">
              <a:spcBef>
                <a:spcPct val="20000"/>
              </a:spcBef>
              <a:defRPr/>
            </a:pPr>
            <a:endParaRPr lang="hu-HU" sz="3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566161" lvl="0" indent="-1566161" algn="just">
              <a:spcBef>
                <a:spcPct val="20000"/>
              </a:spcBef>
              <a:defRPr/>
            </a:pPr>
            <a:endParaRPr lang="hu-HU" sz="3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artalom helye 4"/>
          <p:cNvSpPr txBox="1">
            <a:spLocks/>
          </p:cNvSpPr>
          <p:nvPr/>
        </p:nvSpPr>
        <p:spPr>
          <a:xfrm>
            <a:off x="16091526" y="4999241"/>
            <a:ext cx="12508151" cy="753090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417643" tIns="208822" rIns="417643" bIns="208822" rtlCol="0">
            <a:normAutofit fontScale="32500" lnSpcReduction="20000"/>
          </a:bodyPr>
          <a:lstStyle/>
          <a:p>
            <a:pPr marL="1566161" indent="-1566161" algn="ctr">
              <a:spcBef>
                <a:spcPct val="20000"/>
              </a:spcBef>
              <a:defRPr/>
            </a:pPr>
            <a:r>
              <a:rPr lang="hu-HU" sz="16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CORPORA, METHOD</a:t>
            </a:r>
          </a:p>
          <a:p>
            <a:pPr marL="1143000" indent="-1143000">
              <a:spcBef>
                <a:spcPts val="984"/>
              </a:spcBef>
              <a:buFont typeface="Arial" panose="020B0604020202020204" pitchFamily="34" charset="0"/>
              <a:buChar char="•"/>
            </a:pPr>
            <a:r>
              <a:rPr lang="hu-HU" sz="10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Magyar </a:t>
            </a:r>
            <a:r>
              <a:rPr lang="hu-HU" sz="10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Nyelvtörténeti </a:t>
            </a:r>
            <a:r>
              <a:rPr lang="hu-HU" sz="10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Szövegtár  (</a:t>
            </a:r>
            <a:r>
              <a:rPr lang="hu-HU" sz="10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MTSz</a:t>
            </a:r>
            <a:r>
              <a:rPr lang="hu-HU" sz="10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[Hungarian </a:t>
            </a:r>
            <a:r>
              <a:rPr lang="en-US" sz="10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Historical Corpus], 1772–2010, 30 million word </a:t>
            </a:r>
            <a:r>
              <a:rPr lang="en-US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tokens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hu-HU" sz="10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clara.nytud.hu/mtsz/run.cgi/first_form</a:t>
            </a:r>
            <a:endParaRPr lang="hu-HU" sz="10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0" indent="-1143000">
              <a:spcBef>
                <a:spcPts val="984"/>
              </a:spcBef>
              <a:buFont typeface="Arial" panose="020B0604020202020204" pitchFamily="34" charset="0"/>
              <a:buChar char="•"/>
            </a:pPr>
            <a:r>
              <a:rPr lang="en-US" sz="10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Magyar </a:t>
            </a:r>
            <a:r>
              <a:rPr lang="en-US" sz="10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Nemzeti</a:t>
            </a:r>
            <a:r>
              <a:rPr lang="hu-HU" sz="10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Szövegtár</a:t>
            </a:r>
            <a:r>
              <a:rPr lang="en-US" sz="10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hu-HU" sz="10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(MNSz2) </a:t>
            </a:r>
            <a:r>
              <a:rPr lang="en-US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[Hungarian </a:t>
            </a:r>
            <a:r>
              <a:rPr lang="en-US" sz="10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Gigaword</a:t>
            </a:r>
            <a:r>
              <a:rPr lang="en-US" sz="10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Corpus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v2.0.5</a:t>
            </a:r>
            <a:r>
              <a:rPr lang="en-US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], </a:t>
            </a:r>
            <a:r>
              <a:rPr lang="en-US" sz="10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1.04 billion word tokens, </a:t>
            </a:r>
            <a:r>
              <a:rPr lang="hu-HU" sz="10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registers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10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spoken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language, 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written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press language, fiction, academic, political, </a:t>
            </a:r>
            <a:r>
              <a:rPr lang="en-US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private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texts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10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clara.nytud.hu/mnsz2-dev/bonito/run.cgi/first_form</a:t>
            </a:r>
            <a:endParaRPr lang="hu-HU" sz="10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984"/>
              </a:spcBef>
            </a:pP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Random </a:t>
            </a:r>
            <a:r>
              <a:rPr lang="hu-HU" sz="10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samples</a:t>
            </a:r>
            <a:r>
              <a:rPr lang="hu-HU" sz="10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hu-HU" sz="10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targeted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searches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hu-HU" sz="10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keywords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10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typical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constructions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10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hogy 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hu-HU" sz="10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demonstrative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hu-HU" sz="10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personal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pronoun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hu-HU" sz="10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typical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„main </a:t>
            </a:r>
            <a:r>
              <a:rPr lang="hu-HU" sz="10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clause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hu-HU" sz="10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predicates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e. g. </a:t>
            </a:r>
            <a:r>
              <a:rPr lang="hu-HU" sz="105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(azt) </a:t>
            </a:r>
            <a:r>
              <a:rPr lang="hu-HU" sz="10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kívánom 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’I </a:t>
            </a:r>
            <a:r>
              <a:rPr lang="hu-HU" sz="10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wish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’, </a:t>
            </a:r>
            <a:r>
              <a:rPr lang="hu-HU" sz="105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(azt) </a:t>
            </a:r>
            <a:r>
              <a:rPr lang="hu-HU" sz="10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akarom 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’I </a:t>
            </a:r>
            <a:r>
              <a:rPr lang="hu-HU" sz="10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want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’, </a:t>
            </a:r>
            <a:r>
              <a:rPr lang="hu-HU" sz="10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csodálkozom 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 I </a:t>
            </a:r>
            <a:r>
              <a:rPr lang="hu-HU" sz="10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wonder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’, </a:t>
            </a:r>
            <a:r>
              <a:rPr lang="hu-HU" sz="10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(azt)/(úgy) hiszem 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’I </a:t>
            </a:r>
            <a:r>
              <a:rPr lang="hu-HU" sz="10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think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’, </a:t>
            </a:r>
            <a:r>
              <a:rPr lang="hu-HU" sz="10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szörnyű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’</a:t>
            </a:r>
            <a:r>
              <a:rPr lang="hu-HU" sz="10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awful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’, </a:t>
            </a:r>
            <a:r>
              <a:rPr lang="hu-HU" sz="10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csodálatos 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hu-HU" sz="10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amazing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’); </a:t>
            </a:r>
            <a:endParaRPr lang="hu-HU" sz="10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984"/>
              </a:spcBef>
            </a:pP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hu-HU" sz="10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manual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annotations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hu-HU" sz="10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insubordinate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hu-HU" sz="10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hu-HU" sz="10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hu-HU" sz="10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artalom helye 4"/>
          <p:cNvSpPr txBox="1">
            <a:spLocks/>
          </p:cNvSpPr>
          <p:nvPr/>
        </p:nvSpPr>
        <p:spPr>
          <a:xfrm>
            <a:off x="2011638" y="33429598"/>
            <a:ext cx="9959997" cy="80948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417643" tIns="208822" rIns="417643" bIns="208822" rtlCol="0">
            <a:normAutofit fontScale="62500" lnSpcReduction="20000"/>
          </a:bodyPr>
          <a:lstStyle/>
          <a:p>
            <a:pPr marL="1566161" marR="0" lvl="0" indent="-1566161" algn="ctr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REFERENCES</a:t>
            </a:r>
          </a:p>
          <a:p>
            <a:pPr indent="-324000" algn="just">
              <a:lnSpc>
                <a:spcPct val="110000"/>
              </a:lnSpc>
            </a:pPr>
            <a:r>
              <a:rPr lang="en-US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Cristofaro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Sonia 2016. Routes to insubordination: A cross-linguistic perspective. In: Evans, Nicholas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Watanabe, </a:t>
            </a:r>
            <a:r>
              <a:rPr lang="en-US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Honoré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eds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2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Insubordination. 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Amsterdam – Philadelphia: John Benjamins. 393 – 422.</a:t>
            </a:r>
            <a:endParaRPr lang="hu-HU" sz="2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324000" algn="just">
              <a:lnSpc>
                <a:spcPct val="110000"/>
              </a:lnSpc>
              <a:spcAft>
                <a:spcPts val="800"/>
              </a:spcAft>
            </a:pP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Evans, </a:t>
            </a:r>
            <a:r>
              <a:rPr lang="hu-HU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Nicholas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2007. </a:t>
            </a:r>
            <a:r>
              <a:rPr lang="hu-HU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Insubordination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hu-HU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uses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Nikolaeva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Irina (</a:t>
            </a:r>
            <a:r>
              <a:rPr lang="hu-HU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hu-HU" sz="29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Finiteness</a:t>
            </a:r>
            <a:r>
              <a:rPr lang="hu-HU" sz="2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9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Theoretical</a:t>
            </a:r>
            <a:r>
              <a:rPr lang="hu-HU" sz="2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hu-HU" sz="29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empirical</a:t>
            </a:r>
            <a:r>
              <a:rPr lang="hu-HU" sz="2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9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foundations</a:t>
            </a:r>
            <a:r>
              <a:rPr lang="hu-HU" sz="2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Oxford: </a:t>
            </a:r>
            <a:r>
              <a:rPr lang="hu-HU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Oxford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University Press. 366–431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324000" algn="just">
              <a:lnSpc>
                <a:spcPct val="110000"/>
              </a:lnSpc>
              <a:spcAft>
                <a:spcPts val="800"/>
              </a:spcAft>
            </a:pP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Dér, Csilla Ilona 2022. </a:t>
            </a:r>
            <a:r>
              <a:rPr lang="hu-HU" sz="29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Háthogy</a:t>
            </a:r>
            <a:r>
              <a:rPr lang="hu-HU" sz="2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esetleg netalántán azt gondolnátok rólam…: 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9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szóval</a:t>
            </a:r>
            <a:r>
              <a:rPr lang="hu-HU" sz="2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és a</a:t>
            </a:r>
            <a:r>
              <a:rPr lang="hu-HU" sz="2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hát 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diskurzusjelölővel álló </a:t>
            </a:r>
            <a:r>
              <a:rPr lang="hu-HU" sz="2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hogy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kötőszós mellékmondatokról. 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hu-HU" sz="29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9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hogy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’</a:t>
            </a:r>
            <a:r>
              <a:rPr lang="hu-HU" sz="29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hu-HU" sz="29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complement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9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clauses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starting </a:t>
            </a:r>
            <a:r>
              <a:rPr lang="hu-HU" sz="29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9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discourse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9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markers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9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szóval 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hu-HU" sz="29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 and </a:t>
            </a:r>
            <a:r>
              <a:rPr lang="hu-HU" sz="29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hát 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hu-HU" sz="29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well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9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’] </a:t>
            </a:r>
            <a:r>
              <a:rPr lang="hu-HU" sz="29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Jelentés </a:t>
            </a:r>
            <a:r>
              <a:rPr lang="hu-HU" sz="2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és Nyelvhasználat 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 (1): 43–57.</a:t>
            </a:r>
          </a:p>
          <a:p>
            <a:pPr indent="-324000" algn="just">
              <a:lnSpc>
                <a:spcPct val="110000"/>
              </a:lnSpc>
            </a:pPr>
            <a:r>
              <a:rPr lang="en-US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Evans, Nicholas – Watanabe, </a:t>
            </a:r>
            <a:r>
              <a:rPr lang="en-US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Honoré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2016. The dynamics of insubordination: An overview. In: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Evans, Nicholas – Watanabe, </a:t>
            </a:r>
            <a:r>
              <a:rPr lang="en-US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Honoré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eds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2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Insubordination. </a:t>
            </a:r>
            <a:r>
              <a:rPr lang="en-US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Amsterdam–Philadelphia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John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Benjamins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1–37.</a:t>
            </a:r>
          </a:p>
          <a:p>
            <a:pPr indent="-324000" algn="just">
              <a:lnSpc>
                <a:spcPct val="110000"/>
              </a:lnSpc>
              <a:spcAft>
                <a:spcPts val="800"/>
              </a:spcAft>
            </a:pPr>
            <a:r>
              <a:rPr lang="hu-HU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D’Hertefelt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Sarah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2018. </a:t>
            </a:r>
            <a:r>
              <a:rPr lang="hu-HU" sz="29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Insubordination</a:t>
            </a:r>
            <a:r>
              <a:rPr lang="hu-HU" sz="2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9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2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9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Germanic</a:t>
            </a:r>
            <a:r>
              <a:rPr lang="hu-HU" sz="2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A </a:t>
            </a:r>
            <a:r>
              <a:rPr lang="hu-HU" sz="29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typology</a:t>
            </a:r>
            <a:r>
              <a:rPr lang="hu-HU" sz="2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29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complements</a:t>
            </a:r>
            <a:r>
              <a:rPr lang="hu-HU" sz="2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hu-HU" sz="29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conditional</a:t>
            </a:r>
            <a:r>
              <a:rPr lang="hu-HU" sz="2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9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constructions</a:t>
            </a:r>
            <a:r>
              <a:rPr lang="hu-HU" sz="2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Berlin: De </a:t>
            </a:r>
            <a:r>
              <a:rPr lang="hu-HU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Gruyter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324000" algn="just">
              <a:lnSpc>
                <a:spcPct val="110000"/>
              </a:lnSpc>
            </a:pPr>
            <a:r>
              <a:rPr lang="en-US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Heine, Bernd – </a:t>
            </a:r>
            <a:r>
              <a:rPr lang="en-US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Kaltenböck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9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nther</a:t>
            </a:r>
            <a:r>
              <a:rPr lang="en-US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Kuteva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Tania 2016. On insubordination and cooptation. In: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Evans, Nicholas – Watanabe, </a:t>
            </a:r>
            <a:r>
              <a:rPr lang="en-US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Honoré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eds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2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Insubordination. 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Amsterdam/Philadelphia: John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Benjamins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39–64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324000" algn="just">
              <a:lnSpc>
                <a:spcPct val="110000"/>
              </a:lnSpc>
            </a:pP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Heine, </a:t>
            </a:r>
            <a:r>
              <a:rPr lang="hu-HU" sz="29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Bernd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hu-HU" sz="29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Kuteva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9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Tania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2011. </a:t>
            </a:r>
            <a:r>
              <a:rPr lang="hu-HU" sz="29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9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thetical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9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grammar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9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Studies</a:t>
            </a:r>
            <a:r>
              <a:rPr lang="hu-HU" sz="29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9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29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9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hu-HU" sz="29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 (4): 848–893.</a:t>
            </a:r>
          </a:p>
          <a:p>
            <a:pPr indent="-324000" algn="just">
              <a:lnSpc>
                <a:spcPct val="110000"/>
              </a:lnSpc>
            </a:pP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Heine, </a:t>
            </a:r>
            <a:r>
              <a:rPr lang="hu-HU" sz="29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Bernd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hu-HU" sz="29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Kaltenböck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9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Gunther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9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Kuteva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9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Tania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Long, </a:t>
            </a:r>
            <a:r>
              <a:rPr lang="hu-HU" sz="29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Haiping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2017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9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Cooptation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9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hu-HU" sz="29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discourse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9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strategy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9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Linguistics</a:t>
            </a:r>
            <a:r>
              <a:rPr lang="hu-HU" sz="29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55(4): 813–855. </a:t>
            </a:r>
            <a:endParaRPr lang="hu-HU" sz="2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324000" algn="just">
              <a:lnSpc>
                <a:spcPct val="110000"/>
              </a:lnSpc>
            </a:pPr>
            <a:r>
              <a:rPr lang="en-US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Mithun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Marianne 2008. The extension of dependency beyond the </a:t>
            </a:r>
            <a:r>
              <a:rPr lang="en-US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sentence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Language 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84(1): 69–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119.</a:t>
            </a:r>
          </a:p>
          <a:p>
            <a:pPr indent="-324000" algn="just">
              <a:lnSpc>
                <a:spcPct val="110000"/>
              </a:lnSpc>
            </a:pPr>
            <a:r>
              <a:rPr lang="en-US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ddleston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Rodney</a:t>
            </a:r>
            <a:r>
              <a:rPr lang="en-US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Pullum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Geoffrey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K. 2002. </a:t>
            </a:r>
            <a:r>
              <a:rPr lang="hu-HU" sz="2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Cambridge </a:t>
            </a:r>
            <a:r>
              <a:rPr lang="hu-HU" sz="29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Grammar</a:t>
            </a:r>
            <a:r>
              <a:rPr lang="hu-HU" sz="29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hu-HU" sz="29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2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English </a:t>
            </a:r>
            <a:r>
              <a:rPr lang="hu-HU" sz="29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hu-HU" sz="2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Cambridge: CUP. </a:t>
            </a:r>
          </a:p>
          <a:p>
            <a:pPr indent="-324000" algn="just">
              <a:lnSpc>
                <a:spcPct val="110000"/>
              </a:lnSpc>
            </a:pPr>
            <a:r>
              <a:rPr lang="hu-HU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Kaltenböck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Gunther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2019. </a:t>
            </a:r>
            <a:r>
              <a:rPr lang="hu-HU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Delimiting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class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A </a:t>
            </a:r>
            <a:r>
              <a:rPr lang="hu-HU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typology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English </a:t>
            </a:r>
            <a:r>
              <a:rPr lang="hu-HU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insubordination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Beijering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Karin, </a:t>
            </a:r>
            <a:r>
              <a:rPr lang="hu-HU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Kaltenböck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Gunther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Sansiñena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María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Sol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hu-HU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eds</a:t>
            </a:r>
            <a:r>
              <a:rPr lang="hu-H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hu-HU" sz="29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Insubordination</a:t>
            </a:r>
            <a:r>
              <a:rPr lang="hu-HU" sz="2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9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Theoretical</a:t>
            </a:r>
            <a:r>
              <a:rPr lang="hu-HU" sz="2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hu-HU" sz="29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empirical</a:t>
            </a:r>
            <a:r>
              <a:rPr lang="hu-HU" sz="2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9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issues</a:t>
            </a:r>
            <a:r>
              <a:rPr lang="hu-HU" sz="2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Berlin, Boston: </a:t>
            </a:r>
            <a:r>
              <a:rPr lang="hu-HU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Mouton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hu-HU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Gruyter</a:t>
            </a:r>
            <a:r>
              <a:rPr lang="hu-H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167–198.</a:t>
            </a:r>
          </a:p>
          <a:p>
            <a:endParaRPr lang="hu-HU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2011638" y="3895021"/>
            <a:ext cx="261617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800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Dér, Csilla Ilona, </a:t>
            </a:r>
            <a:r>
              <a:rPr lang="hu-H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Károli Gáspár University of </a:t>
            </a:r>
            <a:r>
              <a:rPr lang="hu-HU" sz="4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4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Reformed</a:t>
            </a:r>
            <a:r>
              <a:rPr lang="hu-H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4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Church</a:t>
            </a:r>
            <a:r>
              <a:rPr lang="hu-H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4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Budapest, </a:t>
            </a:r>
            <a:r>
              <a:rPr lang="hu-HU" sz="4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der.csilla</a:t>
            </a:r>
            <a:r>
              <a:rPr lang="hu-H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hu-HU" sz="4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kre.hu</a:t>
            </a:r>
            <a:endParaRPr lang="hu-H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1991272" y="32016730"/>
            <a:ext cx="13101263" cy="1169551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supported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Bolyai János Research Grant (BO/00191/21/1).</a:t>
            </a:r>
            <a:endParaRPr lang="hu-HU" sz="3500" dirty="0">
              <a:solidFill>
                <a:srgbClr val="002060"/>
              </a:solidFill>
            </a:endParaRPr>
          </a:p>
        </p:txBody>
      </p:sp>
      <p:sp>
        <p:nvSpPr>
          <p:cNvPr id="14" name="Tartalom helye 4"/>
          <p:cNvSpPr txBox="1">
            <a:spLocks/>
          </p:cNvSpPr>
          <p:nvPr/>
        </p:nvSpPr>
        <p:spPr>
          <a:xfrm>
            <a:off x="16091526" y="12691293"/>
            <a:ext cx="12508151" cy="167778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417643" tIns="208822" rIns="417643" bIns="208822" rtlCol="0">
            <a:normAutofit fontScale="92500" lnSpcReduction="10000"/>
          </a:bodyPr>
          <a:lstStyle/>
          <a:p>
            <a:pPr marL="1566161" indent="-1566161" algn="ctr">
              <a:spcBef>
                <a:spcPct val="20000"/>
              </a:spcBef>
              <a:defRPr/>
            </a:pPr>
            <a:r>
              <a:rPr lang="hu-HU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</a:p>
          <a:p>
            <a:pPr indent="-1566161" algn="just">
              <a:spcBef>
                <a:spcPct val="20000"/>
              </a:spcBef>
              <a:defRPr/>
            </a:pPr>
            <a:r>
              <a:rPr lang="hu-HU" sz="3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Hogy 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insubordinate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complement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clauses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appeared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1770s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literature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literary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translations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philosophical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works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letters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(starting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interjections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.: </a:t>
            </a:r>
            <a:endParaRPr lang="hu-HU" sz="3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566161">
              <a:spcBef>
                <a:spcPct val="20000"/>
              </a:spcBef>
              <a:defRPr/>
            </a:pP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(5) </a:t>
            </a:r>
            <a:r>
              <a:rPr lang="hu-HU" sz="35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Oh </a:t>
            </a:r>
            <a:r>
              <a:rPr lang="hu-HU" sz="35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hogy szakadna rám </a:t>
            </a:r>
            <a:r>
              <a:rPr lang="hu-HU" sz="35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Kárpát</a:t>
            </a:r>
            <a:r>
              <a:rPr lang="hu-HU" sz="35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' nehéz hegye</a:t>
            </a:r>
            <a:r>
              <a:rPr lang="hu-HU" sz="35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heavy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mountain of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Carpathians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rush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upon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3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MTSz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Vörösmarty Mihály: 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Zsigmond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1823: 228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hu-H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Evans’ </a:t>
            </a:r>
            <a:r>
              <a:rPr lang="hu-HU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types</a:t>
            </a:r>
            <a:r>
              <a:rPr lang="hu-H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main </a:t>
            </a:r>
            <a:r>
              <a:rPr lang="hu-HU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clauses</a:t>
            </a:r>
            <a:r>
              <a:rPr lang="hu-H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hu-HU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predicates</a:t>
            </a:r>
            <a:r>
              <a:rPr lang="hu-H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hu-H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hu-H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exist</a:t>
            </a:r>
            <a:r>
              <a:rPr lang="hu-H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Hungarian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 least not with subordinate</a:t>
            </a:r>
            <a:r>
              <a:rPr lang="hu-H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clauses that later became independent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u-HU" sz="3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566161" algn="just">
              <a:spcBef>
                <a:spcPct val="20000"/>
              </a:spcBef>
              <a:defRPr/>
            </a:pP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types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main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clauses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been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source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types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curses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negative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positive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evaluations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endParaRPr lang="hu-HU" sz="3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566161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hu-HU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Exemplifications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evaluations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1890s)</a:t>
            </a:r>
          </a:p>
          <a:p>
            <a:pPr algn="just">
              <a:spcBef>
                <a:spcPct val="20000"/>
              </a:spcBef>
              <a:defRPr/>
            </a:pP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hu-HU" sz="35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Hogy mennyire feszült és ideges volt a hangulat ez emlékezetes napok alatt, </a:t>
            </a:r>
            <a:r>
              <a:rPr lang="hu-HU" sz="35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‒ élénken jellemzi Eszterházy Pál </a:t>
            </a:r>
            <a:r>
              <a:rPr lang="hu-HU" sz="35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herczeg</a:t>
            </a:r>
            <a:r>
              <a:rPr lang="hu-HU" sz="35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esete. Eszterházy ugyanis kihallgatást kért Lajos </a:t>
            </a:r>
            <a:r>
              <a:rPr lang="hu-HU" sz="35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főherczegnél</a:t>
            </a:r>
            <a:r>
              <a:rPr lang="hu-HU" sz="35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hu-HU" sz="3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hu-HU" sz="3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tense</a:t>
            </a:r>
            <a:r>
              <a:rPr lang="hu-HU" sz="3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hu-HU" sz="3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nervous</a:t>
            </a:r>
            <a:r>
              <a:rPr lang="hu-HU" sz="3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3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atmosphere</a:t>
            </a:r>
            <a:r>
              <a:rPr lang="hu-HU" sz="3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hu-HU" sz="3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during</a:t>
            </a:r>
            <a:r>
              <a:rPr lang="hu-HU" sz="3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hu-HU" sz="3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memorable</a:t>
            </a:r>
            <a:r>
              <a:rPr lang="hu-HU" sz="3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days</a:t>
            </a:r>
            <a:r>
              <a:rPr lang="hu-HU" sz="3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Prince Pál Eszterházy </a:t>
            </a:r>
            <a:r>
              <a:rPr lang="hu-HU" sz="3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vividly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illustrates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Eszterházy </a:t>
            </a:r>
            <a:r>
              <a:rPr lang="hu-HU" sz="3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requested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hu-HU" sz="3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interrogation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Archduke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Lajos’ 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3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MTSz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1894, </a:t>
            </a:r>
            <a:r>
              <a:rPr lang="hu-HU" sz="3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Gracza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György: Az 1848−49-iki magyar szabadságharc története 1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just">
              <a:spcBef>
                <a:spcPct val="20000"/>
              </a:spcBef>
              <a:defRPr/>
            </a:pP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Schema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main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clause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omitted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hu-HU" sz="3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MUCH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something 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(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kind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of)…  </a:t>
            </a:r>
            <a:r>
              <a:rPr lang="hu-H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SHOWS/CHARACTERIZES/PROOFS</a:t>
            </a:r>
            <a:r>
              <a:rPr lang="en-US" sz="3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etc.: </a:t>
            </a:r>
            <a:r>
              <a:rPr lang="en-US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(concrete example) </a:t>
            </a:r>
            <a:endParaRPr lang="hu-HU" sz="3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MUCH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something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(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kind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of)…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(concrete example)</a:t>
            </a:r>
            <a:endParaRPr lang="hu-HU" sz="3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566161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hu-HU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Quotations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quotations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curses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1780s) and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evaluations</a:t>
            </a:r>
            <a:endParaRPr lang="hu-HU" sz="3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566161" indent="-1566161" algn="just">
              <a:spcBef>
                <a:spcPct val="20000"/>
              </a:spcBef>
              <a:defRPr/>
            </a:pP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(7) </a:t>
            </a:r>
            <a:r>
              <a:rPr lang="hu-HU" sz="35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a tót szakácsné elmondta az ő napi imáját. </a:t>
            </a:r>
            <a:r>
              <a:rPr lang="hu-HU" sz="35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Hogy szabadítsa meg már az Isten ettől a vén </a:t>
            </a:r>
            <a:r>
              <a:rPr lang="hu-HU" sz="3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nyomoréktól 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Slovak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cook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said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her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daily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prayer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3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hu-HU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hat</a:t>
            </a:r>
            <a:r>
              <a:rPr lang="hu-H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hu-HU" sz="3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God</a:t>
            </a:r>
            <a:r>
              <a:rPr lang="hu-HU" sz="3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free </a:t>
            </a:r>
            <a:r>
              <a:rPr lang="hu-HU" sz="3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hu-HU" sz="3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hu-HU" sz="3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hu-HU" sz="3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old </a:t>
            </a:r>
            <a:r>
              <a:rPr lang="hu-HU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cripple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MTSz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1910, Ady Endre: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Gyelley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Farkas butykosa)</a:t>
            </a:r>
            <a:endParaRPr lang="hu-HU" sz="35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566161" indent="-1566161" algn="just">
              <a:spcBef>
                <a:spcPct val="20000"/>
              </a:spcBef>
              <a:defRPr/>
            </a:pP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(8) </a:t>
            </a:r>
            <a:r>
              <a:rPr lang="hu-HU" sz="3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én </a:t>
            </a:r>
            <a:r>
              <a:rPr lang="hu-HU" sz="35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ügyetlen, a Sándorról dicshimnuszt zengedeztem el neki. </a:t>
            </a:r>
            <a:r>
              <a:rPr lang="hu-HU" sz="35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Hogy milyen jó, milyen okos, milyen derék… 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hu-HU" sz="3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clumsy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hu-HU" sz="3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sang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hu-HU" sz="3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hymn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Sándor. </a:t>
            </a:r>
            <a:r>
              <a:rPr lang="hu-HU" sz="3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hu-HU" sz="3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hu-HU" sz="3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3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hu-HU" sz="3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smart</a:t>
            </a:r>
            <a:r>
              <a:rPr lang="hu-HU" sz="3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3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hu-HU" sz="3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hearty</a:t>
            </a:r>
            <a:r>
              <a:rPr lang="hu-H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hu-HU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3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MTSz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1893, Justh Zsigmond: A pénz legendája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566161" indent="-1566161" algn="just">
              <a:spcBef>
                <a:spcPct val="20000"/>
              </a:spcBef>
              <a:defRPr/>
            </a:pPr>
            <a:endParaRPr lang="hu-HU" sz="3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566161" marR="0" lvl="0" indent="-1566161" algn="ctr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u-HU" sz="8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Tartalom helye 4"/>
          <p:cNvSpPr txBox="1">
            <a:spLocks/>
          </p:cNvSpPr>
          <p:nvPr/>
        </p:nvSpPr>
        <p:spPr>
          <a:xfrm>
            <a:off x="16113705" y="29630304"/>
            <a:ext cx="12508151" cy="1189412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417643" tIns="208822" rIns="417643" bIns="208822" rtlCol="0">
            <a:normAutofit fontScale="92500" lnSpcReduction="10000"/>
          </a:bodyPr>
          <a:lstStyle/>
          <a:p>
            <a:pPr marL="1566161" indent="-1566161" algn="ctr">
              <a:spcBef>
                <a:spcPct val="20000"/>
              </a:spcBef>
              <a:defRPr/>
            </a:pPr>
            <a:r>
              <a:rPr lang="hu-HU" sz="6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POSSIBLE SOLUTIONS</a:t>
            </a:r>
            <a:endParaRPr lang="hu-HU" sz="6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566161" marR="0" lvl="0" indent="-1566161" algn="just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3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Cooptation</a:t>
            </a:r>
            <a:r>
              <a:rPr kumimoji="0" lang="hu-HU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</a:t>
            </a:r>
            <a:r>
              <a:rPr kumimoji="0" lang="hu-HU" sz="35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cognitive-co</a:t>
            </a:r>
            <a:r>
              <a:rPr lang="hu-HU" sz="3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mmunicative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mechanism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discourse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strategy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(Heine &amp;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2017), 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en-US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packaging strategy whereby a clause, a phrase, a word, or any other unit is taken from </a:t>
            </a:r>
            <a:r>
              <a:rPr lang="en-US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sentence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grammar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is coopted (or re-defined) for use as a </a:t>
            </a:r>
            <a:r>
              <a:rPr lang="en-US" sz="3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thetical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(Heine &amp; </a:t>
            </a:r>
            <a:r>
              <a:rPr lang="hu-HU" sz="3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Kuteva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2011: 875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explain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every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cases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hu-HU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conventionalization</a:t>
            </a:r>
            <a:r>
              <a:rPr lang="hu-H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constructions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schemas</a:t>
            </a:r>
            <a:endParaRPr lang="hu-HU" sz="3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566161" marR="0" lvl="0" indent="-1566161" algn="just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speakers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mostly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intuitively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search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 main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clause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„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false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pedagogy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?)</a:t>
            </a:r>
          </a:p>
          <a:p>
            <a:pPr marL="1566161" marR="0" lvl="0" indent="-1566161" algn="just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Doubts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1566161" marR="0" lvl="0" indent="-1566161" algn="just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3500" baseline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ren’t</a:t>
            </a:r>
            <a:r>
              <a:rPr lang="hu-HU" sz="3500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aseline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hu-HU" sz="3500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aseline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dealing</a:t>
            </a:r>
            <a:r>
              <a:rPr lang="hu-HU" sz="3500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aseline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hu-HU" sz="3500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hu-HU" sz="3500" b="1" baseline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issing</a:t>
            </a:r>
            <a:r>
              <a:rPr lang="hu-H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corpus </a:t>
            </a:r>
            <a:r>
              <a:rPr lang="hu-HU" sz="3500" b="1" baseline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hu-HU" sz="3500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→ </a:t>
            </a:r>
            <a:r>
              <a:rPr lang="hu-HU" sz="3500" baseline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hu-HU" sz="3500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aseline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likely</a:t>
            </a:r>
            <a:r>
              <a:rPr lang="hu-HU" sz="3500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hu-H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we’ve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checked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hu-HU" sz="3500" baseline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uge</a:t>
            </a:r>
            <a:r>
              <a:rPr lang="hu-HU" sz="3500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aseline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databases</a:t>
            </a:r>
            <a:r>
              <a:rPr lang="hu-HU" sz="3500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aseline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genres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566161" marR="0" lvl="0" indent="-1566161" algn="just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lang="hu-HU" sz="3500" b="1" baseline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Quotations</a:t>
            </a:r>
            <a:r>
              <a:rPr lang="hu-HU" sz="3500" b="1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aseline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hu-HU" sz="3500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aseline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sources</a:t>
            </a:r>
            <a:r>
              <a:rPr lang="hu-HU" sz="3500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3500" baseline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insub</a:t>
            </a:r>
            <a:r>
              <a:rPr lang="hu-HU" sz="3500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3500" baseline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clauses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is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possible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quotative</a:t>
            </a:r>
            <a:r>
              <a:rPr lang="hu-H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main </a:t>
            </a:r>
            <a:r>
              <a:rPr lang="hu-HU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clauses</a:t>
            </a:r>
            <a:r>
              <a:rPr lang="hu-H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hu-H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omitted</a:t>
            </a:r>
            <a:r>
              <a:rPr lang="hu-H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insubordinate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claues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typical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embedded</a:t>
            </a:r>
            <a:r>
              <a:rPr lang="hu-H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hu-HU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dialogs</a:t>
            </a:r>
            <a:r>
              <a:rPr lang="hu-H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internal</a:t>
            </a:r>
            <a:r>
              <a:rPr lang="hu-H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monologues</a:t>
            </a:r>
            <a:r>
              <a:rPr lang="hu-HU" sz="3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quotations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already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common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Coincidende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→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3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hogy 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itself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signal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quotation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(and has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discourse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marker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functions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cf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Dér 2022)</a:t>
            </a:r>
          </a:p>
          <a:p>
            <a:pPr marR="0" lvl="0" algn="just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u-HU" sz="3500" baseline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hu-HU" sz="3500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aseline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hu-HU" sz="3500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aseline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can’t</a:t>
            </a:r>
            <a:r>
              <a:rPr lang="hu-HU" sz="3500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aseline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exlude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possibility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loan</a:t>
            </a:r>
            <a:r>
              <a:rPr lang="hu-H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translations</a:t>
            </a:r>
            <a:r>
              <a:rPr lang="hu-H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hu-HU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calques</a:t>
            </a:r>
            <a:r>
              <a:rPr lang="hu-H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German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Ferenc </a:t>
            </a:r>
            <a:r>
              <a:rPr lang="hu-H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Kazinczy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great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Hungarian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innovator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18th cent.)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insubordinate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clauses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translations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Lessing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Goethe,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Gessner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and </a:t>
            </a:r>
            <a:r>
              <a:rPr lang="hu-H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letters</a:t>
            </a:r>
            <a:r>
              <a:rPr lang="hu-H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u-HU" sz="350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artalom helye 4"/>
          <p:cNvSpPr txBox="1">
            <a:spLocks/>
          </p:cNvSpPr>
          <p:nvPr/>
        </p:nvSpPr>
        <p:spPr>
          <a:xfrm>
            <a:off x="1991272" y="23796402"/>
            <a:ext cx="13101263" cy="79770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417643" tIns="208822" rIns="417643" bIns="208822" rtlCol="0">
            <a:normAutofit fontScale="92500"/>
          </a:bodyPr>
          <a:lstStyle/>
          <a:p>
            <a:pPr marL="1566161" indent="-1566161" algn="ctr">
              <a:spcBef>
                <a:spcPct val="20000"/>
              </a:spcBef>
              <a:defRPr/>
            </a:pPr>
            <a:r>
              <a:rPr lang="hu-HU" sz="6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ELLIPSIS, OR…?</a:t>
            </a:r>
          </a:p>
          <a:p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emergence </a:t>
            </a: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hu-H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insubordinate</a:t>
            </a:r>
            <a:r>
              <a:rPr lang="hu-H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clauses </a:t>
            </a:r>
            <a:r>
              <a:rPr lang="en-US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still largely based on </a:t>
            </a: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hypotheses</a:t>
            </a:r>
            <a:r>
              <a:rPr lang="hu-H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they </a:t>
            </a:r>
            <a:r>
              <a:rPr lang="en-US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were created by</a:t>
            </a:r>
            <a:r>
              <a:rPr lang="hu-HU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ellipsis</a:t>
            </a:r>
            <a:r>
              <a:rPr lang="hu-HU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(Evans 2007, </a:t>
            </a:r>
            <a:r>
              <a:rPr lang="fr-FR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Evans–Watanabe 2016</a:t>
            </a:r>
            <a:r>
              <a:rPr lang="hu-HU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extension</a:t>
            </a:r>
            <a:r>
              <a:rPr lang="hu-H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Mithun 2008</a:t>
            </a:r>
            <a:r>
              <a:rPr lang="hu-H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ooptation</a:t>
            </a:r>
            <a:r>
              <a:rPr lang="hu-H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Heine–</a:t>
            </a:r>
            <a:r>
              <a:rPr lang="en-US" sz="3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Kaltenböck</a:t>
            </a: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3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Kuteva</a:t>
            </a: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2016</a:t>
            </a:r>
            <a:r>
              <a:rPr lang="hu-H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3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clause</a:t>
            </a:r>
            <a:r>
              <a:rPr lang="hu-H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combining</a:t>
            </a:r>
            <a:r>
              <a:rPr lang="hu-H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3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clausal</a:t>
            </a:r>
            <a:r>
              <a:rPr lang="hu-H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disengagement</a:t>
            </a:r>
            <a:r>
              <a:rPr lang="hu-H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Cristofaro</a:t>
            </a: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2016),</a:t>
            </a:r>
            <a:r>
              <a:rPr lang="hu-H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etc.;</a:t>
            </a: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hu-HU" sz="3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3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hu-H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detailed </a:t>
            </a:r>
            <a:r>
              <a:rPr lang="en-US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historical studies are lacking</a:t>
            </a:r>
            <a:r>
              <a:rPr lang="hu-HU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hu-HU" sz="3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cf</a:t>
            </a:r>
            <a:r>
              <a:rPr lang="hu-HU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3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D’Hertefelt</a:t>
            </a:r>
            <a:r>
              <a:rPr lang="hu-HU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2018</a:t>
            </a:r>
            <a:r>
              <a:rPr lang="hu-H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r>
              <a:rPr lang="hu-HU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Main </a:t>
            </a:r>
            <a:r>
              <a:rPr lang="hu-HU" sz="3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aim</a:t>
            </a:r>
            <a:r>
              <a:rPr lang="hu-HU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3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hu-HU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test </a:t>
            </a:r>
            <a:r>
              <a:rPr lang="hu-HU" sz="3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Ellipsis</a:t>
            </a:r>
            <a:r>
              <a:rPr lang="hu-HU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hu-HU" sz="3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ypothesis</a:t>
            </a:r>
            <a:r>
              <a:rPr lang="hu-HU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nn-NO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Evans </a:t>
            </a:r>
            <a:r>
              <a:rPr lang="nn-NO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2007: 388, 401</a:t>
            </a:r>
            <a:r>
              <a:rPr lang="hu-HU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403):</a:t>
            </a:r>
            <a:endParaRPr lang="hu-HU" sz="3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3a) </a:t>
            </a:r>
            <a:r>
              <a:rPr lang="hu-HU" sz="3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Azt kívánom, </a:t>
            </a:r>
            <a:r>
              <a:rPr lang="hu-HU" sz="3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hogy a holló vájja ki a szemét!</a:t>
            </a:r>
          </a:p>
          <a:p>
            <a:r>
              <a:rPr lang="hu-HU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’I </a:t>
            </a:r>
            <a:r>
              <a:rPr lang="hu-HU" sz="3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wish</a:t>
            </a:r>
            <a:r>
              <a:rPr lang="hu-HU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hu-HU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raven</a:t>
            </a:r>
            <a:r>
              <a:rPr lang="hu-H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gouge</a:t>
            </a:r>
            <a:r>
              <a:rPr lang="hu-H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hu-H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eye</a:t>
            </a:r>
            <a:r>
              <a:rPr lang="hu-H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!’</a:t>
            </a:r>
            <a:endParaRPr lang="hu-HU" sz="3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(4a) </a:t>
            </a:r>
            <a:r>
              <a:rPr lang="hu-HU" sz="3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Szörnyű, </a:t>
            </a:r>
            <a:r>
              <a:rPr lang="hu-HU" sz="3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hogy te mekkora egy agyatlan barom vagy!</a:t>
            </a:r>
          </a:p>
          <a:p>
            <a:r>
              <a:rPr lang="hu-H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hu-HU" sz="3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It’s</a:t>
            </a:r>
            <a:r>
              <a:rPr lang="hu-HU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awful</a:t>
            </a:r>
            <a:r>
              <a:rPr lang="hu-HU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hu-HU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big</a:t>
            </a:r>
            <a:r>
              <a:rPr lang="hu-HU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brainless</a:t>
            </a:r>
            <a:r>
              <a:rPr lang="hu-HU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brute</a:t>
            </a:r>
            <a:r>
              <a:rPr lang="hu-HU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hu-HU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hu-H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endParaRPr lang="hu-HU" sz="3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566161" marR="0" lvl="0" indent="-1566161" algn="ctr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u-HU" sz="8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6" name="Kép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5138" y="33438579"/>
            <a:ext cx="3735063" cy="3779302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5137" y="36813973"/>
            <a:ext cx="3735063" cy="47104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8426</TotalTime>
  <Words>1221</Words>
  <Application>Microsoft Office PowerPoint</Application>
  <PresentationFormat>Egyéni</PresentationFormat>
  <Paragraphs>68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Office-téma</vt:lpstr>
      <vt:lpstr>INDEPENDENCE WITH OR WITHOUT ELLIPSIS? ABOUT THE EVOLUTION OF HOGY ’THAT’ INSUBORDINATE CLAUSES IN HUNGARIAN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POSZTER CÍME</dc:title>
  <dc:creator>Simon Gábor</dc:creator>
  <cp:lastModifiedBy>Microsoft-fiók</cp:lastModifiedBy>
  <cp:revision>338</cp:revision>
  <dcterms:created xsi:type="dcterms:W3CDTF">2017-12-05T16:09:25Z</dcterms:created>
  <dcterms:modified xsi:type="dcterms:W3CDTF">2022-07-10T13:19:13Z</dcterms:modified>
</cp:coreProperties>
</file>