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hu-HU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799" autoAdjust="0"/>
    <p:restoredTop sz="94660"/>
  </p:normalViewPr>
  <p:slideViewPr>
    <p:cSldViewPr>
      <p:cViewPr>
        <p:scale>
          <a:sx n="50" d="100"/>
          <a:sy n="50" d="100"/>
        </p:scale>
        <p:origin x="-706" y="-317"/>
      </p:cViewPr>
      <p:guideLst>
        <p:guide orient="horz" pos="13483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70999" y="13298393"/>
            <a:ext cx="25737979" cy="917608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2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2608859" y="10712045"/>
            <a:ext cx="22531245" cy="22819322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09865" y="10712045"/>
            <a:ext cx="67094325" cy="22819322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91909" y="27508445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91909" y="18144083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009865" y="62399375"/>
            <a:ext cx="44810158" cy="17650589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324691" y="62399375"/>
            <a:ext cx="44815413" cy="17650589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13999" y="9582374"/>
            <a:ext cx="13378914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15381809" y="9582374"/>
            <a:ext cx="13384170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15381809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4001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7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2B8CD-0B1C-4125-9FBF-7B798C8E2E4F}" type="datetimeFigureOut">
              <a:rPr lang="hu-HU" smtClean="0"/>
              <a:pPr/>
              <a:t>2022. 07. 10.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0345659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7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35C76-091B-4160-9818-18CB19F8C64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lara.nytud.hu/mnsz2-dev/bonito/run.cgi/first_form" TargetMode="External"/><Relationship Id="rId2" Type="http://schemas.openxmlformats.org/officeDocument/2006/relationships/hyperlink" Target="http://clara.nytud.hu/mtsz/run.cgi/first_for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011638" y="377926"/>
            <a:ext cx="26393816" cy="3224484"/>
          </a:xfrm>
        </p:spPr>
        <p:txBody>
          <a:bodyPr>
            <a:noAutofit/>
          </a:bodyPr>
          <a:lstStyle/>
          <a:p>
            <a:r>
              <a:rPr lang="hu-HU" sz="7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INDEPENDENCE WITH OR WITHOUT ELLIPSIS? ABOUT THE EVOLUTION OF </a:t>
            </a:r>
            <a:r>
              <a:rPr lang="hu-HU" sz="75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</a:t>
            </a:r>
            <a:r>
              <a:rPr lang="hu-HU" sz="7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’THAT’ INSUBORDINATE CLAUSES IN HUNGARIAN</a:t>
            </a:r>
            <a:endParaRPr lang="hu-HU" sz="7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011638" y="4999241"/>
            <a:ext cx="13128348" cy="8628157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hu-HU" sz="1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</a:t>
            </a:r>
          </a:p>
          <a:p>
            <a:pPr marL="0" indent="0">
              <a:buNone/>
            </a:pP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„the independent use of constructions exhibiting prima facie characteristics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subordinate clauses” (Evans – Watanabe 2016: 2)</a:t>
            </a:r>
            <a:endParaRPr lang="hu-HU" sz="62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u-HU" sz="6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stand-alone insubordinate clauses: 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syntactically and pragmatically independent (D’Hertefelt 2018) </a:t>
            </a:r>
          </a:p>
          <a:p>
            <a:pPr>
              <a:buNone/>
            </a:pPr>
            <a:r>
              <a:rPr lang="hu-HU" sz="6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Complement insubordination: 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hu-HU" sz="6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hogy/that/dass/que/dat/she 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etc.</a:t>
            </a:r>
          </a:p>
          <a:p>
            <a:pPr algn="just">
              <a:buNone/>
            </a:pP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sz="62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it should have come to this! 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(Huddleston and Pullum 2002: 944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cited by Kaltenböck 2019: 177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hu-HU" sz="62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Conditional insubordination:</a:t>
            </a:r>
          </a:p>
          <a:p>
            <a:pPr algn="just">
              <a:buNone/>
            </a:pP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hu-HU" sz="62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you  could just sit  here for a while, please. 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(Heine et al. 2016: 39)</a:t>
            </a:r>
          </a:p>
          <a:p>
            <a:pPr marL="0" indent="0">
              <a:buNone/>
            </a:pP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ragmatic functions: manipulation of the hearer, different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attitudes of the speaker (feelings, beliefs, desires),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interpersonal relations, signal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ling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speaker’s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commitment to a situation (Evans 2007: 387; Heine–Kaltenböck–Kuteva 2016: 50–51)</a:t>
            </a:r>
            <a:r>
              <a:rPr lang="hu-HU" sz="6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6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artalom helye 4"/>
          <p:cNvSpPr txBox="1">
            <a:spLocks/>
          </p:cNvSpPr>
          <p:nvPr/>
        </p:nvSpPr>
        <p:spPr>
          <a:xfrm>
            <a:off x="1964187" y="13771414"/>
            <a:ext cx="13128348" cy="9577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417643" tIns="208822" rIns="417643" bIns="208822" rtlCol="0">
            <a:normAutofit/>
          </a:bodyPr>
          <a:lstStyle/>
          <a:p>
            <a:pPr marL="1566161" marR="0" lvl="0" indent="-1566161" algn="ctr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6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</a:t>
            </a:r>
            <a:r>
              <a:rPr lang="hu-H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’THAT’ COMPLEMENT </a:t>
            </a:r>
            <a:r>
              <a:rPr lang="hu-H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</a:t>
            </a:r>
            <a:endParaRPr lang="hu-H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indent="-1566161" algn="just">
              <a:spcBef>
                <a:spcPct val="20000"/>
              </a:spcBef>
              <a:defRPr/>
            </a:pP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Stand-alone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complement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D’Hertefelt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2018): </a:t>
            </a:r>
          </a:p>
          <a:p>
            <a:pPr marL="1566161" indent="-1566161" algn="just">
              <a:spcBef>
                <a:spcPct val="20000"/>
              </a:spcBef>
              <a:defRPr/>
            </a:pP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evaluate a potential state of affairs in terms of desirability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holló mérgesen dohogott, szidta a masinát. </a:t>
            </a:r>
            <a:endParaRPr lang="hu-HU" sz="35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3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</a:t>
            </a:r>
            <a:r>
              <a:rPr lang="hu-HU" sz="3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  holló    vájja       ki        a    szemét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Bedöglött! </a:t>
            </a:r>
            <a:endParaRPr lang="hu-HU" sz="35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CONJ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raven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gouge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VPFX      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eye</a:t>
            </a:r>
            <a:endParaRPr lang="hu-HU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raven groused angrily, and cussed the machine. 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The raven gouge its eye! It broke down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!’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(MNSz2,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#228) </a:t>
            </a:r>
          </a:p>
          <a:p>
            <a:pPr indent="-1566161" algn="just">
              <a:spcBef>
                <a:spcPct val="20000"/>
              </a:spcBef>
              <a:defRPr/>
            </a:pP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evaluate an actual state of affairs in terms of 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expectedness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indent="-1566161" algn="just">
              <a:spcBef>
                <a:spcPct val="20000"/>
              </a:spcBef>
              <a:defRPr/>
            </a:pP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u-HU" sz="3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hu-HU" sz="3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mekkora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egy agyatlan barom vagy </a:t>
            </a:r>
          </a:p>
          <a:p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CONJ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PRT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brainless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brute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be.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PRS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‘how big brainless brute you are!’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(MNSz2,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#2717,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pers-soc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hu-HU" sz="3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indent="-1566161" algn="just">
              <a:spcBef>
                <a:spcPct val="20000"/>
              </a:spcBef>
              <a:defRPr/>
            </a:pP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lvl="0" indent="-1566161" algn="just">
              <a:spcBef>
                <a:spcPct val="20000"/>
              </a:spcBef>
              <a:defRPr/>
            </a:pP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artalom helye 4"/>
          <p:cNvSpPr txBox="1">
            <a:spLocks/>
          </p:cNvSpPr>
          <p:nvPr/>
        </p:nvSpPr>
        <p:spPr>
          <a:xfrm>
            <a:off x="16091526" y="4999241"/>
            <a:ext cx="12508151" cy="753090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417643" tIns="208822" rIns="417643" bIns="208822" rtlCol="0">
            <a:normAutofit fontScale="32500" lnSpcReduction="20000"/>
          </a:bodyPr>
          <a:lstStyle/>
          <a:p>
            <a:pPr marL="1566161" indent="-1566161" algn="ctr">
              <a:spcBef>
                <a:spcPct val="20000"/>
              </a:spcBef>
              <a:defRPr/>
            </a:pPr>
            <a:r>
              <a:rPr lang="hu-HU" sz="16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CORPORA, METHOD</a:t>
            </a:r>
          </a:p>
          <a:p>
            <a:pPr marL="1143000" indent="-1143000">
              <a:spcBef>
                <a:spcPts val="984"/>
              </a:spcBef>
              <a:buFont typeface="Arial" panose="020B0604020202020204" pitchFamily="34" charset="0"/>
              <a:buChar char="•"/>
            </a:pPr>
            <a:r>
              <a:rPr lang="hu-HU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Magyar </a:t>
            </a:r>
            <a:r>
              <a:rPr lang="hu-HU" sz="10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Nyelvtörténeti </a:t>
            </a:r>
            <a:r>
              <a:rPr lang="hu-HU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Szövegtár  (</a:t>
            </a:r>
            <a:r>
              <a:rPr lang="hu-HU" sz="10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MTSz</a:t>
            </a:r>
            <a:r>
              <a:rPr lang="hu-HU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[Hungarian </a:t>
            </a:r>
            <a:r>
              <a:rPr lang="en-US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Historical Corpus], 1772–2010, 30 million word 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tokens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hu-HU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clara.nytud.hu/mtsz/run.cgi/first_form</a:t>
            </a:r>
            <a:endParaRPr lang="hu-HU" sz="10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0" indent="-1143000">
              <a:spcBef>
                <a:spcPts val="984"/>
              </a:spcBef>
              <a:buFont typeface="Arial" panose="020B0604020202020204" pitchFamily="34" charset="0"/>
              <a:buChar char="•"/>
            </a:pPr>
            <a:r>
              <a:rPr lang="en-US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Magyar </a:t>
            </a:r>
            <a:r>
              <a:rPr lang="en-US" sz="10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Nemzeti</a:t>
            </a:r>
            <a:r>
              <a:rPr lang="hu-HU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Szövegtár</a:t>
            </a:r>
            <a:r>
              <a:rPr lang="en-US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hu-HU" sz="10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(MNSz2) 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[Hungarian </a:t>
            </a:r>
            <a:r>
              <a:rPr lang="en-US" sz="10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Gigaword</a:t>
            </a:r>
            <a:r>
              <a:rPr lang="en-US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Corpus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v2.0.5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en-US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1.04 billion word tokens,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registers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spoken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language,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press language, fiction, academic, political, </a:t>
            </a:r>
            <a:r>
              <a:rPr lang="en-US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texts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clara.nytud.hu/mnsz2-dev/bonito/run.cgi/first_form</a:t>
            </a:r>
            <a:endParaRPr lang="hu-HU" sz="10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84"/>
              </a:spcBef>
            </a:pP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Random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hu-HU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targeted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searches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keywords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constructions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demonstrative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pronoun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„main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predicates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e. g. </a:t>
            </a:r>
            <a:r>
              <a:rPr lang="hu-HU" sz="10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(azt)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kívánom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’I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wish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hu-HU" sz="10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(azt)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akarom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’I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csodálkozom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I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wonder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(azt)/(úgy) hiszem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’I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szörnyű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’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awful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hu-HU" sz="10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csodálatos 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amazing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’); </a:t>
            </a:r>
            <a:endParaRPr lang="hu-HU" sz="10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84"/>
              </a:spcBef>
            </a:pP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manual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annotations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insubordinate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hu-HU" sz="10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hu-HU" sz="10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hu-HU" sz="10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artalom helye 4"/>
          <p:cNvSpPr txBox="1">
            <a:spLocks/>
          </p:cNvSpPr>
          <p:nvPr/>
        </p:nvSpPr>
        <p:spPr>
          <a:xfrm>
            <a:off x="2011638" y="33429598"/>
            <a:ext cx="9959997" cy="8094831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417643" tIns="208822" rIns="417643" bIns="208822" rtlCol="0">
            <a:normAutofit fontScale="62500" lnSpcReduction="20000"/>
          </a:bodyPr>
          <a:lstStyle/>
          <a:p>
            <a:pPr marL="1566161" marR="0" lvl="0" indent="-1566161" algn="ctr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indent="-324000" algn="just">
              <a:lnSpc>
                <a:spcPct val="110000"/>
              </a:lnSpc>
            </a:pP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Cristofaro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Sonia 2016. Routes to insubordination: A cross-linguistic perspective. In: Evans, Nicholas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Watanabe,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Honoré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Insubordination.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Amsterdam – Philadelphia: John Benjamins. 393 – 422.</a:t>
            </a:r>
            <a:endParaRPr lang="hu-HU" sz="2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24000" algn="just">
              <a:lnSpc>
                <a:spcPct val="110000"/>
              </a:lnSpc>
              <a:spcAft>
                <a:spcPts val="800"/>
              </a:spcAft>
            </a:pP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Nicholas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2007.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Nikolaeva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Irina (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Finiteness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Theoretical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empirical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foundations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Oxford: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Oxford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University Press. 366–431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324000" algn="just">
              <a:lnSpc>
                <a:spcPct val="110000"/>
              </a:lnSpc>
              <a:spcAft>
                <a:spcPts val="800"/>
              </a:spcAft>
            </a:pP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Dér, Csilla Ilona 2022.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Háthogy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esetleg netalántán azt gondolnátok rólam…: 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szóval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és a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hát 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diskurzusjelölővel álló 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kötőszós mellékmondatokról.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’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complement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starting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discourse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markers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szóval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and 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’] 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Jelentés 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és Nyelvhasználat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(1): 43–57.</a:t>
            </a:r>
          </a:p>
          <a:p>
            <a:pPr indent="-324000" algn="just">
              <a:lnSpc>
                <a:spcPct val="110000"/>
              </a:lnSpc>
            </a:pP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Evans, Nicholas – Watanabe,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Honoré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2016. The dynamics of insubordination: An overview. In: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Evans, Nicholas – Watanabe,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Honoré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Insubordination. </a:t>
            </a:r>
            <a:r>
              <a:rPr lang="en-US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Amsterdam–Philadelphia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John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Benjamins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1–37.</a:t>
            </a:r>
          </a:p>
          <a:p>
            <a:pPr indent="-324000" algn="just">
              <a:lnSpc>
                <a:spcPct val="110000"/>
              </a:lnSpc>
              <a:spcAft>
                <a:spcPts val="800"/>
              </a:spcAft>
            </a:pP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D’Hertefelt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Sarah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2018.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Germanic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typology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complements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conditional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constructions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Berlin: De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Gruyter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324000" algn="just">
              <a:lnSpc>
                <a:spcPct val="110000"/>
              </a:lnSpc>
            </a:pP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Heine, Bernd –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Kaltenböck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nther</a:t>
            </a:r>
            <a:r>
              <a:rPr lang="en-US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Kuteva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Tania 2016. On insubordination and cooptation. In: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Evans, Nicholas – Watanabe,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Honoré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Insubordination.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Amsterdam/Philadelphia: John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Benjamins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39–64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324000" algn="just">
              <a:lnSpc>
                <a:spcPct val="110000"/>
              </a:lnSpc>
            </a:pP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Heine,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Bernd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Kuteva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Tania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2011.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thetical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35 (4): 848–893.</a:t>
            </a:r>
          </a:p>
          <a:p>
            <a:pPr indent="-324000" algn="just">
              <a:lnSpc>
                <a:spcPct val="110000"/>
              </a:lnSpc>
            </a:pP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Heine,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Bernd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Kaltenböck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Gunther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Kuteva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Tania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Long,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Haiping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2017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Cooptation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discourse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Linguistics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55(4): 813–855. </a:t>
            </a:r>
            <a:endParaRPr lang="hu-HU" sz="2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24000" algn="just">
              <a:lnSpc>
                <a:spcPct val="110000"/>
              </a:lnSpc>
            </a:pP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Mithun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Marianne 2008. The extension of dependency beyond the </a:t>
            </a:r>
            <a:r>
              <a:rPr lang="en-US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sentence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 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84(1): 69–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119.</a:t>
            </a:r>
          </a:p>
          <a:p>
            <a:pPr indent="-324000" algn="just">
              <a:lnSpc>
                <a:spcPct val="110000"/>
              </a:lnSpc>
            </a:pP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ddleston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Rodney</a:t>
            </a:r>
            <a:r>
              <a:rPr lang="en-US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Pullum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Geoffrey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K. 2002. 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Cambridge </a:t>
            </a:r>
            <a:r>
              <a:rPr lang="hu-HU" sz="29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hu-HU" sz="29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English </a:t>
            </a:r>
            <a:r>
              <a:rPr lang="hu-HU" sz="29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Cambridge: CUP. </a:t>
            </a:r>
          </a:p>
          <a:p>
            <a:pPr indent="-324000" algn="just">
              <a:lnSpc>
                <a:spcPct val="110000"/>
              </a:lnSpc>
            </a:pP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Kaltenböck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Gunther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2019.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Delimiting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typology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English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Beijering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Karin,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Kaltenböck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Gunther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Sansiñena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María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hu-HU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Insubordination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Theoretical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empirical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9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issues</a:t>
            </a:r>
            <a:r>
              <a:rPr lang="hu-HU" sz="2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Berlin, Boston: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Mouton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hu-HU" sz="2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Gruyter</a:t>
            </a:r>
            <a:r>
              <a:rPr lang="hu-HU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167–198.</a:t>
            </a:r>
          </a:p>
          <a:p>
            <a:endParaRPr lang="hu-H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2011638" y="3895021"/>
            <a:ext cx="26161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Dér, Csilla Ilona, </a:t>
            </a:r>
            <a:r>
              <a:rPr lang="hu-H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Károli Gáspár University of </a:t>
            </a:r>
            <a:r>
              <a:rPr lang="hu-HU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Reformed</a:t>
            </a:r>
            <a:r>
              <a:rPr lang="hu-H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Church</a:t>
            </a:r>
            <a:r>
              <a:rPr lang="hu-H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Budapest, </a:t>
            </a:r>
            <a:r>
              <a:rPr lang="hu-HU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der.csilla</a:t>
            </a:r>
            <a:r>
              <a:rPr lang="hu-H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hu-HU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kre.hu</a:t>
            </a:r>
            <a:endParaRPr lang="hu-H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91272" y="32016730"/>
            <a:ext cx="13101263" cy="1169551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supported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Bolyai János Research Grant (BO/00191/21/1).</a:t>
            </a:r>
            <a:endParaRPr lang="hu-HU" sz="3500" dirty="0">
              <a:solidFill>
                <a:srgbClr val="002060"/>
              </a:solidFill>
            </a:endParaRPr>
          </a:p>
        </p:txBody>
      </p:sp>
      <p:sp>
        <p:nvSpPr>
          <p:cNvPr id="14" name="Tartalom helye 4"/>
          <p:cNvSpPr txBox="1">
            <a:spLocks/>
          </p:cNvSpPr>
          <p:nvPr/>
        </p:nvSpPr>
        <p:spPr>
          <a:xfrm>
            <a:off x="16091526" y="12691293"/>
            <a:ext cx="12508151" cy="16777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417643" tIns="208822" rIns="417643" bIns="208822" rtlCol="0">
            <a:normAutofit fontScale="92500" lnSpcReduction="10000"/>
          </a:bodyPr>
          <a:lstStyle/>
          <a:p>
            <a:pPr marL="1566161" indent="-1566161" algn="ctr">
              <a:spcBef>
                <a:spcPct val="20000"/>
              </a:spcBef>
              <a:defRPr/>
            </a:pPr>
            <a:r>
              <a:rPr lang="hu-HU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indent="-1566161" algn="just">
              <a:spcBef>
                <a:spcPct val="20000"/>
              </a:spcBef>
              <a:defRPr/>
            </a:pPr>
            <a:r>
              <a:rPr lang="hu-HU" sz="3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complement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appeared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1770s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literary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translations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philosophical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works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letters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(starting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interjections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.: 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566161">
              <a:spcBef>
                <a:spcPct val="20000"/>
              </a:spcBef>
              <a:defRPr/>
            </a:pP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szakadna rám </a:t>
            </a:r>
            <a:r>
              <a:rPr lang="hu-HU" sz="3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Kárpát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' nehéz hegye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heavy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mountain of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Carpathians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rush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upon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MTSz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Vörösmarty Mihály: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Zsigmond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1823: 228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Evans’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main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predicates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exist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least not with subordinate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 that later became independent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566161" algn="just">
              <a:spcBef>
                <a:spcPct val="20000"/>
              </a:spcBef>
              <a:defRPr/>
            </a:pP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main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evaluations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566161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Exemplifications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evaluations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1890s)</a:t>
            </a:r>
          </a:p>
          <a:p>
            <a:pPr algn="just">
              <a:spcBef>
                <a:spcPct val="20000"/>
              </a:spcBef>
              <a:defRPr/>
            </a:pP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mennyire feszült és ideges volt a hangulat ez emlékezetes napok alatt, 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‒ élénken jellemzi Eszterházy Pál </a:t>
            </a:r>
            <a:r>
              <a:rPr lang="hu-HU" sz="35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herczeg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esete. Eszterházy ugyanis kihallgatást kért Lajos </a:t>
            </a:r>
            <a:r>
              <a:rPr lang="hu-HU" sz="35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főherczegnél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tense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nervous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atmosphere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memorable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Prince Pál Eszterházy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vividly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illustrates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Eszterházy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requested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interrogation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Archduke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Lajos’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MTSz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1894,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Gracza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György: Az 1848−49-iki magyar szabadságharc története 1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spcBef>
                <a:spcPct val="20000"/>
              </a:spcBef>
              <a:defRPr/>
            </a:pP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Schema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omitted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hu-HU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something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of)…  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SHOWS/CHARACTERIZES/PROOFS</a:t>
            </a:r>
            <a:r>
              <a:rPr lang="en-US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etc.: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(concrete example) </a:t>
            </a:r>
            <a:endParaRPr lang="hu-HU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something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of)…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(concrete example)</a:t>
            </a: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566161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1780s) and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evaluations</a:t>
            </a:r>
            <a:endParaRPr lang="hu-HU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indent="-1566161" algn="just">
              <a:spcBef>
                <a:spcPct val="20000"/>
              </a:spcBef>
              <a:defRPr/>
            </a:pP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(7) 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a tót szakácsné elmondta az ő napi imáját.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szabadítsa meg már az Isten ettől a vén </a:t>
            </a:r>
            <a:r>
              <a:rPr lang="hu-HU" sz="3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nyomoréktól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Slovak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cook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prayer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free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old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cripple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MTSz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1910, Ady Endre: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Gyelley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Farkas butykosa)</a:t>
            </a:r>
            <a:endParaRPr lang="hu-HU" sz="3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indent="-1566161" algn="just">
              <a:spcBef>
                <a:spcPct val="20000"/>
              </a:spcBef>
              <a:defRPr/>
            </a:pP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(8) </a:t>
            </a:r>
            <a:r>
              <a:rPr lang="hu-HU" sz="3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én </a:t>
            </a:r>
            <a:r>
              <a:rPr lang="hu-HU" sz="3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ügyetlen, a Sándorról dicshimnuszt zengedeztem el neki. </a:t>
            </a:r>
            <a:r>
              <a:rPr lang="hu-HU" sz="3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milyen jó, milyen okos, milyen derék… 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clumsy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hymn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Sándor.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hearty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MTSz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1893, Justh Zsigmond: A pénz legendája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566161" indent="-1566161" algn="just">
              <a:spcBef>
                <a:spcPct val="20000"/>
              </a:spcBef>
              <a:defRPr/>
            </a:pPr>
            <a:endParaRPr lang="hu-HU" sz="3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marR="0" lvl="0" indent="-1566161" algn="ctr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8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Tartalom helye 4"/>
          <p:cNvSpPr txBox="1">
            <a:spLocks/>
          </p:cNvSpPr>
          <p:nvPr/>
        </p:nvSpPr>
        <p:spPr>
          <a:xfrm>
            <a:off x="16113705" y="29630304"/>
            <a:ext cx="12508151" cy="118941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417643" tIns="208822" rIns="417643" bIns="208822" rtlCol="0">
            <a:normAutofit fontScale="92500" lnSpcReduction="10000"/>
          </a:bodyPr>
          <a:lstStyle/>
          <a:p>
            <a:pPr marL="1566161" indent="-1566161" algn="ctr">
              <a:spcBef>
                <a:spcPct val="20000"/>
              </a:spcBef>
              <a:defRPr/>
            </a:pPr>
            <a:r>
              <a:rPr lang="hu-HU" sz="6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POSSIBLE SOLUTIONS</a:t>
            </a:r>
            <a:endParaRPr lang="hu-HU" sz="6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marR="0" lvl="0" indent="-1566161" algn="just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Cooptation</a:t>
            </a:r>
            <a:r>
              <a:rPr kumimoji="0" lang="hu-HU" sz="3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hu-HU" sz="3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cognitive-co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mmunicative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discourse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(Heine &amp;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2017), 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packaging strategy whereby a clause, a phrase, a word, or any other unit is taken from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sentence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is coopted (or re-defined) for use as a </a:t>
            </a:r>
            <a:r>
              <a:rPr lang="en-US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thetical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(Heine &amp; </a:t>
            </a:r>
            <a:r>
              <a:rPr lang="hu-HU" sz="3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Kuteva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2011: 875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explain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conventionalization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constructions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schemas</a:t>
            </a:r>
            <a:endParaRPr lang="hu-HU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marR="0" lvl="0" indent="-1566161" algn="just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speakers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intuitively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main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„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?)</a:t>
            </a:r>
          </a:p>
          <a:p>
            <a:pPr marL="1566161" marR="0" lvl="0" indent="-1566161" algn="just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Doubts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566161" marR="0" lvl="0" indent="-1566161" algn="just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ren’t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dealing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sz="3500" b="1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issing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corpus </a:t>
            </a:r>
            <a:r>
              <a:rPr lang="hu-HU" sz="3500" b="1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→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likely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sz="3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we’ve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checked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uge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databases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genres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566161" marR="0" lvl="0" indent="-1566161" algn="just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hu-HU" sz="3500" b="1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Quotations</a:t>
            </a:r>
            <a:r>
              <a:rPr lang="hu-HU" sz="3500" b="1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is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quotative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omitted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embedded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dialogs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monologues</a:t>
            </a:r>
            <a:r>
              <a:rPr lang="hu-HU" sz="3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Coincidende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→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itself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quotation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(and has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discourse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marker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Dér 2022)</a:t>
            </a:r>
          </a:p>
          <a:p>
            <a:pPr marR="0" lvl="0" algn="just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can’t</a:t>
            </a:r>
            <a:r>
              <a:rPr lang="hu-HU" sz="35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exlude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possibility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loan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translations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calques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German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Ferenc </a:t>
            </a:r>
            <a:r>
              <a:rPr lang="hu-H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Kazinczy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great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innovator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18th cent.)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insubordinate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translations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Lessing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Goethe,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Gessner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hu-HU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letters</a:t>
            </a:r>
            <a:r>
              <a:rPr lang="hu-H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35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artalom helye 4"/>
          <p:cNvSpPr txBox="1">
            <a:spLocks/>
          </p:cNvSpPr>
          <p:nvPr/>
        </p:nvSpPr>
        <p:spPr>
          <a:xfrm>
            <a:off x="1991272" y="23796402"/>
            <a:ext cx="13101263" cy="79770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417643" tIns="208822" rIns="417643" bIns="208822" rtlCol="0">
            <a:normAutofit fontScale="92500"/>
          </a:bodyPr>
          <a:lstStyle/>
          <a:p>
            <a:pPr marL="1566161" indent="-1566161" algn="ctr">
              <a:spcBef>
                <a:spcPct val="20000"/>
              </a:spcBef>
              <a:defRPr/>
            </a:pPr>
            <a:r>
              <a:rPr lang="hu-HU" sz="6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ELLIPSIS, OR…?</a:t>
            </a:r>
          </a:p>
          <a:p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emergence 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insubordinate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clauses </a:t>
            </a:r>
            <a:r>
              <a:rPr lang="en-US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still largely based on 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hypotheses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they </a:t>
            </a:r>
            <a:r>
              <a:rPr lang="en-US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were created by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ellipsis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(Evans 2007, </a:t>
            </a:r>
            <a:r>
              <a:rPr lang="fr-FR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Evans–Watanabe 2016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extension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Mithun 2008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ooptation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Heine–</a:t>
            </a:r>
            <a:r>
              <a:rPr lang="en-US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Kaltenböck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Kuteva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2016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clause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combining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clausal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disengagement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Cristofaro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2016),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etc.;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u-HU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detailed </a:t>
            </a:r>
            <a:r>
              <a:rPr lang="en-US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historical studies are lacking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D’Hertefelt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2018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hu-HU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aim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hu-HU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Ellipsis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ypothesis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nn-NO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Evans </a:t>
            </a:r>
            <a:r>
              <a:rPr lang="nn-NO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2007: 388, 401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403):</a:t>
            </a:r>
            <a:endParaRPr lang="hu-HU" sz="3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3a) </a:t>
            </a:r>
            <a:r>
              <a:rPr lang="hu-HU" sz="3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Azt kívánom, </a:t>
            </a:r>
            <a:r>
              <a:rPr lang="hu-HU" sz="3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a holló vájja ki a szemét!</a:t>
            </a:r>
          </a:p>
          <a:p>
            <a:r>
              <a:rPr lang="hu-HU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’I </a:t>
            </a:r>
            <a:r>
              <a:rPr lang="hu-HU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wish</a:t>
            </a:r>
            <a:r>
              <a:rPr lang="hu-HU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raven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gouge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eye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!’</a:t>
            </a:r>
            <a:endParaRPr lang="hu-HU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(4a) </a:t>
            </a:r>
            <a:r>
              <a:rPr lang="hu-HU" sz="3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Szörnyű, </a:t>
            </a:r>
            <a:r>
              <a:rPr lang="hu-HU" sz="3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hogy te mekkora egy agyatlan barom vagy!</a:t>
            </a:r>
          </a:p>
          <a:p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hu-HU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It’s</a:t>
            </a:r>
            <a:r>
              <a:rPr lang="hu-H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awful</a:t>
            </a:r>
            <a:r>
              <a:rPr lang="hu-HU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brainless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brute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hu-H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endParaRPr lang="hu-HU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66161" marR="0" lvl="0" indent="-1566161" algn="ctr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8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5138" y="33438579"/>
            <a:ext cx="3735063" cy="3779302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5137" y="36813973"/>
            <a:ext cx="3735063" cy="4710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8426</TotalTime>
  <Words>1221</Words>
  <Application>Microsoft Office PowerPoint</Application>
  <PresentationFormat>Egyéni</PresentationFormat>
  <Paragraphs>68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Office-téma</vt:lpstr>
      <vt:lpstr>INDEPENDENCE WITH OR WITHOUT ELLIPSIS? ABOUT THE EVOLUTION OF HOGY ’THAT’ INSUBORDINATE CLAUSES IN HUNGARIAN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POSZTER CÍME</dc:title>
  <dc:creator>Simon Gábor</dc:creator>
  <cp:lastModifiedBy>Microsoft-fiók</cp:lastModifiedBy>
  <cp:revision>338</cp:revision>
  <dcterms:created xsi:type="dcterms:W3CDTF">2017-12-05T16:09:25Z</dcterms:created>
  <dcterms:modified xsi:type="dcterms:W3CDTF">2022-07-10T13:19:13Z</dcterms:modified>
</cp:coreProperties>
</file>