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85" r:id="rId3"/>
    <p:sldId id="257" r:id="rId4"/>
    <p:sldId id="262" r:id="rId5"/>
    <p:sldId id="281" r:id="rId6"/>
    <p:sldId id="280" r:id="rId7"/>
    <p:sldId id="261" r:id="rId8"/>
    <p:sldId id="263" r:id="rId9"/>
    <p:sldId id="270" r:id="rId10"/>
    <p:sldId id="271" r:id="rId11"/>
    <p:sldId id="273" r:id="rId12"/>
    <p:sldId id="279" r:id="rId13"/>
    <p:sldId id="275" r:id="rId14"/>
    <p:sldId id="274" r:id="rId15"/>
    <p:sldId id="272" r:id="rId16"/>
    <p:sldId id="258" r:id="rId17"/>
    <p:sldId id="264" r:id="rId18"/>
    <p:sldId id="268" r:id="rId19"/>
    <p:sldId id="269" r:id="rId20"/>
    <p:sldId id="259" r:id="rId21"/>
    <p:sldId id="276" r:id="rId22"/>
    <p:sldId id="278" r:id="rId23"/>
    <p:sldId id="277" r:id="rId24"/>
    <p:sldId id="266" r:id="rId25"/>
    <p:sldId id="265" r:id="rId26"/>
    <p:sldId id="282" r:id="rId27"/>
    <p:sldId id="267" r:id="rId28"/>
    <p:sldId id="284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gyarszo.rs/hu/2012_06_20/velemeny_jegyzet_erintesek/27885/F%C3%A9lelmek-h%C3%A1l%C3%B3j%C3%A1ban.htm" TargetMode="External"/><Relationship Id="rId2" Type="http://schemas.openxmlformats.org/officeDocument/2006/relationships/hyperlink" Target="https://www.onlinepokerhu.com/naplo/652/Nehez-jo-szulonek-lenni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hu.pinterest.com/pin/445082375667230372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zsilippa.hupont.hu/" TargetMode="External"/><Relationship Id="rId2" Type="http://schemas.openxmlformats.org/officeDocument/2006/relationships/hyperlink" Target="https://www.heol.hu/seta/2014/10/mindennapos-tortenet-nem-mindennapi-emberekro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zsilippa.hupont.h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5CDD9427-F1F0-4925-84F5-B7948B5956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4500" dirty="0" err="1"/>
              <a:t>Inszubordinált</a:t>
            </a:r>
            <a:r>
              <a:rPr lang="hu-HU" sz="4500" dirty="0"/>
              <a:t> mondatok – elméleti kérdések</a:t>
            </a:r>
          </a:p>
        </p:txBody>
      </p:sp>
      <p:sp>
        <p:nvSpPr>
          <p:cNvPr id="3" name="Alcím 2">
            <a:extLst>
              <a:ext uri="{FF2B5EF4-FFF2-40B4-BE49-F238E27FC236}">
                <a16:creationId xmlns="" xmlns:a16="http://schemas.microsoft.com/office/drawing/2014/main" id="{58D789DD-5209-4490-87FF-9F0FCED10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500979"/>
            <a:ext cx="9068192" cy="994299"/>
          </a:xfrm>
        </p:spPr>
        <p:txBody>
          <a:bodyPr>
            <a:normAutofit/>
          </a:bodyPr>
          <a:lstStyle/>
          <a:p>
            <a:r>
              <a:rPr lang="hu-HU" sz="1800" dirty="0"/>
              <a:t>2022. március 16. </a:t>
            </a:r>
          </a:p>
          <a:p>
            <a:r>
              <a:rPr lang="hu-HU" sz="1800" dirty="0"/>
              <a:t>Dér Csilla Ilona</a:t>
            </a:r>
          </a:p>
        </p:txBody>
      </p:sp>
    </p:spTree>
    <p:extLst>
      <p:ext uri="{BB962C8B-B14F-4D97-AF65-F5344CB8AC3E}">
        <p14:creationId xmlns:p14="http://schemas.microsoft.com/office/powerpoint/2010/main" val="2903176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1EE1AA65-047B-4766-B63D-5EBA1534D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Magyar </a:t>
            </a:r>
            <a:r>
              <a:rPr lang="hu-HU" dirty="0" err="1"/>
              <a:t>elaboratív</a:t>
            </a:r>
            <a:r>
              <a:rPr lang="hu-HU" dirty="0"/>
              <a:t> esetek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111F9E9C-E188-490B-8E2D-678FE2E8A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>
                <a:latin typeface="+mj-lt"/>
              </a:rPr>
              <a:t>A) </a:t>
            </a:r>
            <a:r>
              <a:rPr lang="hu-HU" i="1" dirty="0">
                <a:latin typeface="+mj-lt"/>
              </a:rPr>
              <a:t>hogy</a:t>
            </a:r>
            <a:r>
              <a:rPr lang="hu-HU" dirty="0">
                <a:latin typeface="+mj-lt"/>
              </a:rPr>
              <a:t> kötőszóval: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hu-HU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(15) [T1 arra buzdítja A-t, hogy még meséljen valamit a szövegről, amelyet meghallgatott, és amelynek a tartalmi összefoglalását kell nyújtania] </a:t>
            </a:r>
            <a:endParaRPr lang="hu-HU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hu-HU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T1: </a:t>
            </a:r>
            <a:r>
              <a:rPr lang="hu-HU" sz="1800" i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és még esetleg valami a szövegből hogy mmm </a:t>
            </a:r>
            <a:r>
              <a:rPr lang="hu-HU" sz="1800" i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ööö</a:t>
            </a:r>
            <a:r>
              <a:rPr lang="hu-HU" sz="1800" i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konkrétan hogyan 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is vizsgálták ezt a dolgot </a:t>
            </a:r>
          </a:p>
          <a:p>
            <a:pPr marL="0" indent="0">
              <a:buNone/>
            </a:pPr>
            <a:r>
              <a:rPr lang="hu-HU" sz="1800" dirty="0">
                <a:effectLst/>
                <a:latin typeface="+mj-lt"/>
                <a:ea typeface="Times New Roman" panose="02020603050405020304" pitchFamily="18" charset="0"/>
              </a:rPr>
              <a:t>A:</a:t>
            </a:r>
            <a:r>
              <a:rPr lang="hu-HU" sz="18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1800" b="1" i="1" dirty="0">
                <a:effectLst/>
                <a:latin typeface="+mj-lt"/>
                <a:ea typeface="Times New Roman" panose="02020603050405020304" pitchFamily="18" charset="0"/>
              </a:rPr>
              <a:t>hogy</a:t>
            </a:r>
            <a:r>
              <a:rPr lang="hu-HU" sz="1800" i="1" dirty="0">
                <a:effectLst/>
                <a:latin typeface="+mj-lt"/>
                <a:ea typeface="Times New Roman" panose="02020603050405020304" pitchFamily="18" charset="0"/>
              </a:rPr>
              <a:t> beültettek négy darabot egy cserépbe illetve négy cserépet cserepet  raktak  egymás  mellé és </a:t>
            </a:r>
            <a:r>
              <a:rPr lang="hu-HU" sz="1800" i="1" dirty="0" err="1">
                <a:effectLst/>
                <a:latin typeface="+mj-lt"/>
                <a:ea typeface="Times New Roman" panose="02020603050405020304" pitchFamily="18" charset="0"/>
              </a:rPr>
              <a:t>ööö</a:t>
            </a:r>
            <a:r>
              <a:rPr lang="hu-HU" sz="1800" i="1" dirty="0">
                <a:effectLst/>
                <a:latin typeface="+mj-lt"/>
                <a:ea typeface="Times New Roman" panose="02020603050405020304" pitchFamily="18" charset="0"/>
              </a:rPr>
              <a:t> hát ott már nem </a:t>
            </a:r>
            <a:r>
              <a:rPr lang="hu-HU" sz="1800" i="1" dirty="0" err="1">
                <a:effectLst/>
                <a:latin typeface="+mj-lt"/>
                <a:ea typeface="Times New Roman" panose="02020603050405020304" pitchFamily="18" charset="0"/>
              </a:rPr>
              <a:t>nagyonn</a:t>
            </a:r>
            <a:r>
              <a:rPr lang="hu-HU" sz="1800" i="1" dirty="0">
                <a:effectLst/>
                <a:latin typeface="+mj-lt"/>
                <a:ea typeface="Times New Roman" panose="02020603050405020304" pitchFamily="18" charset="0"/>
              </a:rPr>
              <a:t> emlékszek erre </a:t>
            </a:r>
            <a:r>
              <a:rPr lang="hu-HU" sz="1800" dirty="0">
                <a:effectLst/>
                <a:latin typeface="+mj-lt"/>
                <a:ea typeface="Times New Roman" panose="02020603050405020304" pitchFamily="18" charset="0"/>
              </a:rPr>
              <a:t>(bea003, interpretált beszéd)</a:t>
            </a:r>
          </a:p>
          <a:p>
            <a:pPr marL="0" indent="0">
              <a:buNone/>
            </a:pPr>
            <a:r>
              <a:rPr lang="hu-HU" dirty="0">
                <a:latin typeface="+mj-lt"/>
              </a:rPr>
              <a:t>A leginkább függetlenek (de elaborálnak): a nyelvi tevékenységgel kapcsolatos </a:t>
            </a:r>
            <a:r>
              <a:rPr lang="hu-HU" b="1" dirty="0" err="1">
                <a:latin typeface="+mj-lt"/>
              </a:rPr>
              <a:t>metareflexiók</a:t>
            </a:r>
            <a:r>
              <a:rPr lang="hu-HU" dirty="0">
                <a:latin typeface="+mj-lt"/>
              </a:rPr>
              <a:t> (síkváltás):</a:t>
            </a:r>
          </a:p>
          <a:p>
            <a:pPr marL="0" indent="0">
              <a:buNone/>
            </a:pPr>
            <a:r>
              <a:rPr lang="hu-HU" dirty="0">
                <a:latin typeface="+mj-lt"/>
              </a:rPr>
              <a:t>(16) 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Fogyasztó sem foglalkozott a saját tulajdonában lévő eszközökkel úgy, amennyire kellett volna.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</a:rPr>
              <a:t>Mv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.: – Hát mert nem volt a saját tulajdonában. </a:t>
            </a:r>
            <a:r>
              <a:rPr lang="hu-HU" sz="1800" b="1" i="1" dirty="0">
                <a:effectLst/>
                <a:latin typeface="+mj-lt"/>
                <a:ea typeface="Calibri" panose="020F0502020204030204" pitchFamily="34" charset="0"/>
              </a:rPr>
              <a:t>Hogy egy apróságot mondjak.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 Beköltözött, mint Ivan Ivanovics, a boldog meleg házba, és azt nem tudta, hogy a későbbiek során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</a:rPr>
              <a:t>rádől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, mert annyiba kerül. 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(MNSz2, #852290805,doc#2597,spok_hu_radio_000,magyarországi,beszéltnyelvi)</a:t>
            </a:r>
            <a:r>
              <a:rPr lang="hu-HU" dirty="0">
                <a:latin typeface="+mj-lt"/>
              </a:rPr>
              <a:t>	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42801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D2B588D4-EB2D-4AEB-9B5F-4A7A5033E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Magyar </a:t>
            </a:r>
            <a:r>
              <a:rPr lang="hu-HU" dirty="0" err="1"/>
              <a:t>elaboratív</a:t>
            </a:r>
            <a:r>
              <a:rPr lang="hu-HU" dirty="0"/>
              <a:t> esetek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A6E5D9CA-966E-48C4-896E-80F10938B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103120"/>
            <a:ext cx="10358761" cy="43420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(17) 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Mondtam hagyjon engem békét ilyen hülyeségekkel, hogy 25 évig ez, az, amaz, amit most már beolvastak nekem, hogy mi van az interneten. </a:t>
            </a:r>
            <a:r>
              <a:rPr lang="hu-HU" sz="1800" b="1" i="1" dirty="0">
                <a:effectLst/>
                <a:latin typeface="+mj-lt"/>
                <a:ea typeface="Calibri" panose="020F0502020204030204" pitchFamily="34" charset="0"/>
              </a:rPr>
              <a:t>Hogy mi a véleményem?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 Alig tudok szóhoz jutni. Hát véleményem szerint ez egy nemtelen támadás az egész magyar sport és sportélet ellen.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 (MNSz2, #853656475,doc#2597,spok_hu_radio_000,magyarországi,beszéltnyelvi)</a:t>
            </a:r>
          </a:p>
          <a:p>
            <a:pPr marL="0" indent="0">
              <a:buNone/>
            </a:pPr>
            <a:r>
              <a:rPr lang="hu-HU" dirty="0">
                <a:latin typeface="+mj-lt"/>
              </a:rPr>
              <a:t>A kérdő(</a:t>
            </a:r>
            <a:r>
              <a:rPr lang="hu-HU" dirty="0" err="1">
                <a:latin typeface="+mj-lt"/>
              </a:rPr>
              <a:t>nek</a:t>
            </a:r>
            <a:r>
              <a:rPr lang="hu-HU" dirty="0">
                <a:latin typeface="+mj-lt"/>
              </a:rPr>
              <a:t> látszó) mondatok problematikusak: </a:t>
            </a:r>
            <a:r>
              <a:rPr lang="hu-HU" b="1" dirty="0">
                <a:latin typeface="+mj-lt"/>
              </a:rPr>
              <a:t>visszakérdezés? </a:t>
            </a:r>
            <a:r>
              <a:rPr lang="hu-HU" dirty="0">
                <a:latin typeface="+mj-lt"/>
              </a:rPr>
              <a:t>Nem minden </a:t>
            </a:r>
            <a:r>
              <a:rPr lang="hu-HU" dirty="0" err="1">
                <a:latin typeface="+mj-lt"/>
              </a:rPr>
              <a:t>inszubordinált</a:t>
            </a:r>
            <a:r>
              <a:rPr lang="hu-HU" dirty="0">
                <a:latin typeface="+mj-lt"/>
              </a:rPr>
              <a:t> kérdés az!</a:t>
            </a:r>
          </a:p>
          <a:p>
            <a:pPr marL="0" indent="0">
              <a:buNone/>
            </a:pPr>
            <a:r>
              <a:rPr lang="hu-HU" dirty="0">
                <a:latin typeface="+mj-lt"/>
              </a:rPr>
              <a:t>(18) </a:t>
            </a:r>
            <a:r>
              <a:rPr lang="hu-HU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Jó, figyelek már, Miki, már figyellek, hallak, hallom, amit mondasz. </a:t>
            </a:r>
            <a:r>
              <a:rPr lang="hu-HU" sz="1800" b="1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Hogy mondod?</a:t>
            </a:r>
            <a:r>
              <a:rPr lang="hu-HU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(MNSz2,#252337692,doc#1191,magyarországi,tudományos) – kérdő névmási </a:t>
            </a:r>
            <a:r>
              <a:rPr lang="hu-HU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hogy (~hogyan)</a:t>
            </a:r>
            <a:endParaRPr lang="hu-HU" dirty="0">
              <a:latin typeface="+mj-lt"/>
            </a:endParaRPr>
          </a:p>
          <a:p>
            <a:pPr marL="0" indent="0">
              <a:buNone/>
            </a:pPr>
            <a:r>
              <a:rPr lang="hu-HU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(19) </a:t>
            </a:r>
            <a:r>
              <a:rPr lang="hu-HU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Facsarom az agyvelőmet, és keresztre feszítem a lelkemet. </a:t>
            </a:r>
            <a:r>
              <a:rPr lang="hu-HU" sz="1800" b="1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Hogy? Hogy menjek ki az életbe?</a:t>
            </a:r>
            <a:r>
              <a:rPr lang="hu-HU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Sürgősen? </a:t>
            </a:r>
            <a:r>
              <a:rPr lang="hu-HU" sz="1800" b="1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Hogy nem elég a fantáziám?</a:t>
            </a:r>
            <a:r>
              <a:rPr lang="hu-HU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Mi?</a:t>
            </a:r>
            <a:r>
              <a:rPr lang="hu-HU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(MNSz2, #267423203,doc#1393,magyarországi,szépirodalom) – az első </a:t>
            </a:r>
            <a:r>
              <a:rPr lang="hu-HU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hogy</a:t>
            </a:r>
            <a:r>
              <a:rPr lang="hu-HU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kérdő névmás, a második kétértelmű (lehet), a harmadik kötőszó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81084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1503BA45-D6A3-48AA-BC69-DF65EEB6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Magyar </a:t>
            </a:r>
            <a:r>
              <a:rPr lang="hu-HU" dirty="0" err="1"/>
              <a:t>elaboratív</a:t>
            </a:r>
            <a:r>
              <a:rPr lang="hu-HU" dirty="0"/>
              <a:t> esetek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4EEFDB88-2C89-4468-BA2C-FB99E4F4C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(20) </a:t>
            </a:r>
            <a:r>
              <a:rPr lang="hu-HU" sz="2200" b="1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„Hogy mi van?”</a:t>
            </a:r>
            <a:r>
              <a:rPr lang="hu-HU" sz="22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– Bolgár György a kirúgásáról</a:t>
            </a:r>
            <a:r>
              <a:rPr lang="hu-HU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(https://24.hu/belfold/2018/09/25/hogy-mi-van-bolgar-gyorgy-a-kirugasarol/#) – kötőszói </a:t>
            </a:r>
            <a:r>
              <a:rPr lang="hu-HU" sz="22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hogy; </a:t>
            </a:r>
            <a:r>
              <a:rPr lang="hu-HU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ez az </a:t>
            </a:r>
            <a:r>
              <a:rPr lang="hu-HU" sz="22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inszubordinált</a:t>
            </a:r>
            <a:r>
              <a:rPr lang="hu-HU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mellékmondat visszakérdezésként eltérő intonációjú, mint nem </a:t>
            </a:r>
            <a:r>
              <a:rPr lang="hu-HU" sz="22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echokérdésként</a:t>
            </a:r>
            <a:r>
              <a:rPr lang="hu-HU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használva</a:t>
            </a:r>
          </a:p>
          <a:p>
            <a:pPr marL="0" indent="0">
              <a:buNone/>
            </a:pPr>
            <a:r>
              <a:rPr lang="hu-HU" sz="2200" dirty="0">
                <a:latin typeface="+mj-lt"/>
              </a:rPr>
              <a:t>Önálló </a:t>
            </a:r>
            <a:r>
              <a:rPr lang="hu-HU" sz="2200" dirty="0" err="1">
                <a:latin typeface="+mj-lt"/>
              </a:rPr>
              <a:t>illokúciós</a:t>
            </a:r>
            <a:r>
              <a:rPr lang="hu-HU" sz="2200" dirty="0">
                <a:latin typeface="+mj-lt"/>
              </a:rPr>
              <a:t> erő: a retorikai kérdéseknek van?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60816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C449EE4C-937C-4E24-A333-80D556579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Magyar </a:t>
            </a:r>
            <a:r>
              <a:rPr lang="hu-HU" dirty="0" err="1"/>
              <a:t>elaboratív</a:t>
            </a:r>
            <a:r>
              <a:rPr lang="hu-HU" dirty="0"/>
              <a:t> esetek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B99A1A6F-A4F9-4616-9484-2DAD7F4B5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922" y="2103120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>
                <a:latin typeface="+mj-lt"/>
              </a:rPr>
              <a:t>Kérdő-felkiáltó, ill. </a:t>
            </a:r>
            <a:r>
              <a:rPr lang="hu-HU" sz="2000" dirty="0" err="1">
                <a:latin typeface="+mj-lt"/>
              </a:rPr>
              <a:t>elaboratív</a:t>
            </a:r>
            <a:r>
              <a:rPr lang="hu-HU" sz="2000" dirty="0">
                <a:latin typeface="+mj-lt"/>
              </a:rPr>
              <a:t>-stand-</a:t>
            </a:r>
            <a:r>
              <a:rPr lang="hu-HU" sz="2000" dirty="0" err="1">
                <a:latin typeface="+mj-lt"/>
              </a:rPr>
              <a:t>alone</a:t>
            </a:r>
            <a:r>
              <a:rPr lang="hu-HU" sz="2000" dirty="0">
                <a:latin typeface="+mj-lt"/>
              </a:rPr>
              <a:t> kevert:</a:t>
            </a:r>
          </a:p>
          <a:p>
            <a:pPr marL="0" indent="0">
              <a:buNone/>
            </a:pPr>
            <a:r>
              <a:rPr lang="hu-HU" sz="2000" dirty="0">
                <a:latin typeface="+mj-lt"/>
              </a:rPr>
              <a:t>(21) </a:t>
            </a:r>
            <a:r>
              <a:rPr lang="hu-HU" sz="2000" dirty="0">
                <a:effectLst/>
                <a:latin typeface="+mj-lt"/>
                <a:ea typeface="Calibri" panose="020F0502020204030204" pitchFamily="34" charset="0"/>
              </a:rPr>
              <a:t>MARGIT Gondoljon másra.  RAVELSZKI Másra... </a:t>
            </a:r>
            <a:r>
              <a:rPr lang="hu-HU" sz="2000" b="1" i="1" dirty="0">
                <a:effectLst/>
                <a:latin typeface="+mj-lt"/>
                <a:ea typeface="Calibri" panose="020F0502020204030204" pitchFamily="34" charset="0"/>
              </a:rPr>
              <a:t>Hogy mi lehet most a fővárosban!</a:t>
            </a:r>
            <a:r>
              <a:rPr lang="hu-HU" sz="2000" dirty="0">
                <a:effectLst/>
                <a:latin typeface="+mj-lt"/>
                <a:ea typeface="Calibri" panose="020F0502020204030204" pitchFamily="34" charset="0"/>
              </a:rPr>
              <a:t> Ugye? Lehet, hogy az ellenem megkísérelt merénylet jeladás volt… (MNSz2, #15906059,doc#346,lit_hu_dia_Hubay_Miklos___Szinhaz_a_Cethal_hatan___1974.clean,magyarországi,szépirodalom</a:t>
            </a:r>
            <a:endParaRPr lang="hu-H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9341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10B0F207-D6A5-4244-991F-29A7DA55B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Idéző vagy ahhoz közeli </a:t>
            </a:r>
            <a:r>
              <a:rPr lang="hu-HU" i="1" dirty="0"/>
              <a:t>hogy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427EA6F3-DF3C-4E56-BEBA-B2EBDCB85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>
                <a:latin typeface="+mj-lt"/>
              </a:rPr>
              <a:t>(22) </a:t>
            </a:r>
            <a:r>
              <a:rPr lang="hu-HU" sz="20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A kását megfőzték, jóllaktak, és munkához fogtak. </a:t>
            </a:r>
            <a:r>
              <a:rPr lang="hu-HU" sz="2000" b="1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Hogy ki lesz az első, aki beleül a kosárba, aki lemegy?</a:t>
            </a:r>
            <a:r>
              <a:rPr lang="hu-HU" sz="20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Hegyhengergetőnek kellett lenni az elsőnek!  </a:t>
            </a:r>
            <a:r>
              <a:rPr lang="hu-HU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(MNSz2, #16615790,doc#353,lit_hu_dia_Illyes_Gyula___Hetvenhet_magyar_nepmese___2000.clean,magyarországi,szépirodalom) – nem dönthető el, hogy a mesélő vagy a szereplő(k valamelyike) mondta-e</a:t>
            </a:r>
          </a:p>
          <a:p>
            <a:pPr marL="0" indent="0">
              <a:buNone/>
            </a:pPr>
            <a:endParaRPr lang="hu-HU" sz="2000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hu-HU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De ez jóval gyakoribb diskurzusjelölő után állva (l. később).</a:t>
            </a:r>
          </a:p>
        </p:txBody>
      </p:sp>
    </p:spTree>
    <p:extLst>
      <p:ext uri="{BB962C8B-B14F-4D97-AF65-F5344CB8AC3E}">
        <p14:creationId xmlns:p14="http://schemas.microsoft.com/office/powerpoint/2010/main" val="3490326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8D6AAB68-DDAF-4DF4-9A70-D824F9707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Magyar </a:t>
            </a:r>
            <a:r>
              <a:rPr lang="hu-HU" dirty="0" err="1"/>
              <a:t>elaboratív</a:t>
            </a:r>
            <a:r>
              <a:rPr lang="hu-HU" dirty="0"/>
              <a:t> esetek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EA6C066F-A7F0-46CD-A8DB-D7B7C34F4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>
                <a:latin typeface="+mj-lt"/>
              </a:rPr>
              <a:t>B) Diskurzusjelölővel + </a:t>
            </a:r>
            <a:r>
              <a:rPr lang="hu-HU" i="1" dirty="0">
                <a:latin typeface="+mj-lt"/>
              </a:rPr>
              <a:t>hogy </a:t>
            </a:r>
            <a:r>
              <a:rPr lang="hu-HU" dirty="0">
                <a:latin typeface="+mj-lt"/>
              </a:rPr>
              <a:t>kötőszóval: </a:t>
            </a:r>
            <a:r>
              <a:rPr lang="hu-HU" i="1" dirty="0">
                <a:latin typeface="+mj-lt"/>
              </a:rPr>
              <a:t>tehát, szóval, hát </a:t>
            </a:r>
            <a:r>
              <a:rPr lang="hu-HU" dirty="0">
                <a:latin typeface="+mj-lt"/>
              </a:rPr>
              <a:t>– de jellemző a </a:t>
            </a:r>
            <a:r>
              <a:rPr lang="hu-HU" i="1" dirty="0">
                <a:latin typeface="+mj-lt"/>
              </a:rPr>
              <a:t>és, meg, de </a:t>
            </a:r>
          </a:p>
          <a:p>
            <a:pPr marL="0" indent="0">
              <a:buNone/>
            </a:pP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(23) 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07/14/99 15:22:19 </a:t>
            </a:r>
            <a:r>
              <a:rPr lang="hu-HU" sz="1800" b="1" i="1" dirty="0">
                <a:effectLst/>
                <a:latin typeface="+mj-lt"/>
                <a:ea typeface="Calibri" panose="020F0502020204030204" pitchFamily="34" charset="0"/>
              </a:rPr>
              <a:t>szóval hogy válaszoljak,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 nekem nem okoz gondot, hogy kifizessek ezt azt a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</a:rPr>
              <a:t>barátnöm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 helyett 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(MNSz2, #113049631,doc#1006,pers_hu_ind_033,személyes-fórum,magyarországi)</a:t>
            </a:r>
            <a:endParaRPr lang="hu-HU" dirty="0">
              <a:latin typeface="+mj-lt"/>
            </a:endParaRPr>
          </a:p>
          <a:p>
            <a:pPr marL="0" indent="0">
              <a:buNone/>
            </a:pPr>
            <a:r>
              <a:rPr lang="hu-HU" i="1" dirty="0">
                <a:latin typeface="+mj-lt"/>
              </a:rPr>
              <a:t>Hát hogy </a:t>
            </a:r>
            <a:r>
              <a:rPr lang="hu-HU" dirty="0">
                <a:latin typeface="+mj-lt"/>
              </a:rPr>
              <a:t>– Idézés:</a:t>
            </a:r>
          </a:p>
          <a:p>
            <a:pPr marL="0" indent="0">
              <a:buNone/>
            </a:pP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(24) 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Riporter: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</a:rPr>
              <a:t>Somosi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 János a miskolci Guruló műhely vezetője meséli egyik esetét.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</a:rPr>
              <a:t>Somosi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 János: </a:t>
            </a:r>
            <a:r>
              <a:rPr lang="hu-HU" sz="1800" b="1" i="1" dirty="0">
                <a:effectLst/>
                <a:latin typeface="+mj-lt"/>
                <a:ea typeface="Calibri" panose="020F0502020204030204" pitchFamily="34" charset="0"/>
              </a:rPr>
              <a:t>Mondtam,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 hogy miért nem próbálkoztak már neki valamilyen eszközt. </a:t>
            </a:r>
            <a:r>
              <a:rPr lang="hu-HU" sz="1800" b="1" i="1" dirty="0">
                <a:effectLst/>
                <a:latin typeface="+mj-lt"/>
                <a:ea typeface="Calibri" panose="020F0502020204030204" pitchFamily="34" charset="0"/>
              </a:rPr>
              <a:t>Hát hogy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hu-HU" sz="1800" b="1" i="1" dirty="0">
                <a:effectLst/>
                <a:latin typeface="+mj-lt"/>
                <a:ea typeface="Calibri" panose="020F0502020204030204" pitchFamily="34" charset="0"/>
              </a:rPr>
              <a:t>mert nem, 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mert úgysem, mert halmozottan sérült.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 (MNSz2, #939840549,doc#2653,spok_hu_radio_056,beszéltnyelvi,magyarországi)</a:t>
            </a:r>
            <a:endParaRPr lang="hu-HU" dirty="0">
              <a:latin typeface="+mj-lt"/>
            </a:endParaRPr>
          </a:p>
          <a:p>
            <a:pPr marL="0" indent="0">
              <a:buNone/>
            </a:pPr>
            <a:r>
              <a:rPr lang="hu-HU" dirty="0">
                <a:solidFill>
                  <a:srgbClr val="000000"/>
                </a:solidFill>
                <a:latin typeface="+mj-lt"/>
              </a:rPr>
              <a:t>(25) 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Csak amint illik, annyit kérdeztem tőle: szolgálhatok még valamivel?... És már siettem volna a vendégekhez vissza... De ő utamat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</a:rPr>
              <a:t>állotta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, megölelt és azt mondja: igen, magával... 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‒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 Én nem értem! 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‒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 vetette közbe a sofőr. 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‒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 Magával? 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‒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 Ugyan! </a:t>
            </a:r>
            <a:r>
              <a:rPr lang="hu-HU" sz="1800" b="1" i="1" dirty="0">
                <a:effectLst/>
                <a:latin typeface="+mj-lt"/>
                <a:ea typeface="Calibri" panose="020F0502020204030204" pitchFamily="34" charset="0"/>
              </a:rPr>
              <a:t>Hát hogy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 engem akar!... Pedig sem a csónakban a horgokkal, sem a csárdában ennyit se ... izé, incselkedett velem ... 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(MNSz2, #48125351,doc#759,lit_hu_dia_Tersanszky_Jozsi_Jeno___Sarkantyuvirag___1963.clean,szépirodalom,magyarországi)</a:t>
            </a:r>
            <a:endParaRPr lang="hu-HU" dirty="0">
              <a:latin typeface="+mj-lt"/>
            </a:endParaRP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66205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8D4181D1-512B-447E-BF00-F1268E6E2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További tipologizálási lehetőségek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59391103-C2F1-41AA-AF66-AFA28407A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103120"/>
            <a:ext cx="10358761" cy="4297680"/>
          </a:xfrm>
        </p:spPr>
        <p:txBody>
          <a:bodyPr>
            <a:normAutofit/>
          </a:bodyPr>
          <a:lstStyle/>
          <a:p>
            <a:r>
              <a:rPr lang="hu-HU" sz="2200" b="1" dirty="0">
                <a:latin typeface="+mj-lt"/>
              </a:rPr>
              <a:t>Mondatfajtákhoz</a:t>
            </a:r>
            <a:r>
              <a:rPr lang="hu-HU" sz="2200" dirty="0">
                <a:latin typeface="+mj-lt"/>
              </a:rPr>
              <a:t> kapcsolás (kérdő, felszólító stb.) – ellentmondásos, átszelik a funkciókat, az igemódokat  </a:t>
            </a:r>
          </a:p>
          <a:p>
            <a:r>
              <a:rPr lang="hu-HU" sz="2200" dirty="0">
                <a:latin typeface="+mj-lt"/>
              </a:rPr>
              <a:t>Szemantikai jellemzők mentén való osztályozás</a:t>
            </a:r>
          </a:p>
          <a:p>
            <a:r>
              <a:rPr lang="hu-HU" sz="2200" dirty="0">
                <a:latin typeface="+mj-lt"/>
              </a:rPr>
              <a:t>Formai jellemzők mentén történő osztályozás (mely kötőszóval indulnak, van-e kötelező és/vagy fakultatív elemük, jellemző intonációjuk)</a:t>
            </a:r>
          </a:p>
          <a:p>
            <a:r>
              <a:rPr lang="hu-HU" sz="2200" dirty="0">
                <a:latin typeface="+mj-lt"/>
              </a:rPr>
              <a:t>Pragmatikai funkciók mentén való osztályozás (indirektség és interperszonális kontroll, modalitás, diskurzuskontextus jelölése)</a:t>
            </a:r>
          </a:p>
        </p:txBody>
      </p:sp>
    </p:spTree>
    <p:extLst>
      <p:ext uri="{BB962C8B-B14F-4D97-AF65-F5344CB8AC3E}">
        <p14:creationId xmlns:p14="http://schemas.microsoft.com/office/powerpoint/2010/main" val="1894480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DD450B4E-1549-43BE-9868-53D4D78CE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/>
              <a:t>Hogy</a:t>
            </a:r>
            <a:r>
              <a:rPr lang="hu-HU" dirty="0"/>
              <a:t>-</a:t>
            </a:r>
            <a:r>
              <a:rPr lang="hu-HU" dirty="0" err="1"/>
              <a:t>inszubordináció</a:t>
            </a:r>
            <a:r>
              <a:rPr lang="hu-HU" dirty="0"/>
              <a:t> és a mondatfajták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B543C83C-C070-46C7-8039-1DA8D4266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>
                <a:latin typeface="+mj-lt"/>
                <a:cs typeface="Times New Roman" panose="02020603050405020304" pitchFamily="18" charset="0"/>
              </a:rPr>
              <a:t>Óhajtás vagy felszólítás?</a:t>
            </a:r>
          </a:p>
          <a:p>
            <a:r>
              <a:rPr lang="hu-HU" b="1" dirty="0">
                <a:latin typeface="+mj-lt"/>
                <a:cs typeface="Times New Roman" panose="02020603050405020304" pitchFamily="18" charset="0"/>
              </a:rPr>
              <a:t>Óhajtó</a:t>
            </a:r>
            <a:r>
              <a:rPr lang="hu-HU" dirty="0">
                <a:latin typeface="+mj-lt"/>
                <a:cs typeface="Times New Roman" panose="02020603050405020304" pitchFamily="18" charset="0"/>
              </a:rPr>
              <a:t> mondatok: Kas (2005): csak feltételes móddal (vitatja a Gyógyulj meg! típusú mondatok óhajtó voltát)</a:t>
            </a:r>
          </a:p>
          <a:p>
            <a:pPr lvl="1"/>
            <a:r>
              <a:rPr lang="hu-HU" sz="1800" dirty="0">
                <a:latin typeface="+mj-lt"/>
                <a:cs typeface="Times New Roman" panose="02020603050405020304" pitchFamily="18" charset="0"/>
              </a:rPr>
              <a:t>Funkcionálisan kívánságok (átkok, vágyakozás), </a:t>
            </a:r>
            <a:r>
              <a:rPr lang="hu-HU" sz="1800" dirty="0" err="1">
                <a:latin typeface="+mj-lt"/>
                <a:cs typeface="Times New Roman" panose="02020603050405020304" pitchFamily="18" charset="0"/>
              </a:rPr>
              <a:t>formailag</a:t>
            </a:r>
            <a:r>
              <a:rPr lang="hu-HU" sz="1800" dirty="0">
                <a:latin typeface="+mj-lt"/>
                <a:cs typeface="Times New Roman" panose="02020603050405020304" pitchFamily="18" charset="0"/>
              </a:rPr>
              <a:t> feltételes (2) vagy </a:t>
            </a:r>
            <a:r>
              <a:rPr lang="hu-HU" sz="1800" b="1" dirty="0">
                <a:latin typeface="+mj-lt"/>
                <a:cs typeface="Times New Roman" panose="02020603050405020304" pitchFamily="18" charset="0"/>
              </a:rPr>
              <a:t>felszólító</a:t>
            </a:r>
            <a:r>
              <a:rPr lang="hu-HU" sz="1800" dirty="0">
                <a:latin typeface="+mj-lt"/>
                <a:cs typeface="Times New Roman" panose="02020603050405020304" pitchFamily="18" charset="0"/>
              </a:rPr>
              <a:t> módú igével (az utóbbi is évszázadok óta él):</a:t>
            </a:r>
          </a:p>
          <a:p>
            <a:pPr marL="274320" lvl="1" indent="0">
              <a:buNone/>
            </a:pP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(26) [téma: ki milyen káromkodásokat ismer]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</a:rPr>
              <a:t>aSk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 07/09/98 07:43:00 </a:t>
            </a:r>
            <a:r>
              <a:rPr lang="hu-HU" sz="1800" b="1" dirty="0">
                <a:effectLst/>
                <a:latin typeface="+mj-lt"/>
                <a:ea typeface="Calibri" panose="020F0502020204030204" pitchFamily="34" charset="0"/>
              </a:rPr>
              <a:t>hogy a ménkű 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[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mennykő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 ’villám(csapás’]</a:t>
            </a:r>
            <a:r>
              <a:rPr lang="hu-HU" sz="1800" b="1" dirty="0">
                <a:effectLst/>
                <a:latin typeface="+mj-lt"/>
                <a:ea typeface="Calibri" panose="020F0502020204030204" pitchFamily="34" charset="0"/>
              </a:rPr>
              <a:t> álljon </a:t>
            </a:r>
            <a:r>
              <a:rPr lang="hu-HU" sz="1800" b="1" dirty="0" err="1">
                <a:effectLst/>
                <a:latin typeface="+mj-lt"/>
                <a:ea typeface="Calibri" panose="020F0502020204030204" pitchFamily="34" charset="0"/>
              </a:rPr>
              <a:t>beléje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 és ez a legfinomabb... (MNSz2, #77634266, doc#975, magyarországi, személyes-fórum)</a:t>
            </a:r>
          </a:p>
          <a:p>
            <a:pPr marL="274320" lvl="1" indent="0">
              <a:buNone/>
            </a:pP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Az átkok mellett létezett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</a:rPr>
              <a:t>inszubordinált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 jókívánság is (de nem maradt meg):</a:t>
            </a:r>
          </a:p>
          <a:p>
            <a:pPr marL="274320" lvl="1" indent="0">
              <a:buNone/>
            </a:pP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27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SARA. Él? igazán él? – </a:t>
            </a:r>
            <a:r>
              <a:rPr lang="hu-HU" sz="18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Oh,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hogy még sokáig éljen!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hogy igen szerencsés, örömökben gazdag napokat éljen!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Oh,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hogy Isten az ő életéhez toldja az én napjaim’ felét!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(Kazinczy: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Lessing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Miss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Sara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Sampson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fordítás, 1842) </a:t>
            </a:r>
          </a:p>
          <a:p>
            <a:pPr marL="274320" lvl="1" indent="0">
              <a:buNone/>
            </a:pP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213331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C26F70E0-9E85-4405-A851-F35C2854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/>
              <a:t>Hogy</a:t>
            </a:r>
            <a:r>
              <a:rPr lang="hu-HU" dirty="0"/>
              <a:t>-</a:t>
            </a:r>
            <a:r>
              <a:rPr lang="hu-HU" dirty="0" err="1"/>
              <a:t>inszubordináció</a:t>
            </a:r>
            <a:r>
              <a:rPr lang="hu-HU" dirty="0"/>
              <a:t> és a mondatfajták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4D0610E4-8FE4-4327-BAD6-ABF8F55C1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200" b="1" dirty="0">
                <a:latin typeface="+mj-lt"/>
                <a:cs typeface="Times New Roman" panose="02020603050405020304" pitchFamily="18" charset="0"/>
              </a:rPr>
              <a:t>Kérdés vagy felkiáltás? </a:t>
            </a:r>
            <a:r>
              <a:rPr lang="hu-HU" sz="2200" dirty="0">
                <a:latin typeface="+mj-lt"/>
                <a:cs typeface="Times New Roman" panose="02020603050405020304" pitchFamily="18" charset="0"/>
              </a:rPr>
              <a:t>Sokféle írásjel…</a:t>
            </a:r>
          </a:p>
          <a:p>
            <a:pPr marL="0" indent="0">
              <a:buNone/>
            </a:pPr>
            <a:r>
              <a:rPr lang="hu-HU" sz="2200" dirty="0">
                <a:latin typeface="+mj-lt"/>
                <a:cs typeface="Times New Roman" panose="02020603050405020304" pitchFamily="18" charset="0"/>
              </a:rPr>
              <a:t>(28) </a:t>
            </a:r>
            <a:r>
              <a:rPr lang="hu-HU" sz="2200" b="0" i="0" dirty="0"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LENKE Tátim! </a:t>
            </a:r>
            <a:r>
              <a:rPr lang="hu-HU" sz="2200" b="1" i="1" dirty="0">
                <a:effectLst/>
                <a:latin typeface="+mj-lt"/>
                <a:cs typeface="Times New Roman" panose="02020603050405020304" pitchFamily="18" charset="0"/>
              </a:rPr>
              <a:t>Hogy</a:t>
            </a:r>
            <a:r>
              <a:rPr lang="hu-HU" sz="2200" b="0" i="0" dirty="0">
                <a:effectLst/>
                <a:latin typeface="+mj-lt"/>
                <a:cs typeface="Times New Roman" panose="02020603050405020304" pitchFamily="18" charset="0"/>
              </a:rPr>
              <a:t> ez hogy tud </a:t>
            </a:r>
            <a:r>
              <a:rPr lang="hu-HU" sz="2200" b="0" i="0" dirty="0" err="1">
                <a:effectLst/>
                <a:latin typeface="+mj-lt"/>
                <a:cs typeface="Times New Roman" panose="02020603050405020304" pitchFamily="18" charset="0"/>
              </a:rPr>
              <a:t>csatarálni</a:t>
            </a:r>
            <a:r>
              <a:rPr lang="hu-HU" sz="2200" b="0" i="0" dirty="0">
                <a:effectLst/>
                <a:latin typeface="+mj-lt"/>
                <a:cs typeface="Times New Roman" panose="02020603050405020304" pitchFamily="18" charset="0"/>
              </a:rPr>
              <a:t>! </a:t>
            </a:r>
            <a:r>
              <a:rPr lang="hu-HU" sz="2200" b="0" i="0" dirty="0"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[’kárálni, kotkodácsolni’] (MNSz2, </a:t>
            </a:r>
            <a:r>
              <a:rPr lang="hu-HU" sz="2200" dirty="0">
                <a:latin typeface="+mj-lt"/>
                <a:cs typeface="Times New Roman" panose="02020603050405020304" pitchFamily="18" charset="0"/>
              </a:rPr>
              <a:t>#40289265,doc#676,lit_hu_dia_Suto_Andras___Szinmuvek_III___1995.clean,magyarországi,szépirodalom)</a:t>
            </a:r>
          </a:p>
          <a:p>
            <a:pPr marL="0" indent="0">
              <a:buNone/>
            </a:pPr>
            <a:r>
              <a:rPr lang="hu-HU" sz="2200" dirty="0">
                <a:latin typeface="+mj-lt"/>
                <a:cs typeface="Times New Roman" panose="02020603050405020304" pitchFamily="18" charset="0"/>
              </a:rPr>
              <a:t>(29) </a:t>
            </a:r>
            <a:r>
              <a:rPr lang="hu-HU" sz="2200" i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De </a:t>
            </a:r>
            <a:r>
              <a:rPr lang="hu-HU" sz="2200" b="1" i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hogy ez hogy tud úgy beragadni </a:t>
            </a:r>
            <a:r>
              <a:rPr lang="hu-HU" sz="2200" i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hogy reboot után sem javul meg... </a:t>
            </a:r>
            <a:r>
              <a:rPr lang="hu-HU" sz="2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(https://prohardver.hu/tema/synology_nas_a_nem_hivatalos_forum/hsz_26351-26400.html)</a:t>
            </a:r>
          </a:p>
          <a:p>
            <a:pPr marL="0" indent="0">
              <a:buNone/>
            </a:pPr>
            <a:r>
              <a:rPr lang="hu-HU" sz="2200" dirty="0">
                <a:latin typeface="+mj-lt"/>
                <a:cs typeface="Times New Roman" panose="02020603050405020304" pitchFamily="18" charset="0"/>
              </a:rPr>
              <a:t>(30) </a:t>
            </a:r>
            <a:r>
              <a:rPr lang="hu-HU" sz="2200" b="1" i="1" dirty="0">
                <a:effectLst/>
                <a:latin typeface="+mj-lt"/>
                <a:cs typeface="Times New Roman" panose="02020603050405020304" pitchFamily="18" charset="0"/>
              </a:rPr>
              <a:t>Hogy miért kell nekem szőke nőként hétvégén is dolgozni?! </a:t>
            </a:r>
            <a:r>
              <a:rPr lang="hu-HU" sz="2200" b="0" i="0" dirty="0">
                <a:effectLst/>
                <a:latin typeface="+mj-lt"/>
                <a:cs typeface="Times New Roman" panose="02020603050405020304" pitchFamily="18" charset="0"/>
              </a:rPr>
              <a:t>(</a:t>
            </a:r>
            <a:r>
              <a:rPr lang="hu-HU" sz="2200" b="0" i="0" dirty="0" err="1">
                <a:effectLst/>
                <a:latin typeface="+mj-lt"/>
                <a:cs typeface="Times New Roman" panose="02020603050405020304" pitchFamily="18" charset="0"/>
              </a:rPr>
              <a:t>Twitter</a:t>
            </a:r>
            <a:r>
              <a:rPr lang="hu-HU" sz="2200" b="0" i="0" dirty="0">
                <a:effectLst/>
                <a:latin typeface="+mj-lt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83428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5040A0E1-891C-43D8-A1F4-78C066208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/>
              <a:t>Hogy</a:t>
            </a:r>
            <a:r>
              <a:rPr lang="hu-HU" dirty="0"/>
              <a:t>-</a:t>
            </a:r>
            <a:r>
              <a:rPr lang="hu-HU" dirty="0" err="1"/>
              <a:t>inszubordináció</a:t>
            </a:r>
            <a:r>
              <a:rPr lang="hu-HU" dirty="0"/>
              <a:t> és a mondatfajták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886B2452-2B76-4393-8369-931802904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200" dirty="0" err="1"/>
              <a:t>Elaboratív</a:t>
            </a:r>
            <a:r>
              <a:rPr lang="hu-HU" sz="2200" dirty="0"/>
              <a:t>: változatos mondatfajták</a:t>
            </a:r>
          </a:p>
          <a:p>
            <a:pPr lvl="1"/>
            <a:r>
              <a:rPr lang="hu-HU" sz="2200" dirty="0"/>
              <a:t>Kérdő: (</a:t>
            </a:r>
            <a:r>
              <a:rPr lang="hu-HU" sz="2200" dirty="0" smtClean="0"/>
              <a:t>17), </a:t>
            </a:r>
            <a:r>
              <a:rPr lang="hu-HU" sz="2200" dirty="0"/>
              <a:t>(</a:t>
            </a:r>
            <a:r>
              <a:rPr lang="hu-HU" sz="2200" dirty="0" smtClean="0"/>
              <a:t>18), </a:t>
            </a:r>
            <a:r>
              <a:rPr lang="hu-HU" sz="2200" dirty="0"/>
              <a:t>(</a:t>
            </a:r>
            <a:r>
              <a:rPr lang="hu-HU" sz="2200" dirty="0" smtClean="0"/>
              <a:t>19), (20), (22)</a:t>
            </a:r>
            <a:endParaRPr lang="hu-HU" sz="2200" dirty="0"/>
          </a:p>
          <a:p>
            <a:pPr lvl="1"/>
            <a:r>
              <a:rPr lang="hu-HU" sz="2200" dirty="0"/>
              <a:t>Kijelentő: </a:t>
            </a:r>
            <a:r>
              <a:rPr lang="hu-HU" sz="2200" dirty="0" smtClean="0"/>
              <a:t>(8), (14), (15)</a:t>
            </a:r>
            <a:endParaRPr lang="hu-HU" sz="2200" dirty="0"/>
          </a:p>
          <a:p>
            <a:pPr lvl="1"/>
            <a:r>
              <a:rPr lang="hu-HU" sz="2200" dirty="0"/>
              <a:t>Felkiáltó</a:t>
            </a:r>
            <a:r>
              <a:rPr lang="hu-HU" sz="2200"/>
              <a:t>: </a:t>
            </a:r>
            <a:r>
              <a:rPr lang="hu-HU" sz="2200" smtClean="0"/>
              <a:t>(21), (51</a:t>
            </a:r>
            <a:r>
              <a:rPr lang="hu-HU" sz="2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66883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artalom helye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275" y="2827711"/>
            <a:ext cx="9610725" cy="1638300"/>
          </a:xfrm>
        </p:spPr>
      </p:pic>
    </p:spTree>
    <p:extLst>
      <p:ext uri="{BB962C8B-B14F-4D97-AF65-F5344CB8AC3E}">
        <p14:creationId xmlns:p14="http://schemas.microsoft.com/office/powerpoint/2010/main" val="28910722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54E08F3F-5A5E-43AE-A80B-26A611C97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Konstrukciós szemantikai típusok (</a:t>
            </a:r>
            <a:r>
              <a:rPr lang="hu-HU" dirty="0" err="1"/>
              <a:t>D’Hertefelt</a:t>
            </a:r>
            <a:r>
              <a:rPr lang="hu-HU" dirty="0"/>
              <a:t> 2018)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63CDFBB7-0A8B-48F2-A1BD-870D6B211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>
                <a:latin typeface="+mj-lt"/>
              </a:rPr>
              <a:t>A stand-</a:t>
            </a:r>
            <a:r>
              <a:rPr lang="hu-HU" dirty="0" err="1">
                <a:latin typeface="+mj-lt"/>
              </a:rPr>
              <a:t>alone</a:t>
            </a:r>
            <a:r>
              <a:rPr lang="hu-HU" dirty="0">
                <a:latin typeface="+mj-lt"/>
              </a:rPr>
              <a:t> típuson belül:</a:t>
            </a:r>
          </a:p>
          <a:p>
            <a:r>
              <a:rPr lang="hu-HU" b="1" dirty="0" err="1">
                <a:latin typeface="+mj-lt"/>
              </a:rPr>
              <a:t>Deontikus</a:t>
            </a:r>
            <a:r>
              <a:rPr lang="hu-HU" dirty="0">
                <a:latin typeface="+mj-lt"/>
              </a:rPr>
              <a:t>: a tényállást a </a:t>
            </a:r>
            <a:r>
              <a:rPr lang="hu-HU" b="1" dirty="0">
                <a:latin typeface="+mj-lt"/>
              </a:rPr>
              <a:t>kívánatosság </a:t>
            </a:r>
            <a:r>
              <a:rPr lang="hu-HU" dirty="0">
                <a:latin typeface="+mj-lt"/>
              </a:rPr>
              <a:t>szempontjából értékeli (</a:t>
            </a:r>
            <a:r>
              <a:rPr lang="hu-HU" dirty="0" err="1">
                <a:latin typeface="+mj-lt"/>
              </a:rPr>
              <a:t>kontrolláltság</a:t>
            </a:r>
            <a:r>
              <a:rPr lang="hu-HU" dirty="0">
                <a:latin typeface="+mj-lt"/>
              </a:rPr>
              <a:t>: van-e befolyása a B/H-</a:t>
            </a:r>
            <a:r>
              <a:rPr lang="hu-HU" dirty="0" err="1">
                <a:latin typeface="+mj-lt"/>
              </a:rPr>
              <a:t>nak</a:t>
            </a:r>
            <a:r>
              <a:rPr lang="hu-HU" dirty="0">
                <a:latin typeface="+mj-lt"/>
              </a:rPr>
              <a:t> a helyzet alakulására), főleg kontrollálatlan, mindig negatív érzelmek – nem csak átkok! </a:t>
            </a:r>
          </a:p>
          <a:p>
            <a:pPr marL="0" indent="0">
              <a:buNone/>
            </a:pP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(31) 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A holló mérgesen dohogott, szidta a masinát. </a:t>
            </a:r>
            <a:r>
              <a:rPr lang="hu-HU" sz="1800" b="1" i="1" dirty="0">
                <a:effectLst/>
                <a:latin typeface="+mj-lt"/>
                <a:ea typeface="Calibri" panose="020F0502020204030204" pitchFamily="34" charset="0"/>
              </a:rPr>
              <a:t>− Hogy a holló vájja ki a szemét!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 Bedöglött! 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(MNSz2, #7465047, doc#228, magyarországi, szépirodalom)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(32) "A kurva anyádat, </a:t>
            </a:r>
            <a:r>
              <a:rPr lang="hu-HU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hogy dögölnél már meg!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" (</a:t>
            </a:r>
            <a:r>
              <a:rPr lang="hu-HU" sz="18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https://www.onlinepokerhu.com/naplo/652/Nehez-jo-szulonek-lenni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(33) </a:t>
            </a:r>
            <a:r>
              <a:rPr lang="hu-HU" sz="1800" b="1" i="1" dirty="0">
                <a:effectLst/>
                <a:latin typeface="+mj-lt"/>
                <a:ea typeface="Calibri" panose="020F0502020204030204" pitchFamily="34" charset="0"/>
              </a:rPr>
              <a:t>Hogy soha se vettelek volna el!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(</a:t>
            </a:r>
            <a:r>
              <a:rPr lang="hu-HU" sz="18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hlinkClick r:id="rId3"/>
              </a:rPr>
              <a:t>https://www.magyarszo.rs/hu/2012_06_20/velemeny_jegyzet_erintesek/27885/F%C3%A9lelmek-h%C3%A1l%C3%B3j%C3%A1ban.htm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)</a:t>
            </a:r>
            <a:endParaRPr lang="hu-H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6187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FE7BDCE8-7058-4DFB-A4CF-E29937672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Konstrukciós szemantikai típusok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2BF58A0F-E8A1-470B-A139-0B30C5FE5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000" b="1" dirty="0">
                <a:latin typeface="+mj-lt"/>
              </a:rPr>
              <a:t>Értékelő</a:t>
            </a:r>
            <a:r>
              <a:rPr lang="hu-HU" sz="2000" dirty="0">
                <a:latin typeface="+mj-lt"/>
              </a:rPr>
              <a:t> (</a:t>
            </a:r>
            <a:r>
              <a:rPr lang="hu-HU" sz="2000" dirty="0" err="1">
                <a:latin typeface="+mj-lt"/>
              </a:rPr>
              <a:t>evalutatív</a:t>
            </a:r>
            <a:r>
              <a:rPr lang="hu-HU" sz="2000" dirty="0">
                <a:latin typeface="+mj-lt"/>
              </a:rPr>
              <a:t>): a tényállást az </a:t>
            </a:r>
            <a:r>
              <a:rPr lang="hu-HU" sz="2000" b="1" dirty="0">
                <a:latin typeface="+mj-lt"/>
              </a:rPr>
              <a:t>elvártság </a:t>
            </a:r>
            <a:r>
              <a:rPr lang="hu-HU" sz="2000" dirty="0">
                <a:latin typeface="+mj-lt"/>
              </a:rPr>
              <a:t>szempontjából értékeli; főleg váratlanok, sok skaláris jellegű</a:t>
            </a:r>
          </a:p>
          <a:p>
            <a:pPr marL="0" indent="0">
              <a:buNone/>
            </a:pPr>
            <a:r>
              <a:rPr lang="hu-HU" sz="2000" dirty="0">
                <a:latin typeface="+mj-lt"/>
              </a:rPr>
              <a:t>Váratlan helyzet:</a:t>
            </a:r>
          </a:p>
          <a:p>
            <a:pPr marL="0" indent="0">
              <a:buNone/>
            </a:pPr>
            <a:r>
              <a:rPr lang="hu-H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(34) </a:t>
            </a:r>
            <a:r>
              <a:rPr lang="hu-HU" sz="20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‒ Evoé! ‒ tapsolt a szegény özvegyember. </a:t>
            </a:r>
            <a:r>
              <a:rPr lang="hu-HU" sz="20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‒ Hogy te milyen szépen olvasol. </a:t>
            </a:r>
            <a:r>
              <a:rPr lang="hu-H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(MNSz2, #11168371,doc#291,lit_hu_dia_Gergely_Agnes___Glogovacz_es_a_holdkorosok___1966.clean,szépirodalom,magyarországi) </a:t>
            </a:r>
            <a:endParaRPr lang="hu-H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000" dirty="0">
                <a:effectLst/>
                <a:latin typeface="+mj-lt"/>
                <a:ea typeface="Calibri" panose="020F0502020204030204" pitchFamily="34" charset="0"/>
              </a:rPr>
              <a:t>(35) </a:t>
            </a:r>
            <a:r>
              <a:rPr lang="hu-HU" sz="2000" i="1" dirty="0">
                <a:effectLst/>
                <a:latin typeface="+mj-lt"/>
                <a:ea typeface="Calibri" panose="020F0502020204030204" pitchFamily="34" charset="0"/>
              </a:rPr>
              <a:t>@Szorgos Lajhár </a:t>
            </a:r>
            <a:r>
              <a:rPr lang="hu-HU" sz="2000" b="1" i="1" dirty="0">
                <a:effectLst/>
                <a:latin typeface="+mj-lt"/>
                <a:ea typeface="Calibri" panose="020F0502020204030204" pitchFamily="34" charset="0"/>
              </a:rPr>
              <a:t>hogy te mekkora egy agyatlan barom vagy</a:t>
            </a:r>
            <a:r>
              <a:rPr lang="hu-HU" sz="2000" i="1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hu-HU" sz="2000" dirty="0">
                <a:effectLst/>
                <a:latin typeface="+mj-lt"/>
                <a:ea typeface="Calibri" panose="020F0502020204030204" pitchFamily="34" charset="0"/>
              </a:rPr>
              <a:t>(MNSz2, #1013479426,doc#2717,pers_hu_kozmed_071_fixed.cleaned,magyarországi,személyes-közösségi)</a:t>
            </a:r>
            <a:endParaRPr lang="hu-HU" sz="2000" dirty="0">
              <a:latin typeface="+mj-lt"/>
            </a:endParaRPr>
          </a:p>
          <a:p>
            <a:pPr marL="0" indent="0">
              <a:buNone/>
            </a:pPr>
            <a:r>
              <a:rPr lang="hu-HU" sz="2000" dirty="0">
                <a:latin typeface="+mj-lt"/>
              </a:rPr>
              <a:t>De: váratlanság? </a:t>
            </a:r>
            <a:r>
              <a:rPr lang="hu-H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(32) </a:t>
            </a:r>
            <a:r>
              <a:rPr lang="hu-HU" sz="20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Hogy én hogy szeretek sütni! </a:t>
            </a:r>
            <a:r>
              <a:rPr lang="hu-H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sz="20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https://hu.pinterest.com/pin/445082375667230372/</a:t>
            </a:r>
            <a:r>
              <a:rPr lang="hu-H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hu-H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DMMH-s funkciószókkal/partikulákkal: </a:t>
            </a:r>
            <a:r>
              <a:rPr lang="hu-HU" sz="2000" i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hu-HU" sz="20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mennyire, milyen, (mekkora), </a:t>
            </a:r>
            <a:r>
              <a:rPr lang="hu-HU" sz="2000" i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hogy</a:t>
            </a:r>
            <a:endParaRPr lang="hu-HU" sz="2000" i="1" dirty="0">
              <a:solidFill>
                <a:srgbClr val="FF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357787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4FA06294-B7E9-40CF-A337-4A57498FD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Konstrukciós szemantikai típusok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8E9D1FE1-1620-4AF9-9C1B-6D3DB4CA4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>
                <a:latin typeface="+mj-lt"/>
              </a:rPr>
              <a:t>Várt helyzet: fakultatív </a:t>
            </a:r>
            <a:r>
              <a:rPr lang="hu-HU" sz="2000" i="1" dirty="0">
                <a:latin typeface="+mj-lt"/>
              </a:rPr>
              <a:t>pont/épp(</a:t>
            </a:r>
            <a:r>
              <a:rPr lang="hu-HU" sz="2000" i="1" dirty="0" err="1">
                <a:latin typeface="+mj-lt"/>
              </a:rPr>
              <a:t>en</a:t>
            </a:r>
            <a:r>
              <a:rPr lang="hu-HU" sz="2000" i="1" dirty="0">
                <a:latin typeface="+mj-lt"/>
              </a:rPr>
              <a:t>), mindig/soha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2000" dirty="0">
                <a:latin typeface="+mj-lt"/>
              </a:rPr>
              <a:t>(36) </a:t>
            </a:r>
            <a:r>
              <a:rPr lang="hu-HU" sz="20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Az első három, aki felszáll, öregasszony. </a:t>
            </a:r>
            <a:r>
              <a:rPr lang="hu-HU" sz="20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Hogy azokból de sok van mindig!</a:t>
            </a:r>
            <a:r>
              <a:rPr lang="hu-H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20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https://www.heol.hu/seta/2014/10/mindennapos-tortenet-nem-mindennapi-emberekrol</a:t>
            </a:r>
            <a:r>
              <a:rPr lang="hu-H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– a </a:t>
            </a:r>
            <a:r>
              <a:rPr lang="hu-HU" sz="20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hu-H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fokozó partikulával ritkább, egymás melletti előfordulást (</a:t>
            </a:r>
            <a:r>
              <a:rPr lang="hu-HU" sz="20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hogy + de</a:t>
            </a:r>
            <a:r>
              <a:rPr lang="hu-H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nem tudtunk adatolni</a:t>
            </a:r>
          </a:p>
          <a:p>
            <a:pPr marL="0" indent="0">
              <a:buNone/>
            </a:pPr>
            <a:r>
              <a:rPr lang="hu-HU" sz="2000" dirty="0">
                <a:effectLst/>
                <a:latin typeface="+mj-lt"/>
                <a:ea typeface="Calibri" panose="020F0502020204030204" pitchFamily="34" charset="0"/>
              </a:rPr>
              <a:t>(37) </a:t>
            </a:r>
            <a:r>
              <a:rPr lang="hu-HU" sz="20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További rokon kedvenc időtöltések még a "Hát nem borzasztó?", "Az semmi, ezt hallgassa meg...", "</a:t>
            </a:r>
            <a:r>
              <a:rPr lang="hu-HU" sz="2000" b="1" i="1" dirty="0">
                <a:effectLst/>
                <a:latin typeface="+mj-lt"/>
                <a:ea typeface="Calibri" panose="020F0502020204030204" pitchFamily="34" charset="0"/>
              </a:rPr>
              <a:t>Hogy pont velem történik mindig ilyen!</a:t>
            </a:r>
            <a:r>
              <a:rPr lang="hu-HU" sz="2000" i="1" dirty="0">
                <a:effectLst/>
                <a:latin typeface="+mj-lt"/>
                <a:ea typeface="Calibri" panose="020F0502020204030204" pitchFamily="34" charset="0"/>
              </a:rPr>
              <a:t>”</a:t>
            </a:r>
            <a:r>
              <a:rPr lang="hu-HU" sz="2000" dirty="0">
                <a:effectLst/>
                <a:latin typeface="+mj-lt"/>
                <a:ea typeface="Calibri" panose="020F0502020204030204" pitchFamily="34" charset="0"/>
              </a:rPr>
              <a:t> (</a:t>
            </a:r>
            <a:r>
              <a:rPr lang="hu-HU" sz="20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hlinkClick r:id="rId3"/>
              </a:rPr>
              <a:t>http://zsilippa.hupont.hu/</a:t>
            </a:r>
            <a:r>
              <a:rPr lang="hu-HU" sz="2000" dirty="0">
                <a:effectLst/>
                <a:latin typeface="+mj-lt"/>
                <a:ea typeface="Calibri" panose="020F0502020204030204" pitchFamily="34" charset="0"/>
              </a:rPr>
              <a:t>)</a:t>
            </a:r>
            <a:endParaRPr lang="hu-H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118004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8D8EE55F-B09D-46CA-B3D7-B1B7E3D0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Konstrukciós szemantikai típusok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5F814493-877C-4E7E-B449-EF1B595CC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>
                <a:latin typeface="+mj-lt"/>
              </a:rPr>
              <a:t>Asszertív: </a:t>
            </a:r>
            <a:r>
              <a:rPr lang="hu-HU" dirty="0">
                <a:latin typeface="+mj-lt"/>
              </a:rPr>
              <a:t>a tényállás emfatikus állítása vagy megerősítése</a:t>
            </a:r>
          </a:p>
          <a:p>
            <a:pPr marL="0" indent="0">
              <a:buNone/>
            </a:pPr>
            <a:r>
              <a:rPr lang="hu-HU" dirty="0">
                <a:latin typeface="+mj-lt"/>
              </a:rPr>
              <a:t>Nincs csak </a:t>
            </a:r>
            <a:r>
              <a:rPr lang="hu-HU" i="1" dirty="0">
                <a:latin typeface="+mj-lt"/>
              </a:rPr>
              <a:t>hogy </a:t>
            </a:r>
            <a:r>
              <a:rPr lang="hu-HU" dirty="0">
                <a:latin typeface="+mj-lt"/>
              </a:rPr>
              <a:t>kötőszós eset, csak mondatszó + </a:t>
            </a:r>
            <a:r>
              <a:rPr lang="hu-HU" i="1" dirty="0">
                <a:latin typeface="+mj-lt"/>
              </a:rPr>
              <a:t>hogy</a:t>
            </a:r>
            <a:r>
              <a:rPr lang="hu-HU" dirty="0">
                <a:latin typeface="+mj-lt"/>
              </a:rPr>
              <a:t>-os, ezek azonban nem biztos, hogy stand-</a:t>
            </a:r>
            <a:r>
              <a:rPr lang="hu-HU" dirty="0" err="1">
                <a:latin typeface="+mj-lt"/>
              </a:rPr>
              <a:t>alone</a:t>
            </a:r>
            <a:r>
              <a:rPr lang="hu-HU" dirty="0">
                <a:latin typeface="+mj-lt"/>
              </a:rPr>
              <a:t>-ok: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(38) 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HENIIII! Nem jeleztél vissza!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Hasazáz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vagy guggolás kihívás??? Hm??? Én belevágok! </a:t>
            </a:r>
            <a:r>
              <a:rPr lang="hu-HU" sz="18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Naná hogy mindkettőbe! :)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(MNSz2, #1082280518,doc#2785,pers_hu_kozmed_140_fixed.cleaned,magyarországi,személyes-közösségi)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(39) 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– Szeret a sógorod? – </a:t>
            </a:r>
            <a:r>
              <a:rPr lang="hu-HU" sz="18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Persze hogy szeret. 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(MNSz2, #4681940,doc#167,lit_hu_dia_Bertha_Bulcsu___A_kenguru___1976.clean,magyarországi,szépirodalom)</a:t>
            </a:r>
          </a:p>
          <a:p>
            <a:pPr marL="0" indent="0">
              <a:buNone/>
            </a:pP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(40)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</a:rPr>
              <a:t>rahell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 03/01/99 10:01:37 (…) Menjünk inkább egy "űrszekérrel"!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</a:rPr>
              <a:t>Goldcat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 03/01/99 10:08:27 De legalább negyedik generációssal! ;-)  (…)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</a:rPr>
              <a:t>rahell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 03/01/99 10:34:14 </a:t>
            </a:r>
            <a:r>
              <a:rPr lang="hu-HU" sz="1800" b="1" i="1" dirty="0">
                <a:effectLst/>
                <a:latin typeface="+mj-lt"/>
                <a:ea typeface="Calibri" panose="020F0502020204030204" pitchFamily="34" charset="0"/>
              </a:rPr>
              <a:t>Naná hogy!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 Annál nem is adjuk alább! Fel kéne kérni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</a:rPr>
              <a:t>Mr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</a:rPr>
              <a:t>Spockot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 tartson velünk! (…) 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(MNSz2, #93185701,doc#988,pers_hu_ind_015,magyarországi,személyes-fórum)</a:t>
            </a:r>
            <a:endParaRPr lang="hu-H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309381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787AA45A-1AF1-473F-B3F7-11553C8D6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Átmenetek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56CB2E5C-679C-4775-B48C-EA44595E5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200" dirty="0">
                <a:latin typeface="+mj-lt"/>
                <a:cs typeface="Times New Roman" panose="02020603050405020304" pitchFamily="18" charset="0"/>
              </a:rPr>
              <a:t>Ez </a:t>
            </a:r>
            <a:r>
              <a:rPr lang="hu-HU" sz="2200" dirty="0" err="1">
                <a:latin typeface="+mj-lt"/>
                <a:cs typeface="Times New Roman" panose="02020603050405020304" pitchFamily="18" charset="0"/>
              </a:rPr>
              <a:t>deontikus</a:t>
            </a:r>
            <a:r>
              <a:rPr lang="hu-HU" sz="2200" dirty="0">
                <a:latin typeface="+mj-lt"/>
                <a:cs typeface="Times New Roman" panose="02020603050405020304" pitchFamily="18" charset="0"/>
              </a:rPr>
              <a:t> vagy értékelő? </a:t>
            </a:r>
          </a:p>
          <a:p>
            <a:pPr marL="0" indent="0">
              <a:buNone/>
            </a:pPr>
            <a:r>
              <a:rPr lang="hu-HU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(41) </a:t>
            </a:r>
            <a:r>
              <a:rPr lang="hu-HU" sz="22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2013-12-29 evelin983 </a:t>
            </a:r>
            <a:r>
              <a:rPr lang="hu-HU" sz="22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Hogy én mennyire nem akarok angol tételeket tanulni...</a:t>
            </a:r>
            <a:r>
              <a:rPr lang="hu-HU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(MNSz2, #1248284004,doc#2945,pers_hu_kozmed_312_fixed.cleaned,magyarországi, személyes-közösségi)</a:t>
            </a:r>
            <a:r>
              <a:rPr lang="hu-HU" sz="2200" dirty="0">
                <a:latin typeface="+mj-lt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hu-HU" sz="2200" dirty="0">
                <a:latin typeface="+mj-lt"/>
                <a:cs typeface="Times New Roman" panose="02020603050405020304" pitchFamily="18" charset="0"/>
              </a:rPr>
              <a:t>Pro az értékelő mellett: </a:t>
            </a:r>
            <a:r>
              <a:rPr lang="hu-HU" sz="2200" dirty="0" err="1">
                <a:latin typeface="+mj-lt"/>
                <a:cs typeface="Times New Roman" panose="02020603050405020304" pitchFamily="18" charset="0"/>
              </a:rPr>
              <a:t>skalaritásra</a:t>
            </a:r>
            <a:r>
              <a:rPr lang="hu-HU" sz="2200" dirty="0">
                <a:latin typeface="+mj-lt"/>
                <a:cs typeface="Times New Roman" panose="02020603050405020304" pitchFamily="18" charset="0"/>
              </a:rPr>
              <a:t> utaló DMMH-elem: </a:t>
            </a:r>
            <a:r>
              <a:rPr lang="hu-HU" sz="2200" i="1" dirty="0">
                <a:latin typeface="+mj-lt"/>
                <a:cs typeface="Times New Roman" panose="02020603050405020304" pitchFamily="18" charset="0"/>
              </a:rPr>
              <a:t>mennyire</a:t>
            </a:r>
          </a:p>
          <a:p>
            <a:pPr marL="0" indent="0">
              <a:buNone/>
            </a:pPr>
            <a:r>
              <a:rPr lang="hu-HU" sz="2200" dirty="0">
                <a:latin typeface="+mj-lt"/>
                <a:cs typeface="Times New Roman" panose="02020603050405020304" pitchFamily="18" charset="0"/>
              </a:rPr>
              <a:t>Kontra az értékelő ellen: kívánatosság szempontjából is értékel </a:t>
            </a:r>
          </a:p>
        </p:txBody>
      </p:sp>
    </p:spTree>
    <p:extLst>
      <p:ext uri="{BB962C8B-B14F-4D97-AF65-F5344CB8AC3E}">
        <p14:creationId xmlns:p14="http://schemas.microsoft.com/office/powerpoint/2010/main" val="759679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7D9713F3-20A5-4E85-964C-58D6814DF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Mire valók a </a:t>
            </a:r>
            <a:r>
              <a:rPr lang="hu-HU" i="1" dirty="0"/>
              <a:t>hogy</a:t>
            </a:r>
            <a:r>
              <a:rPr lang="hu-HU" dirty="0"/>
              <a:t>-os </a:t>
            </a:r>
            <a:r>
              <a:rPr lang="hu-HU" dirty="0" err="1"/>
              <a:t>inszubordinációk</a:t>
            </a:r>
            <a:r>
              <a:rPr lang="hu-HU" dirty="0"/>
              <a:t>? Funkciók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DD926A6C-074E-49EF-B9AF-71DC4E226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500" dirty="0">
                <a:solidFill>
                  <a:srgbClr val="FF0000"/>
                </a:solidFill>
                <a:latin typeface="Garamond (Szövegtörzs)"/>
              </a:rPr>
              <a:t>indirektség és interperszonális kontroll</a:t>
            </a:r>
            <a:endParaRPr lang="hu-HU" sz="2500" dirty="0">
              <a:latin typeface="Garamond (Szövegtörzs)"/>
            </a:endParaRPr>
          </a:p>
          <a:p>
            <a:r>
              <a:rPr lang="hu-HU" sz="2500" b="1" dirty="0">
                <a:latin typeface="Garamond (Szövegtörzs)"/>
              </a:rPr>
              <a:t>Modalitás: </a:t>
            </a:r>
            <a:r>
              <a:rPr lang="hu-HU" sz="2500" b="1" dirty="0" err="1">
                <a:latin typeface="Garamond (Szövegtörzs)"/>
              </a:rPr>
              <a:t>deontikus</a:t>
            </a:r>
            <a:r>
              <a:rPr lang="hu-HU" sz="2500" b="1" dirty="0">
                <a:latin typeface="Garamond (Szövegtörzs)"/>
              </a:rPr>
              <a:t>, értékelő, asszertív</a:t>
            </a:r>
            <a:endParaRPr lang="hu-HU" sz="2500" dirty="0">
              <a:latin typeface="Garamond (Szövegtörzs)"/>
            </a:endParaRPr>
          </a:p>
          <a:p>
            <a:r>
              <a:rPr lang="hu-HU" sz="2500" b="1" dirty="0">
                <a:latin typeface="Garamond (Szövegtörzs)"/>
              </a:rPr>
              <a:t>A diskurzuskontextus jelölése</a:t>
            </a:r>
          </a:p>
        </p:txBody>
      </p:sp>
    </p:spTree>
    <p:extLst>
      <p:ext uri="{BB962C8B-B14F-4D97-AF65-F5344CB8AC3E}">
        <p14:creationId xmlns:p14="http://schemas.microsoft.com/office/powerpoint/2010/main" val="21409115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076EF123-AD62-4BED-BB29-F10A70CF6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EF4A902D-CF4F-43B1-9BD2-2549B3E8F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sz="3500" dirty="0"/>
              <a:t>Köszönöm szépen a figyelmet!</a:t>
            </a:r>
          </a:p>
        </p:txBody>
      </p:sp>
    </p:spTree>
    <p:extLst>
      <p:ext uri="{BB962C8B-B14F-4D97-AF65-F5344CB8AC3E}">
        <p14:creationId xmlns:p14="http://schemas.microsoft.com/office/powerpoint/2010/main" val="4134989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F3538B77-0FD7-436E-9795-646E3D8D3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Hivatkozások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0032B6CF-3FD4-4601-8815-B4A7AC48E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825" y="1793289"/>
            <a:ext cx="10999433" cy="4678531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Beijering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Karin,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Kaltenböck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Gunther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Sansiñena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María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Sol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2019.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Insubordination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Central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issues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open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questions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In: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Beijering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Karin,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Kaltenböck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Gunther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Sansiñena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María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Sol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eds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):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Insubordination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Theoretical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empirical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issues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Berlin – Boston: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Mouton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Gruyter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1–28.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Beijering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Karin,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Norde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Muriel 2019.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Adverbial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semi-insubordination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constructions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Swedish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Synchrony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diachrony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In: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Beijering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Karin,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Kaltenböck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Gunther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Sansiñena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María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Sol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eds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):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Insubordination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Theoretical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empirical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issues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Berlin – Boston: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Mouton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Gruyter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79 –106.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Brdarné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Szabó, Rita 2006. Stand-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alone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dependent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functioning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independent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speech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acts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A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crosslinguistic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comparison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In Réka,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Benczes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− Szilvia, Csábi (szerk.) </a:t>
            </a:r>
            <a:r>
              <a:rPr lang="hu-HU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hu-HU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metaphors</a:t>
            </a:r>
            <a:r>
              <a:rPr lang="hu-HU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hu-HU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sixty</a:t>
            </a:r>
            <a:r>
              <a:rPr lang="hu-HU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Papers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presented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occasion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60th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birthday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of Zoltán Kövecses. Eötvös Loránd University,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Department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of American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Studies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Budapest. 84−95.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Brdar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-Szabó Rita 2007. The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role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metonymy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motivating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cross-linguistic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differences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exploitation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of stand-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alone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conditionals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indirect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directives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In: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Kosecki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Krzysztof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(szerk.) 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Perspectives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Metonymy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Proceedings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International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Conference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'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Perspectives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Metonymy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',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held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Łódź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Poland, May 6−7, 2005 Frankfurt am Main: Peter Lang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Verlag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 175−198.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Brdar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-Szabó, Rita 2009. 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Metonymy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indirect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directives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Stand-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alone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conditionals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English,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German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Hungarian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Croatian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In: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Panther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Klaus-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Uwe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Thornburg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Linda L; Barcelona, Antonio (szerk.) 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Metonymy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Metaphor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Grammar. Philadelphia / Amsterdam: John Benjamins. 323−336.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Dér, Csilla Ilona 2020. Eltűnt főmondatok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nyom</a:t>
            </a:r>
            <a:r>
              <a:rPr lang="hu-HU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Dér</a:t>
            </a:r>
            <a:r>
              <a:rPr lang="hu-H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Csilla Ilona 2019a. Szintaxisból a pragmatikába? </a:t>
            </a:r>
            <a:r>
              <a:rPr lang="hu-HU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Hogy</a:t>
            </a:r>
            <a:r>
              <a:rPr lang="hu-H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kötőszós függetlenedett mellékmondatok kialakulása (</a:t>
            </a:r>
            <a:r>
              <a:rPr lang="hu-HU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inszubordináció</a:t>
            </a:r>
            <a:r>
              <a:rPr lang="hu-H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a magyarban. In Forgács Tamás – Németh Miklós – Sinkovics Balázs (szerk.) </a:t>
            </a:r>
            <a:r>
              <a:rPr lang="hu-HU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nyelvtörténeti kutatások újabb eredményei X.</a:t>
            </a:r>
            <a:r>
              <a:rPr lang="hu-H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Szeged: SZTE BTK Magyar Nyelvészeti Tanszék. 47–62.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hu-H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Dér, Csilla Ilona 2019b. </a:t>
            </a:r>
            <a:r>
              <a:rPr lang="hu-HU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Inszubordinált</a:t>
            </a:r>
            <a:r>
              <a:rPr lang="hu-H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(függetlenedett) mellékmondatok a magyar beszélt és írott beszélt nyelvben. </a:t>
            </a:r>
            <a:r>
              <a:rPr lang="hu-HU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Beszédkutatás</a:t>
            </a:r>
            <a:r>
              <a:rPr lang="hu-H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27:</a:t>
            </a:r>
            <a:r>
              <a:rPr lang="hu-H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206–220. 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hu-HU" dirty="0">
                <a:effectLst/>
                <a:latin typeface="+mj-lt"/>
                <a:ea typeface="Calibri" panose="020F0502020204030204" pitchFamily="34" charset="0"/>
              </a:rPr>
              <a:t>Dér, Csilla Ilona 2020. Eltűnt főmondatok nyomában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a pozitív és negatív érzelmeket kifejező és erősítő </a:t>
            </a:r>
            <a:r>
              <a:rPr lang="hu-HU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hogy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kötőszós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inszubordinált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mellékmondatok kialakulásáról a magyarban. In: Balogné Bérces Katalin — Hegedűs Attila — Pintér Lilla (szerk.): </a:t>
            </a:r>
            <a:r>
              <a:rPr lang="hu-HU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Nyelvelmélet és diakrónia 4.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Budapest – Piliscsaba: PPKE BTK Elméleti Nyelvészet Tanszék – Magyar  Nyelvészeti Tanszék. 31–45.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Dér, Csilla Ilona 2022. </a:t>
            </a:r>
            <a:r>
              <a:rPr lang="hu-HU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Ó, hogy azt </a:t>
            </a:r>
            <a:r>
              <a:rPr lang="hu-HU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tsak</a:t>
            </a:r>
            <a:r>
              <a:rPr lang="hu-HU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a’ Szerelmek ’S a’ lágy </a:t>
            </a:r>
            <a:r>
              <a:rPr lang="hu-HU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szellök</a:t>
            </a:r>
            <a:r>
              <a:rPr lang="hu-HU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hajtsák! 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Az indulatszókat követő </a:t>
            </a:r>
            <a:r>
              <a:rPr lang="hu-HU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hogy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kötőszós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inszubordinált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mondatokról a magyarban. Kézirat.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496058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312018AF-F7A5-4C1D-85CB-2BEBC4ACA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Hivatkozások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0462EE19-1418-4C6D-A001-083EEDE78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555" y="1820072"/>
            <a:ext cx="10784889" cy="439533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D’Hertefelt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Sarah. 2018.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Insubordination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Germanic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A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typology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complements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conditional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constructions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Berlin: De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Gruyter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hu-HU" sz="1800" dirty="0" err="1">
                <a:effectLst/>
                <a:latin typeface="+mj-lt"/>
                <a:ea typeface="AdvOTfc06a83e+20"/>
                <a:cs typeface="Times New Roman" panose="02020603050405020304" pitchFamily="18" charset="0"/>
              </a:rPr>
              <a:t>’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Hertefelt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Sarah &amp; Jean-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Christophe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Verstraete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2014. Independent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complement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constructions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Swedish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Danish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Insubordination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dependency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shift? Journal of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Pragmatics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60. 89</a:t>
            </a:r>
            <a:r>
              <a:rPr lang="hu-HU" sz="1800" dirty="0">
                <a:effectLst/>
                <a:latin typeface="+mj-lt"/>
                <a:ea typeface="AdvOTfc06a83e+20"/>
                <a:cs typeface="Times New Roman" panose="02020603050405020304" pitchFamily="18" charset="0"/>
              </a:rPr>
              <a:t>–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102.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Evans, Nicholas 2007.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Insubordination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its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uses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In: Nikolaeva, Irina (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.)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Finiteness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Theoretical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empirical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foundations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Oxford: Oxford University Press, 366–431.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Gras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, Pedro. 2016.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Revisiting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the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functional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typology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of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insubordination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: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Insubordinate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que</a:t>
            </a:r>
            <a:r>
              <a:rPr lang="hu-HU" sz="1800" i="1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constructions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in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Spanish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. In Nicholas Evans &amp;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Honore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Watanabe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(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eds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.)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Insubordination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. Amsterdam: Benjamins. 113–144.</a:t>
            </a:r>
            <a:endParaRPr lang="hu-HU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hu-HU" sz="1800" dirty="0">
                <a:effectLst/>
                <a:latin typeface="+mj-lt"/>
                <a:ea typeface="CIDFont+F5"/>
                <a:cs typeface="Times New Roman" panose="02020603050405020304" pitchFamily="18" charset="0"/>
              </a:rPr>
              <a:t>Heine, </a:t>
            </a:r>
            <a:r>
              <a:rPr lang="hu-HU" sz="1800" dirty="0" err="1">
                <a:effectLst/>
                <a:latin typeface="+mj-lt"/>
                <a:ea typeface="CIDFont+F5"/>
                <a:cs typeface="Times New Roman" panose="02020603050405020304" pitchFamily="18" charset="0"/>
              </a:rPr>
              <a:t>Bernd</a:t>
            </a:r>
            <a:r>
              <a:rPr lang="hu-HU" sz="1800" dirty="0">
                <a:effectLst/>
                <a:latin typeface="+mj-lt"/>
                <a:ea typeface="CIDFont+F5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+mj-lt"/>
                <a:ea typeface="CIDFont+F5"/>
                <a:cs typeface="Times New Roman" panose="02020603050405020304" pitchFamily="18" charset="0"/>
              </a:rPr>
              <a:t>Kaltenböck</a:t>
            </a:r>
            <a:r>
              <a:rPr lang="hu-HU" sz="1800" dirty="0">
                <a:effectLst/>
                <a:latin typeface="+mj-lt"/>
                <a:ea typeface="CIDFont+F5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+mj-lt"/>
                <a:ea typeface="CIDFont+F5"/>
                <a:cs typeface="Times New Roman" panose="02020603050405020304" pitchFamily="18" charset="0"/>
              </a:rPr>
              <a:t>Gunther</a:t>
            </a:r>
            <a:r>
              <a:rPr lang="hu-HU" sz="1800" dirty="0">
                <a:effectLst/>
                <a:latin typeface="+mj-lt"/>
                <a:ea typeface="CIDFont+F5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+mj-lt"/>
                <a:ea typeface="CIDFont+F5"/>
                <a:cs typeface="Times New Roman" panose="02020603050405020304" pitchFamily="18" charset="0"/>
              </a:rPr>
              <a:t>Kuteva</a:t>
            </a:r>
            <a:r>
              <a:rPr lang="hu-HU" sz="1800" dirty="0">
                <a:effectLst/>
                <a:latin typeface="+mj-lt"/>
                <a:ea typeface="CIDFont+F5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+mj-lt"/>
                <a:ea typeface="CIDFont+F5"/>
                <a:cs typeface="Times New Roman" panose="02020603050405020304" pitchFamily="18" charset="0"/>
              </a:rPr>
              <a:t>Tania</a:t>
            </a:r>
            <a:r>
              <a:rPr lang="hu-HU" sz="1800" dirty="0">
                <a:effectLst/>
                <a:latin typeface="+mj-lt"/>
                <a:ea typeface="CIDFont+F5"/>
                <a:cs typeface="Times New Roman" panose="02020603050405020304" pitchFamily="18" charset="0"/>
              </a:rPr>
              <a:t> 2016. </a:t>
            </a:r>
            <a:r>
              <a:rPr lang="hu-HU" sz="1800" dirty="0" err="1">
                <a:effectLst/>
                <a:latin typeface="+mj-lt"/>
                <a:ea typeface="CIDFont+F5"/>
                <a:cs typeface="Times New Roman" panose="02020603050405020304" pitchFamily="18" charset="0"/>
              </a:rPr>
              <a:t>On</a:t>
            </a:r>
            <a:r>
              <a:rPr lang="hu-HU" sz="1800" dirty="0">
                <a:effectLst/>
                <a:latin typeface="+mj-lt"/>
                <a:ea typeface="CIDFont+F5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IDFont+F5"/>
                <a:cs typeface="Times New Roman" panose="02020603050405020304" pitchFamily="18" charset="0"/>
              </a:rPr>
              <a:t>insubordination</a:t>
            </a:r>
            <a:r>
              <a:rPr lang="hu-HU" sz="1800" dirty="0">
                <a:effectLst/>
                <a:latin typeface="+mj-lt"/>
                <a:ea typeface="CIDFont+F5"/>
                <a:cs typeface="Times New Roman" panose="02020603050405020304" pitchFamily="18" charset="0"/>
              </a:rPr>
              <a:t> and </a:t>
            </a:r>
            <a:r>
              <a:rPr lang="hu-HU" sz="1800" dirty="0" err="1">
                <a:effectLst/>
                <a:latin typeface="+mj-lt"/>
                <a:ea typeface="CIDFont+F5"/>
                <a:cs typeface="Times New Roman" panose="02020603050405020304" pitchFamily="18" charset="0"/>
              </a:rPr>
              <a:t>cooptation</a:t>
            </a:r>
            <a:r>
              <a:rPr lang="hu-HU" sz="1800" dirty="0">
                <a:effectLst/>
                <a:latin typeface="+mj-lt"/>
                <a:ea typeface="CIDFont+F5"/>
                <a:cs typeface="Times New Roman" panose="02020603050405020304" pitchFamily="18" charset="0"/>
              </a:rPr>
              <a:t>. In: 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Evans, Nicholas –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Watanabe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Honoré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eds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Insubordination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Amsterdam, Philadelphia: John Benjamins. 39–64. 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Kaltenböck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Gunther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2016.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grammatical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status of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insubordinate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-clauses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In: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Kaltenböck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Gunther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Keizer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Evelien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Lohmann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Arne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(2016):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Outside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clause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Form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of extra-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clausal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constituents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Amsterdam, Philadelphia: John Benjamins. 341–378.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Kaltenböck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Gunther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2019.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Delimiting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A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typology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of English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insubordination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In: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Beijering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Karin,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Kaltenböck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Gunther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Sansiñena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María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Sol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eds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Insubordination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Theoretical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empirical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issues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Berlin, Boston: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Mouton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Gruyter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167–198.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Kas, Bence 2015. Az óhajtó mondatok kategóriája. Nyelvtudományi Közlemények 102: 136–174.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Oppenrieder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Wilhelm. 1989.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Selbstandige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Verb-Letzt-Satze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: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Ihr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Platz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im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Satzmodussystem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und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ihre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intonatorische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Kennzeichnung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. In Hans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Altmann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, Anton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Batliner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&amp; Wilhelm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Oppenrieder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(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eds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.)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Zur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Intonation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von Modus und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Fokus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im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Deutschen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.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Tubingen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: </a:t>
            </a:r>
            <a:r>
              <a:rPr lang="hu-HU" sz="1800" dirty="0" err="1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Niemeyer</a:t>
            </a:r>
            <a:r>
              <a:rPr lang="hu-HU" sz="1800" dirty="0">
                <a:effectLst/>
                <a:latin typeface="+mj-lt"/>
                <a:ea typeface="DGMetaScience-Regular"/>
                <a:cs typeface="Times New Roman" panose="02020603050405020304" pitchFamily="18" charset="0"/>
              </a:rPr>
              <a:t>. 163–244.</a:t>
            </a:r>
            <a:endParaRPr lang="hu-HU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Sansiñena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María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Sol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2015. The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multiple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functional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load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An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interactional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approach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insubordinate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complement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Spanish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Doctoral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thesis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University of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Leuven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hu-HU" sz="1800" dirty="0" err="1">
                <a:effectLst/>
                <a:latin typeface="+mj-lt"/>
                <a:ea typeface="Calibri" panose="020F0502020204030204" pitchFamily="34" charset="0"/>
              </a:rPr>
              <a:t>Verstraete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, Jean-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</a:rPr>
              <a:t>Christophe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,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</a:rPr>
              <a:t>D’Hertefelt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, Sarah, Van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</a:rPr>
              <a:t>Iinden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, An, 2012. A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</a:rPr>
              <a:t>typology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 of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</a:rPr>
              <a:t>complement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</a:rPr>
              <a:t>insubordination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 in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</a:rPr>
              <a:t>Dutch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.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</a:rPr>
              <a:t>Studies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 in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</a:rPr>
              <a:t>Language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 36(1), 123–153.</a:t>
            </a:r>
            <a:endParaRPr lang="hu-H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2716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F15704ED-8226-4281-B7C3-9AEA2919C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/>
              <a:t>Inszubordináció</a:t>
            </a:r>
            <a:r>
              <a:rPr lang="hu-HU" dirty="0"/>
              <a:t>, </a:t>
            </a:r>
            <a:r>
              <a:rPr lang="hu-HU" dirty="0" err="1"/>
              <a:t>inszubordinált</a:t>
            </a:r>
            <a:r>
              <a:rPr lang="hu-HU" dirty="0"/>
              <a:t> mellékmondatok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5EFC6C3E-8768-4B99-92C3-BF14B4220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sz="2200" dirty="0" err="1">
                <a:latin typeface="+mj-lt"/>
              </a:rPr>
              <a:t>Inszubordinált</a:t>
            </a:r>
            <a:r>
              <a:rPr lang="hu-HU" sz="2200" dirty="0">
                <a:latin typeface="+mj-lt"/>
              </a:rPr>
              <a:t> ~ függetlenedett ~ stand-</a:t>
            </a:r>
            <a:r>
              <a:rPr lang="hu-HU" sz="2200" dirty="0" err="1">
                <a:latin typeface="+mj-lt"/>
              </a:rPr>
              <a:t>alone</a:t>
            </a:r>
            <a:r>
              <a:rPr lang="hu-HU" sz="2200" dirty="0">
                <a:latin typeface="+mj-lt"/>
              </a:rPr>
              <a:t> (egyedül álló) – szinonimák? </a:t>
            </a:r>
          </a:p>
          <a:p>
            <a:r>
              <a:rPr lang="hu-HU" sz="2200" dirty="0" err="1">
                <a:effectLst/>
                <a:latin typeface="+mj-lt"/>
                <a:ea typeface="Calibri" panose="020F0502020204030204" pitchFamily="34" charset="0"/>
              </a:rPr>
              <a:t>formailag</a:t>
            </a:r>
            <a:r>
              <a:rPr lang="hu-HU" sz="2200" dirty="0">
                <a:effectLst/>
                <a:latin typeface="+mj-lt"/>
                <a:ea typeface="Calibri" panose="020F0502020204030204" pitchFamily="34" charset="0"/>
              </a:rPr>
              <a:t> alárendelt mellékmondatok független főmondatként </a:t>
            </a:r>
            <a:r>
              <a:rPr lang="hu-HU" sz="2200" dirty="0" err="1">
                <a:effectLst/>
                <a:latin typeface="+mj-lt"/>
                <a:ea typeface="Calibri" panose="020F0502020204030204" pitchFamily="34" charset="0"/>
              </a:rPr>
              <a:t>konvencionalizálódnak</a:t>
            </a:r>
            <a:r>
              <a:rPr lang="hu-HU" sz="2200" dirty="0">
                <a:effectLst/>
                <a:latin typeface="+mj-lt"/>
                <a:ea typeface="Calibri" panose="020F0502020204030204" pitchFamily="34" charset="0"/>
              </a:rPr>
              <a:t>  (Evans 2007), például: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rabicParenBoth"/>
            </a:pPr>
            <a:r>
              <a:rPr lang="hu-HU" sz="22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Hogy milyen vagyok?..</a:t>
            </a:r>
            <a:r>
              <a:rPr lang="hu-HU" sz="22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Hát ilyen.. félig ördög.. félig angyal..</a:t>
            </a:r>
            <a:r>
              <a:rPr lang="hu-HU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(MNSz2, #1160953119,doc#2863,pers_hu_kozmed_225_fixed.cleaned,magyarországi,személyes-közösségi)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rabicParenBoth"/>
            </a:pPr>
            <a:r>
              <a:rPr lang="hu-HU" sz="22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2013-11-10 Roland Bódis  </a:t>
            </a:r>
            <a:r>
              <a:rPr lang="hu-HU" sz="22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hogy szakadna meg.....</a:t>
            </a:r>
            <a:r>
              <a:rPr lang="hu-HU" sz="22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utálom az esőt :(</a:t>
            </a:r>
            <a:r>
              <a:rPr lang="hu-HU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(MNSz2, #1160498351,doc#2862,pers_hu_kozmed_224_fixed.cleaned,magyarországi,személyes-közösségi)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rabicParenBoth"/>
            </a:pPr>
            <a:r>
              <a:rPr lang="hu-HU" sz="22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Lehet, hogy én vagyok korlátolt (nem kizárt), de számomra azokból nem derült fény a homályra. </a:t>
            </a:r>
            <a:r>
              <a:rPr lang="hu-HU" sz="22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Ha megtennéd, </a:t>
            </a:r>
            <a:r>
              <a:rPr lang="hu-HU" sz="22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hogy pontosítod a dolgokat! </a:t>
            </a:r>
            <a:r>
              <a:rPr lang="hu-HU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(MNSz2, #105933494,doc#1000,pers_hu_ind_027,magyarországi,személyes-fórum)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36349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6CF4967E-E8A8-48D1-B1F5-39A0105AF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Függetlenség?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B8AAD1C0-C227-4F4E-8B15-44B14F191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666" y="1890944"/>
            <a:ext cx="10599938" cy="446546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hu-HU" sz="4900" b="1" dirty="0">
                <a:latin typeface="+mj-lt"/>
                <a:cs typeface="Times New Roman" panose="02020603050405020304" pitchFamily="18" charset="0"/>
              </a:rPr>
              <a:t>1 ) Stand-</a:t>
            </a:r>
            <a:r>
              <a:rPr lang="hu-HU" sz="4900" b="1" dirty="0" err="1">
                <a:latin typeface="+mj-lt"/>
                <a:cs typeface="Times New Roman" panose="02020603050405020304" pitchFamily="18" charset="0"/>
              </a:rPr>
              <a:t>alone</a:t>
            </a:r>
            <a:r>
              <a:rPr lang="hu-HU" sz="49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u-HU" sz="4900" b="1" dirty="0" err="1">
                <a:latin typeface="+mj-lt"/>
                <a:cs typeface="Times New Roman" panose="02020603050405020304" pitchFamily="18" charset="0"/>
              </a:rPr>
              <a:t>insubordinate</a:t>
            </a:r>
            <a:r>
              <a:rPr lang="hu-HU" sz="49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u-HU" sz="4900" b="1" dirty="0" err="1">
                <a:latin typeface="+mj-lt"/>
                <a:cs typeface="Times New Roman" panose="02020603050405020304" pitchFamily="18" charset="0"/>
              </a:rPr>
              <a:t>clauses</a:t>
            </a:r>
            <a:r>
              <a:rPr lang="hu-HU" sz="4900" dirty="0">
                <a:latin typeface="+mj-lt"/>
                <a:cs typeface="Times New Roman" panose="02020603050405020304" pitchFamily="18" charset="0"/>
              </a:rPr>
              <a:t> = </a:t>
            </a:r>
            <a:r>
              <a:rPr lang="hu-HU" sz="4900" dirty="0" err="1">
                <a:latin typeface="+mj-lt"/>
                <a:cs typeface="Times New Roman" panose="02020603050405020304" pitchFamily="18" charset="0"/>
              </a:rPr>
              <a:t>szintaktikailag</a:t>
            </a:r>
            <a:r>
              <a:rPr lang="hu-HU" sz="4900" dirty="0">
                <a:latin typeface="+mj-lt"/>
                <a:cs typeface="Times New Roman" panose="02020603050405020304" pitchFamily="18" charset="0"/>
              </a:rPr>
              <a:t> és </a:t>
            </a:r>
            <a:r>
              <a:rPr lang="hu-HU" sz="4900" dirty="0" err="1">
                <a:latin typeface="+mj-lt"/>
                <a:cs typeface="Times New Roman" panose="02020603050405020304" pitchFamily="18" charset="0"/>
              </a:rPr>
              <a:t>pragmatikailag</a:t>
            </a:r>
            <a:r>
              <a:rPr lang="hu-HU" sz="4900" dirty="0">
                <a:latin typeface="+mj-lt"/>
                <a:cs typeface="Times New Roman" panose="02020603050405020304" pitchFamily="18" charset="0"/>
              </a:rPr>
              <a:t> is függetlenedett mellékmondat (</a:t>
            </a:r>
            <a:r>
              <a:rPr lang="hu-HU" sz="4900" dirty="0" err="1">
                <a:latin typeface="+mj-lt"/>
                <a:cs typeface="Times New Roman" panose="02020603050405020304" pitchFamily="18" charset="0"/>
              </a:rPr>
              <a:t>D’Hertefelt</a:t>
            </a:r>
            <a:r>
              <a:rPr lang="hu-HU" sz="4900" dirty="0">
                <a:latin typeface="+mj-lt"/>
                <a:cs typeface="Times New Roman" panose="02020603050405020304" pitchFamily="18" charset="0"/>
              </a:rPr>
              <a:t> 2018 csak ezt tartja </a:t>
            </a:r>
            <a:r>
              <a:rPr lang="hu-HU" sz="4900" dirty="0" err="1">
                <a:latin typeface="+mj-lt"/>
                <a:cs typeface="Times New Roman" panose="02020603050405020304" pitchFamily="18" charset="0"/>
              </a:rPr>
              <a:t>inszubordináltnak</a:t>
            </a:r>
            <a:r>
              <a:rPr lang="hu-HU" sz="4900" dirty="0">
                <a:latin typeface="+mj-lt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hu-HU" sz="4900" dirty="0">
                <a:latin typeface="+mj-lt"/>
                <a:cs typeface="Times New Roman" panose="02020603050405020304" pitchFamily="18" charset="0"/>
              </a:rPr>
              <a:t>Például:</a:t>
            </a:r>
          </a:p>
          <a:p>
            <a:pPr marL="0" indent="0">
              <a:buNone/>
            </a:pPr>
            <a:r>
              <a:rPr lang="hu-HU" sz="4900" b="0" i="0" u="none" strike="noStrike" baseline="0" dirty="0">
                <a:latin typeface="+mj-lt"/>
                <a:cs typeface="Times New Roman" panose="02020603050405020304" pitchFamily="18" charset="0"/>
              </a:rPr>
              <a:t>(4) </a:t>
            </a:r>
            <a:r>
              <a:rPr lang="en-US" sz="4900" b="1" i="1" u="none" strike="noStrike" baseline="0" dirty="0">
                <a:latin typeface="+mj-lt"/>
                <a:cs typeface="Times New Roman" panose="02020603050405020304" pitchFamily="18" charset="0"/>
              </a:rPr>
              <a:t>That it should have come to this! </a:t>
            </a:r>
            <a:r>
              <a:rPr lang="en-US" sz="4900" b="0" i="0" u="none" strike="noStrike" baseline="0" dirty="0">
                <a:latin typeface="+mj-lt"/>
                <a:cs typeface="Times New Roman" panose="02020603050405020304" pitchFamily="18" charset="0"/>
              </a:rPr>
              <a:t>(Huddleston and Pullum 2002: 944</a:t>
            </a:r>
            <a:r>
              <a:rPr lang="hu-HU" sz="4900" b="0" i="0" u="none" strike="noStrike" baseline="0" dirty="0">
                <a:latin typeface="+mj-lt"/>
                <a:cs typeface="Times New Roman" panose="02020603050405020304" pitchFamily="18" charset="0"/>
              </a:rPr>
              <a:t>, idézi </a:t>
            </a:r>
            <a:r>
              <a:rPr lang="hu-HU" sz="4900" b="0" i="0" u="none" strike="noStrike" baseline="0" dirty="0" err="1">
                <a:latin typeface="+mj-lt"/>
                <a:cs typeface="Times New Roman" panose="02020603050405020304" pitchFamily="18" charset="0"/>
              </a:rPr>
              <a:t>Kaltenböck</a:t>
            </a:r>
            <a:r>
              <a:rPr lang="hu-HU" sz="4900" b="0" i="0" u="none" strike="noStrike" baseline="0" dirty="0">
                <a:latin typeface="+mj-lt"/>
                <a:cs typeface="Times New Roman" panose="02020603050405020304" pitchFamily="18" charset="0"/>
              </a:rPr>
              <a:t> 2019: 177</a:t>
            </a:r>
            <a:r>
              <a:rPr lang="en-US" sz="4900" b="0" i="0" u="none" strike="noStrike" baseline="0" dirty="0">
                <a:latin typeface="+mj-lt"/>
                <a:cs typeface="Times New Roman" panose="02020603050405020304" pitchFamily="18" charset="0"/>
              </a:rPr>
              <a:t>)</a:t>
            </a:r>
            <a:endParaRPr lang="hu-HU" sz="49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4900" dirty="0">
                <a:latin typeface="+mj-lt"/>
                <a:cs typeface="Times New Roman" panose="02020603050405020304" pitchFamily="18" charset="0"/>
              </a:rPr>
              <a:t>(5) </a:t>
            </a:r>
            <a:r>
              <a:rPr lang="hu-HU" sz="49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További rokon kedvenc időtöltések még a „Hát nem borzasztó?”, </a:t>
            </a:r>
            <a:r>
              <a:rPr lang="hu-HU" sz="4900" i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hu-HU" sz="49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Az semmi, ezt hallgassa meg...”, </a:t>
            </a:r>
            <a:r>
              <a:rPr lang="hu-HU" sz="4900" i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hu-HU" sz="49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Hogy pont velem történik mindig ilyen!</a:t>
            </a:r>
            <a:r>
              <a:rPr lang="hu-HU" sz="4900" b="1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hu-HU" sz="49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49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sz="4900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http://zsilippa.hupont.hu/</a:t>
            </a:r>
            <a:r>
              <a:rPr lang="hu-HU" sz="49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hu-HU" sz="4900" dirty="0">
              <a:latin typeface="+mj-lt"/>
              <a:cs typeface="Times New Roman" panose="02020603050405020304" pitchFamily="18" charset="0"/>
            </a:endParaRPr>
          </a:p>
          <a:p>
            <a:r>
              <a:rPr lang="hu-HU" sz="4900" b="1" dirty="0">
                <a:latin typeface="+mj-lt"/>
                <a:cs typeface="Times New Roman" panose="02020603050405020304" pitchFamily="18" charset="0"/>
              </a:rPr>
              <a:t>Diskurzuskapcsoló/</a:t>
            </a:r>
            <a:r>
              <a:rPr lang="hu-HU" sz="4900" b="1" dirty="0" err="1">
                <a:latin typeface="+mj-lt"/>
                <a:cs typeface="Times New Roman" panose="02020603050405020304" pitchFamily="18" charset="0"/>
              </a:rPr>
              <a:t>elaboratív</a:t>
            </a:r>
            <a:r>
              <a:rPr lang="hu-HU" sz="4900" b="1" dirty="0">
                <a:latin typeface="+mj-lt"/>
                <a:cs typeface="Times New Roman" panose="02020603050405020304" pitchFamily="18" charset="0"/>
              </a:rPr>
              <a:t> típus </a:t>
            </a:r>
            <a:r>
              <a:rPr lang="hu-HU" sz="4900" dirty="0">
                <a:latin typeface="+mj-lt"/>
                <a:cs typeface="Times New Roman" panose="02020603050405020304" pitchFamily="18" charset="0"/>
              </a:rPr>
              <a:t>(</a:t>
            </a:r>
            <a:r>
              <a:rPr lang="hu-HU" sz="49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Gras</a:t>
            </a:r>
            <a:r>
              <a:rPr lang="hu-HU" sz="49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2016, </a:t>
            </a:r>
            <a:r>
              <a:rPr lang="hu-HU" sz="49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D’Hertefelt</a:t>
            </a:r>
            <a:r>
              <a:rPr lang="hu-HU" sz="49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2015, </a:t>
            </a:r>
            <a:r>
              <a:rPr lang="hu-HU" sz="49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Kaltenböck</a:t>
            </a:r>
            <a:r>
              <a:rPr lang="hu-HU" sz="49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2019) </a:t>
            </a:r>
            <a:r>
              <a:rPr lang="hu-HU" sz="4900" dirty="0">
                <a:latin typeface="+mj-lt"/>
                <a:cs typeface="Times New Roman" panose="02020603050405020304" pitchFamily="18" charset="0"/>
              </a:rPr>
              <a:t>= </a:t>
            </a:r>
            <a:r>
              <a:rPr lang="hu-HU" sz="4900" dirty="0" err="1">
                <a:latin typeface="+mj-lt"/>
                <a:cs typeface="Times New Roman" panose="02020603050405020304" pitchFamily="18" charset="0"/>
              </a:rPr>
              <a:t>szintaktikailag</a:t>
            </a:r>
            <a:r>
              <a:rPr lang="hu-HU" sz="4900" dirty="0">
                <a:latin typeface="+mj-lt"/>
                <a:cs typeface="Times New Roman" panose="02020603050405020304" pitchFamily="18" charset="0"/>
              </a:rPr>
              <a:t> független, </a:t>
            </a:r>
            <a:r>
              <a:rPr lang="hu-HU" sz="4900" dirty="0" err="1">
                <a:latin typeface="+mj-lt"/>
                <a:cs typeface="Times New Roman" panose="02020603050405020304" pitchFamily="18" charset="0"/>
              </a:rPr>
              <a:t>pragmatikailag</a:t>
            </a:r>
            <a:r>
              <a:rPr lang="hu-HU" sz="4900" dirty="0">
                <a:latin typeface="+mj-lt"/>
                <a:cs typeface="Times New Roman" panose="02020603050405020304" pitchFamily="18" charset="0"/>
              </a:rPr>
              <a:t> nem, </a:t>
            </a:r>
            <a:r>
              <a:rPr lang="hu-HU" sz="4900" dirty="0" err="1">
                <a:latin typeface="+mj-lt"/>
                <a:cs typeface="Times New Roman" panose="02020603050405020304" pitchFamily="18" charset="0"/>
              </a:rPr>
              <a:t>Kaltenböck</a:t>
            </a:r>
            <a:r>
              <a:rPr lang="hu-HU" sz="4900" dirty="0">
                <a:latin typeface="+mj-lt"/>
                <a:cs typeface="Times New Roman" panose="02020603050405020304" pitchFamily="18" charset="0"/>
              </a:rPr>
              <a:t> szerint minden alárendelt mellékmondat használható ilyen módon</a:t>
            </a:r>
          </a:p>
          <a:p>
            <a:pPr marL="0" indent="0">
              <a:buNone/>
            </a:pPr>
            <a:r>
              <a:rPr lang="hu-HU" sz="4900" dirty="0">
                <a:latin typeface="+mj-lt"/>
                <a:cs typeface="Times New Roman" panose="02020603050405020304" pitchFamily="18" charset="0"/>
              </a:rPr>
              <a:t>Például: </a:t>
            </a:r>
          </a:p>
          <a:p>
            <a:pPr marL="0" indent="0">
              <a:buNone/>
            </a:pPr>
            <a:r>
              <a:rPr lang="hu-HU" sz="4900" dirty="0">
                <a:latin typeface="+mj-lt"/>
                <a:cs typeface="Times New Roman" panose="02020603050405020304" pitchFamily="18" charset="0"/>
              </a:rPr>
              <a:t>(6) </a:t>
            </a:r>
            <a:r>
              <a:rPr lang="en-US" sz="4900" i="1" dirty="0">
                <a:latin typeface="+mj-lt"/>
                <a:cs typeface="Times New Roman" panose="02020603050405020304" pitchFamily="18" charset="0"/>
              </a:rPr>
              <a:t>But I agree very much with what Melvyn and John both said &lt;,&gt; </a:t>
            </a:r>
            <a:r>
              <a:rPr lang="en-US" sz="4900" b="1" i="1" dirty="0">
                <a:latin typeface="+mj-lt"/>
                <a:cs typeface="Times New Roman" panose="02020603050405020304" pitchFamily="18" charset="0"/>
              </a:rPr>
              <a:t>that the</a:t>
            </a:r>
            <a:r>
              <a:rPr lang="hu-HU" sz="4900" b="1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4900" b="1" i="1" dirty="0">
                <a:latin typeface="+mj-lt"/>
                <a:cs typeface="Times New Roman" panose="02020603050405020304" pitchFamily="18" charset="0"/>
              </a:rPr>
              <a:t>arts are vital to our lives a central part of what goes on in London</a:t>
            </a:r>
            <a:r>
              <a:rPr lang="hu-HU" sz="4900" b="1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u-HU" sz="4900" dirty="0">
                <a:latin typeface="+mj-lt"/>
                <a:cs typeface="Times New Roman" panose="02020603050405020304" pitchFamily="18" charset="0"/>
              </a:rPr>
              <a:t>(ICE-GB:s1b-022-77) </a:t>
            </a:r>
            <a:r>
              <a:rPr lang="hu-HU" sz="5400" dirty="0">
                <a:latin typeface="+mj-lt"/>
                <a:cs typeface="Times New Roman" panose="02020603050405020304" pitchFamily="18" charset="0"/>
              </a:rPr>
              <a:t>(</a:t>
            </a:r>
            <a:r>
              <a:rPr lang="hu-HU" sz="5400" dirty="0" err="1">
                <a:latin typeface="+mj-lt"/>
                <a:cs typeface="Times New Roman" panose="02020603050405020304" pitchFamily="18" charset="0"/>
              </a:rPr>
              <a:t>Kaltenböck</a:t>
            </a:r>
            <a:r>
              <a:rPr lang="hu-HU" sz="5400" dirty="0">
                <a:latin typeface="+mj-lt"/>
                <a:cs typeface="Times New Roman" panose="02020603050405020304" pitchFamily="18" charset="0"/>
              </a:rPr>
              <a:t> 2019: 180)</a:t>
            </a:r>
            <a:endParaRPr lang="hu-HU" sz="4900" dirty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hu-HU" sz="29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1711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FC246E4D-F92A-4445-91EE-3C6289D8F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Függetlenség?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D57EF5ED-ECD9-456B-9ACC-DB09AA6A8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000" dirty="0">
                <a:latin typeface="+mj-lt"/>
                <a:cs typeface="Times New Roman" panose="02020603050405020304" pitchFamily="18" charset="0"/>
              </a:rPr>
              <a:t>(7) 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latin typeface="+mj-lt"/>
                <a:cs typeface="Times New Roman" panose="02020603050405020304" pitchFamily="18" charset="0"/>
              </a:rPr>
              <a:t>I think most neurologists would </a:t>
            </a:r>
            <a:r>
              <a:rPr lang="en-US" sz="2000" i="1" dirty="0" err="1">
                <a:latin typeface="+mj-lt"/>
                <a:cs typeface="Times New Roman" panose="02020603050405020304" pitchFamily="18" charset="0"/>
              </a:rPr>
              <a:t>would</a:t>
            </a:r>
            <a:r>
              <a:rPr lang="en-US" sz="2000" i="1" dirty="0">
                <a:latin typeface="+mj-lt"/>
                <a:cs typeface="Times New Roman" panose="02020603050405020304" pitchFamily="18" charset="0"/>
              </a:rPr>
              <a:t> uhm say the same </a:t>
            </a:r>
            <a:r>
              <a:rPr lang="en-US" sz="2000" b="1" i="1" dirty="0">
                <a:latin typeface="+mj-lt"/>
                <a:cs typeface="Times New Roman" panose="02020603050405020304" pitchFamily="18" charset="0"/>
              </a:rPr>
              <a:t>that you that</a:t>
            </a:r>
            <a:r>
              <a:rPr lang="hu-HU" sz="2000" b="1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latin typeface="+mj-lt"/>
                <a:cs typeface="Times New Roman" panose="02020603050405020304" pitchFamily="18" charset="0"/>
              </a:rPr>
              <a:t>one can distinguish &lt;,&gt; hysteria from malingering</a:t>
            </a:r>
            <a:r>
              <a:rPr lang="hu-HU" sz="2000" b="1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u-HU" sz="2000" dirty="0">
                <a:latin typeface="+mj-lt"/>
                <a:cs typeface="Times New Roman" panose="02020603050405020304" pitchFamily="18" charset="0"/>
              </a:rPr>
              <a:t>(ICE-GB:s1b-070-39) (</a:t>
            </a:r>
            <a:r>
              <a:rPr lang="hu-HU" sz="2000" dirty="0" err="1">
                <a:latin typeface="+mj-lt"/>
                <a:cs typeface="Times New Roman" panose="02020603050405020304" pitchFamily="18" charset="0"/>
              </a:rPr>
              <a:t>Kaltenböck</a:t>
            </a:r>
            <a:r>
              <a:rPr lang="hu-HU" sz="2000" dirty="0">
                <a:latin typeface="+mj-lt"/>
                <a:cs typeface="Times New Roman" panose="02020603050405020304" pitchFamily="18" charset="0"/>
              </a:rPr>
              <a:t> 2019: 180)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hu-HU" sz="2000" dirty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hu-HU" sz="2000" dirty="0">
                <a:latin typeface="+mj-lt"/>
                <a:cs typeface="Times New Roman" panose="02020603050405020304" pitchFamily="18" charset="0"/>
              </a:rPr>
              <a:t>(8) </a:t>
            </a:r>
            <a:r>
              <a:rPr lang="hu-HU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T1: </a:t>
            </a:r>
            <a:r>
              <a:rPr lang="hu-HU" sz="2000" i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és még esetleg valami a szövegből hogy mmm </a:t>
            </a:r>
            <a:r>
              <a:rPr lang="hu-HU" sz="2000" i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ööö</a:t>
            </a:r>
            <a:r>
              <a:rPr lang="hu-HU" sz="2000" i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konkrétan hogyan </a:t>
            </a:r>
            <a:r>
              <a:rPr lang="hu-HU" sz="20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is vizsgálták ezt a dolgot </a:t>
            </a:r>
          </a:p>
          <a:p>
            <a:pPr marL="0" indent="0">
              <a:buNone/>
            </a:pPr>
            <a:r>
              <a:rPr lang="hu-HU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A: </a:t>
            </a:r>
            <a:r>
              <a:rPr lang="hu-HU" sz="2000" b="1" i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hu-HU" sz="2000" i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beültettek négy darabot egy cserépbe illetve négy cserépet cserepet  raktak  egymás  mellé és </a:t>
            </a:r>
            <a:r>
              <a:rPr lang="hu-HU" sz="2000" i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ööö</a:t>
            </a:r>
            <a:r>
              <a:rPr lang="hu-HU" sz="2000" i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hát ott már nem </a:t>
            </a:r>
            <a:r>
              <a:rPr lang="hu-HU" sz="2000" i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nagyonn</a:t>
            </a:r>
            <a:r>
              <a:rPr lang="hu-HU" sz="2000" i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emlékszek erre </a:t>
            </a:r>
            <a:r>
              <a:rPr lang="hu-HU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(bea003, interpretált beszéd)</a:t>
            </a:r>
            <a:r>
              <a:rPr lang="hu-HU" sz="2000" dirty="0">
                <a:latin typeface="+mj-lt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5505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1BCBC12B-A852-4F3A-8078-30491BB6E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Gyakoriság?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CE12D998-FBE3-4114-BFE7-02C110332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1944209"/>
            <a:ext cx="10358761" cy="45276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err="1">
                <a:latin typeface="+mj-lt"/>
              </a:rPr>
              <a:t>D’Hertefelt</a:t>
            </a:r>
            <a:r>
              <a:rPr lang="hu-HU" dirty="0">
                <a:latin typeface="+mj-lt"/>
              </a:rPr>
              <a:t> (2018) szerint a leggyakoribb stand-</a:t>
            </a:r>
            <a:r>
              <a:rPr lang="hu-HU" dirty="0" err="1">
                <a:latin typeface="+mj-lt"/>
              </a:rPr>
              <a:t>alone</a:t>
            </a:r>
            <a:r>
              <a:rPr lang="hu-HU" dirty="0">
                <a:latin typeface="+mj-lt"/>
              </a:rPr>
              <a:t>-ok:</a:t>
            </a:r>
          </a:p>
          <a:p>
            <a:r>
              <a:rPr lang="hu-HU" b="1" dirty="0" err="1">
                <a:latin typeface="+mj-lt"/>
              </a:rPr>
              <a:t>Complement</a:t>
            </a:r>
            <a:r>
              <a:rPr lang="hu-HU" b="1" dirty="0">
                <a:latin typeface="+mj-lt"/>
              </a:rPr>
              <a:t> </a:t>
            </a:r>
            <a:r>
              <a:rPr lang="hu-HU" b="1" dirty="0" err="1">
                <a:latin typeface="+mj-lt"/>
              </a:rPr>
              <a:t>insubordination</a:t>
            </a:r>
            <a:r>
              <a:rPr lang="hu-HU" b="1" dirty="0">
                <a:latin typeface="+mj-lt"/>
              </a:rPr>
              <a:t> </a:t>
            </a:r>
            <a:r>
              <a:rPr lang="hu-HU" dirty="0">
                <a:latin typeface="+mj-lt"/>
              </a:rPr>
              <a:t>(</a:t>
            </a:r>
            <a:r>
              <a:rPr lang="hu-HU" dirty="0" err="1">
                <a:latin typeface="+mj-lt"/>
              </a:rPr>
              <a:t>mondatrészkifejtő</a:t>
            </a:r>
            <a:r>
              <a:rPr lang="hu-HU" dirty="0">
                <a:latin typeface="+mj-lt"/>
              </a:rPr>
              <a:t>) – </a:t>
            </a:r>
            <a:r>
              <a:rPr lang="hu-HU" i="1" dirty="0">
                <a:latin typeface="+mj-lt"/>
              </a:rPr>
              <a:t>hogy/</a:t>
            </a:r>
            <a:r>
              <a:rPr lang="hu-HU" i="1" dirty="0" err="1">
                <a:latin typeface="+mj-lt"/>
              </a:rPr>
              <a:t>that</a:t>
            </a:r>
            <a:r>
              <a:rPr lang="hu-HU" i="1" dirty="0">
                <a:latin typeface="+mj-lt"/>
              </a:rPr>
              <a:t>/</a:t>
            </a:r>
            <a:r>
              <a:rPr lang="hu-HU" i="1" dirty="0" err="1">
                <a:latin typeface="+mj-lt"/>
              </a:rPr>
              <a:t>dass</a:t>
            </a:r>
            <a:r>
              <a:rPr lang="hu-HU" i="1" dirty="0">
                <a:latin typeface="+mj-lt"/>
              </a:rPr>
              <a:t>/</a:t>
            </a:r>
            <a:r>
              <a:rPr lang="hu-HU" i="1" dirty="0" err="1">
                <a:latin typeface="+mj-lt"/>
              </a:rPr>
              <a:t>que</a:t>
            </a:r>
            <a:r>
              <a:rPr lang="hu-HU" i="1" dirty="0">
                <a:latin typeface="+mj-lt"/>
              </a:rPr>
              <a:t>/</a:t>
            </a:r>
            <a:r>
              <a:rPr lang="hu-HU" i="1" dirty="0" err="1">
                <a:latin typeface="+mj-lt"/>
              </a:rPr>
              <a:t>dat</a:t>
            </a:r>
            <a:r>
              <a:rPr lang="hu-HU" i="1" dirty="0">
                <a:latin typeface="+mj-lt"/>
              </a:rPr>
              <a:t>/</a:t>
            </a:r>
            <a:r>
              <a:rPr lang="hu-HU" i="1" dirty="0" err="1">
                <a:latin typeface="+mj-lt"/>
              </a:rPr>
              <a:t>she</a:t>
            </a:r>
            <a:r>
              <a:rPr lang="hu-HU" i="1" dirty="0">
                <a:latin typeface="+mj-lt"/>
              </a:rPr>
              <a:t> + </a:t>
            </a:r>
            <a:r>
              <a:rPr lang="hu-HU" i="1" dirty="0" err="1">
                <a:latin typeface="+mj-lt"/>
              </a:rPr>
              <a:t>because</a:t>
            </a:r>
            <a:r>
              <a:rPr lang="hu-HU" i="1" dirty="0">
                <a:latin typeface="+mj-lt"/>
              </a:rPr>
              <a:t>, </a:t>
            </a:r>
            <a:r>
              <a:rPr lang="hu-HU" i="1" dirty="0" err="1">
                <a:latin typeface="+mj-lt"/>
              </a:rPr>
              <a:t>since</a:t>
            </a:r>
            <a:r>
              <a:rPr lang="hu-HU" i="1" dirty="0">
                <a:latin typeface="+mj-lt"/>
              </a:rPr>
              <a:t> </a:t>
            </a:r>
            <a:r>
              <a:rPr lang="hu-HU" dirty="0">
                <a:latin typeface="+mj-lt"/>
              </a:rPr>
              <a:t>stb. </a:t>
            </a:r>
            <a:r>
              <a:rPr lang="hu-HU" dirty="0" err="1">
                <a:latin typeface="+mj-lt"/>
              </a:rPr>
              <a:t>kötőszósak</a:t>
            </a:r>
            <a:endParaRPr lang="hu-HU" b="1" dirty="0">
              <a:latin typeface="+mj-lt"/>
            </a:endParaRPr>
          </a:p>
          <a:p>
            <a:r>
              <a:rPr lang="hu-HU" b="1" dirty="0" err="1">
                <a:latin typeface="+mj-lt"/>
              </a:rPr>
              <a:t>Conditional</a:t>
            </a:r>
            <a:r>
              <a:rPr lang="hu-HU" b="1" dirty="0">
                <a:latin typeface="+mj-lt"/>
              </a:rPr>
              <a:t> </a:t>
            </a:r>
            <a:r>
              <a:rPr lang="hu-HU" b="1" dirty="0" err="1">
                <a:latin typeface="+mj-lt"/>
              </a:rPr>
              <a:t>insubordination</a:t>
            </a:r>
            <a:r>
              <a:rPr lang="hu-HU" b="1" dirty="0">
                <a:latin typeface="+mj-lt"/>
              </a:rPr>
              <a:t> </a:t>
            </a:r>
            <a:r>
              <a:rPr lang="hu-HU" dirty="0">
                <a:latin typeface="+mj-lt"/>
              </a:rPr>
              <a:t>(feltételes) – </a:t>
            </a:r>
            <a:r>
              <a:rPr lang="hu-HU" i="1" dirty="0" err="1">
                <a:latin typeface="+mj-lt"/>
              </a:rPr>
              <a:t>if</a:t>
            </a:r>
            <a:r>
              <a:rPr lang="hu-HU" dirty="0">
                <a:latin typeface="+mj-lt"/>
              </a:rPr>
              <a:t> </a:t>
            </a:r>
            <a:r>
              <a:rPr lang="hu-HU" i="1" dirty="0">
                <a:latin typeface="+mj-lt"/>
              </a:rPr>
              <a:t>(</a:t>
            </a:r>
            <a:r>
              <a:rPr lang="hu-HU" i="1" dirty="0" err="1">
                <a:latin typeface="+mj-lt"/>
              </a:rPr>
              <a:t>only</a:t>
            </a:r>
            <a:r>
              <a:rPr lang="hu-HU" i="1" dirty="0">
                <a:latin typeface="+mj-lt"/>
              </a:rPr>
              <a:t>)/ha/</a:t>
            </a:r>
            <a:r>
              <a:rPr lang="hu-HU" i="1" dirty="0" err="1">
                <a:latin typeface="+mj-lt"/>
              </a:rPr>
              <a:t>wenn</a:t>
            </a:r>
            <a:endParaRPr lang="hu-HU" i="1" dirty="0">
              <a:latin typeface="+mj-lt"/>
            </a:endParaRPr>
          </a:p>
          <a:p>
            <a:pPr marL="0" indent="0">
              <a:buNone/>
            </a:pPr>
            <a:r>
              <a:rPr lang="hu-HU" dirty="0">
                <a:latin typeface="+mj-lt"/>
              </a:rPr>
              <a:t>Nem stand-</a:t>
            </a:r>
            <a:r>
              <a:rPr lang="hu-HU" dirty="0" err="1">
                <a:latin typeface="+mj-lt"/>
              </a:rPr>
              <a:t>alone</a:t>
            </a:r>
            <a:r>
              <a:rPr lang="hu-HU" dirty="0">
                <a:latin typeface="+mj-lt"/>
              </a:rPr>
              <a:t>-ok:</a:t>
            </a:r>
          </a:p>
          <a:p>
            <a:r>
              <a:rPr lang="hu-HU" b="1" dirty="0" err="1">
                <a:latin typeface="+mj-lt"/>
              </a:rPr>
              <a:t>Elaborative</a:t>
            </a:r>
            <a:r>
              <a:rPr lang="hu-HU" b="1" dirty="0">
                <a:latin typeface="+mj-lt"/>
              </a:rPr>
              <a:t> </a:t>
            </a:r>
            <a:r>
              <a:rPr lang="hu-HU" b="1" dirty="0" err="1">
                <a:latin typeface="+mj-lt"/>
              </a:rPr>
              <a:t>complement</a:t>
            </a:r>
            <a:r>
              <a:rPr lang="hu-HU" b="1" dirty="0">
                <a:latin typeface="+mj-lt"/>
              </a:rPr>
              <a:t> </a:t>
            </a:r>
            <a:r>
              <a:rPr lang="hu-HU" b="1" dirty="0" err="1">
                <a:latin typeface="+mj-lt"/>
              </a:rPr>
              <a:t>constructions</a:t>
            </a:r>
            <a:r>
              <a:rPr lang="hu-HU" b="1" dirty="0">
                <a:latin typeface="+mj-lt"/>
              </a:rPr>
              <a:t> </a:t>
            </a:r>
            <a:r>
              <a:rPr lang="hu-HU" dirty="0">
                <a:latin typeface="+mj-lt"/>
              </a:rPr>
              <a:t>(</a:t>
            </a:r>
            <a:r>
              <a:rPr lang="hu-HU" dirty="0" err="1">
                <a:latin typeface="+mj-lt"/>
              </a:rPr>
              <a:t>elaboratív</a:t>
            </a:r>
            <a:r>
              <a:rPr lang="hu-HU" dirty="0">
                <a:latin typeface="+mj-lt"/>
              </a:rPr>
              <a:t> </a:t>
            </a:r>
            <a:r>
              <a:rPr lang="hu-HU" dirty="0" err="1">
                <a:latin typeface="+mj-lt"/>
              </a:rPr>
              <a:t>mondatrészkifejtő</a:t>
            </a:r>
            <a:r>
              <a:rPr lang="hu-HU" dirty="0">
                <a:latin typeface="+mj-lt"/>
              </a:rPr>
              <a:t>):</a:t>
            </a:r>
          </a:p>
          <a:p>
            <a:pPr marL="0" indent="0">
              <a:buNone/>
            </a:pPr>
            <a:r>
              <a:rPr lang="hu-HU" dirty="0">
                <a:latin typeface="+mj-lt"/>
              </a:rPr>
              <a:t>(6), (7), (8)</a:t>
            </a:r>
          </a:p>
          <a:p>
            <a:r>
              <a:rPr lang="hu-HU" b="1" dirty="0">
                <a:latin typeface="+mj-lt"/>
              </a:rPr>
              <a:t>Post-</a:t>
            </a:r>
            <a:r>
              <a:rPr lang="hu-HU" b="1" dirty="0" err="1">
                <a:latin typeface="+mj-lt"/>
              </a:rPr>
              <a:t>modifying</a:t>
            </a:r>
            <a:r>
              <a:rPr lang="hu-HU" b="1" dirty="0">
                <a:latin typeface="+mj-lt"/>
              </a:rPr>
              <a:t> </a:t>
            </a:r>
            <a:r>
              <a:rPr lang="hu-HU" b="1" dirty="0" err="1">
                <a:latin typeface="+mj-lt"/>
              </a:rPr>
              <a:t>conditional</a:t>
            </a:r>
            <a:r>
              <a:rPr lang="hu-HU" b="1" dirty="0">
                <a:latin typeface="+mj-lt"/>
              </a:rPr>
              <a:t> </a:t>
            </a:r>
            <a:r>
              <a:rPr lang="hu-HU" b="1" dirty="0" err="1">
                <a:latin typeface="+mj-lt"/>
              </a:rPr>
              <a:t>constructions</a:t>
            </a:r>
            <a:r>
              <a:rPr lang="hu-HU" b="1" dirty="0">
                <a:latin typeface="+mj-lt"/>
              </a:rPr>
              <a:t> </a:t>
            </a:r>
            <a:r>
              <a:rPr lang="hu-HU" dirty="0">
                <a:latin typeface="+mj-lt"/>
              </a:rPr>
              <a:t>(utólagosan módosító feltételes):</a:t>
            </a:r>
          </a:p>
          <a:p>
            <a:pPr marL="0" indent="0">
              <a:buNone/>
            </a:pPr>
            <a:r>
              <a:rPr lang="hu-HU" dirty="0">
                <a:latin typeface="+mj-lt"/>
              </a:rPr>
              <a:t>(9) </a:t>
            </a:r>
            <a:r>
              <a:rPr lang="hu-HU" i="1" dirty="0" err="1">
                <a:latin typeface="+mj-lt"/>
              </a:rPr>
              <a:t>So</a:t>
            </a:r>
            <a:r>
              <a:rPr lang="hu-HU" i="1" dirty="0">
                <a:latin typeface="+mj-lt"/>
              </a:rPr>
              <a:t> </a:t>
            </a:r>
            <a:r>
              <a:rPr lang="hu-HU" i="1" dirty="0" err="1">
                <a:latin typeface="+mj-lt"/>
              </a:rPr>
              <a:t>you</a:t>
            </a:r>
            <a:r>
              <a:rPr lang="hu-HU" i="1" dirty="0">
                <a:latin typeface="+mj-lt"/>
              </a:rPr>
              <a:t> </a:t>
            </a:r>
            <a:r>
              <a:rPr lang="hu-HU" i="1" dirty="0" err="1">
                <a:latin typeface="+mj-lt"/>
              </a:rPr>
              <a:t>will</a:t>
            </a:r>
            <a:r>
              <a:rPr lang="hu-HU" i="1" dirty="0">
                <a:latin typeface="+mj-lt"/>
              </a:rPr>
              <a:t> </a:t>
            </a:r>
            <a:r>
              <a:rPr lang="hu-HU" i="1" dirty="0" err="1">
                <a:latin typeface="+mj-lt"/>
              </a:rPr>
              <a:t>keep</a:t>
            </a:r>
            <a:r>
              <a:rPr lang="hu-HU" i="1" dirty="0">
                <a:latin typeface="+mj-lt"/>
              </a:rPr>
              <a:t> </a:t>
            </a:r>
            <a:r>
              <a:rPr lang="hu-HU" i="1" dirty="0" err="1">
                <a:latin typeface="+mj-lt"/>
              </a:rPr>
              <a:t>him</a:t>
            </a:r>
            <a:r>
              <a:rPr lang="hu-HU" i="1" dirty="0">
                <a:latin typeface="+mj-lt"/>
              </a:rPr>
              <a:t>? Macon </a:t>
            </a:r>
            <a:r>
              <a:rPr lang="hu-HU" i="1" dirty="0" err="1">
                <a:latin typeface="+mj-lt"/>
              </a:rPr>
              <a:t>said</a:t>
            </a:r>
            <a:r>
              <a:rPr lang="hu-HU" i="1" dirty="0">
                <a:latin typeface="+mj-lt"/>
              </a:rPr>
              <a:t>. „Oh, I </a:t>
            </a:r>
            <a:r>
              <a:rPr lang="hu-HU" i="1" dirty="0" err="1">
                <a:latin typeface="+mj-lt"/>
              </a:rPr>
              <a:t>guess</a:t>
            </a:r>
            <a:r>
              <a:rPr lang="hu-HU" i="1" dirty="0">
                <a:latin typeface="+mj-lt"/>
              </a:rPr>
              <a:t>,” </a:t>
            </a:r>
            <a:r>
              <a:rPr lang="hu-HU" i="1" dirty="0" err="1">
                <a:latin typeface="+mj-lt"/>
              </a:rPr>
              <a:t>she</a:t>
            </a:r>
            <a:r>
              <a:rPr lang="hu-HU" i="1" dirty="0">
                <a:latin typeface="+mj-lt"/>
              </a:rPr>
              <a:t> </a:t>
            </a:r>
            <a:r>
              <a:rPr lang="hu-HU" i="1" dirty="0" err="1">
                <a:latin typeface="+mj-lt"/>
              </a:rPr>
              <a:t>said</a:t>
            </a:r>
            <a:r>
              <a:rPr lang="hu-HU" i="1" dirty="0">
                <a:latin typeface="+mj-lt"/>
              </a:rPr>
              <a:t>. </a:t>
            </a:r>
            <a:r>
              <a:rPr lang="hu-HU" b="1" i="1" dirty="0">
                <a:latin typeface="+mj-lt"/>
              </a:rPr>
              <a:t>„</a:t>
            </a:r>
            <a:r>
              <a:rPr lang="hu-HU" b="1" i="1" dirty="0" err="1">
                <a:latin typeface="+mj-lt"/>
              </a:rPr>
              <a:t>If</a:t>
            </a:r>
            <a:r>
              <a:rPr lang="hu-HU" b="1" i="1" dirty="0">
                <a:latin typeface="+mj-lt"/>
              </a:rPr>
              <a:t> </a:t>
            </a:r>
            <a:r>
              <a:rPr lang="hu-HU" b="1" i="1" dirty="0" err="1">
                <a:latin typeface="+mj-lt"/>
              </a:rPr>
              <a:t>you’re</a:t>
            </a:r>
            <a:r>
              <a:rPr lang="hu-HU" b="1" i="1" dirty="0">
                <a:latin typeface="+mj-lt"/>
              </a:rPr>
              <a:t> </a:t>
            </a:r>
            <a:r>
              <a:rPr lang="hu-HU" b="1" i="1" dirty="0" err="1">
                <a:latin typeface="+mj-lt"/>
              </a:rPr>
              <a:t>desperate</a:t>
            </a:r>
            <a:r>
              <a:rPr lang="hu-HU" b="1" i="1" dirty="0">
                <a:latin typeface="+mj-lt"/>
              </a:rPr>
              <a:t>.” </a:t>
            </a:r>
          </a:p>
          <a:p>
            <a:pPr marL="0" indent="0">
              <a:buNone/>
            </a:pPr>
            <a:r>
              <a:rPr lang="hu-HU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(10) </a:t>
            </a:r>
            <a:r>
              <a:rPr lang="hu-HU" sz="1800" i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Rip</a:t>
            </a:r>
            <a:r>
              <a:rPr lang="hu-HU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. 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</a:rPr>
              <a:t>–</a:t>
            </a:r>
            <a:r>
              <a:rPr lang="hu-HU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De miben </a:t>
            </a:r>
            <a:r>
              <a:rPr lang="hu-HU" sz="1800" i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mediálhatunk</a:t>
            </a:r>
            <a:r>
              <a:rPr lang="hu-HU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, ha nincs pénzem, ha nincs jövedelmem, nem tudok törleszteni, akkor mit lehet. Lénárd Mariann: - Azért, mert a bankoknak van fedezete, azért ne felejtsük el, hogy ezt. </a:t>
            </a:r>
            <a:r>
              <a:rPr lang="hu-HU" sz="1800" i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Rip</a:t>
            </a:r>
            <a:r>
              <a:rPr lang="hu-HU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. </a:t>
            </a:r>
            <a:r>
              <a:rPr lang="hu-HU" sz="1800" b="1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– Ha van?</a:t>
            </a:r>
            <a:r>
              <a:rPr lang="hu-HU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Lénárd Mariann: – Általában van (…)</a:t>
            </a:r>
            <a:r>
              <a:rPr lang="hu-HU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(MNSz2, 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#855560013,doc#2599,spok_hu_radio_002,magyarországi,beszéltnyelvi</a:t>
            </a:r>
            <a:r>
              <a:rPr lang="hu-HU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)</a:t>
            </a:r>
            <a:r>
              <a:rPr lang="hu-HU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2502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C7FE3013-A028-45BB-A54B-8ED483F5A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Kaltenböck</a:t>
            </a:r>
            <a:r>
              <a:rPr lang="hu-HU" dirty="0"/>
              <a:t> (2019) – elírás?</a:t>
            </a:r>
          </a:p>
        </p:txBody>
      </p:sp>
      <p:pic>
        <p:nvPicPr>
          <p:cNvPr id="4" name="Tartalom helye 3" descr="A képen asztal látható&#10;&#10;Automatikusan generált leírás">
            <a:extLst>
              <a:ext uri="{FF2B5EF4-FFF2-40B4-BE49-F238E27FC236}">
                <a16:creationId xmlns="" xmlns:a16="http://schemas.microsoft.com/office/drawing/2014/main" id="{3D6266AE-D012-4A1A-9B50-D5AD460AA8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2480438"/>
            <a:ext cx="10058400" cy="3178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728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960E0AED-BA2A-4F58-A5F1-DFBADA89E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Kaltenböck</a:t>
            </a:r>
            <a:r>
              <a:rPr lang="hu-HU" dirty="0"/>
              <a:t> (2019: 174 és kk.)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4C3672D8-DE25-4715-BBB7-35D5F74CA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b="1" dirty="0">
                <a:latin typeface="+mj-lt"/>
                <a:cs typeface="Times New Roman" panose="02020603050405020304" pitchFamily="18" charset="0"/>
              </a:rPr>
              <a:t>Szintaktikai függőség </a:t>
            </a:r>
            <a:r>
              <a:rPr lang="hu-HU" b="1" dirty="0" err="1">
                <a:latin typeface="+mj-lt"/>
                <a:cs typeface="Times New Roman" panose="02020603050405020304" pitchFamily="18" charset="0"/>
              </a:rPr>
              <a:t>vs</a:t>
            </a:r>
            <a:r>
              <a:rPr lang="hu-HU" b="1" dirty="0">
                <a:latin typeface="+mj-lt"/>
                <a:cs typeface="Times New Roman" panose="02020603050405020304" pitchFamily="18" charset="0"/>
              </a:rPr>
              <a:t>. függetlenség: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+mj-lt"/>
                <a:cs typeface="Times New Roman" panose="02020603050405020304" pitchFamily="18" charset="0"/>
              </a:rPr>
              <a:t>(</a:t>
            </a:r>
            <a:r>
              <a:rPr lang="hu-HU" dirty="0">
                <a:latin typeface="+mj-lt"/>
                <a:cs typeface="Times New Roman" panose="02020603050405020304" pitchFamily="18" charset="0"/>
              </a:rPr>
              <a:t>11</a:t>
            </a:r>
            <a:r>
              <a:rPr lang="en-US" sz="1800" b="0" i="0" u="none" strike="noStrike" baseline="0" dirty="0">
                <a:latin typeface="+mj-lt"/>
                <a:cs typeface="Times New Roman" panose="02020603050405020304" pitchFamily="18" charset="0"/>
              </a:rPr>
              <a:t>) </a:t>
            </a:r>
            <a:r>
              <a:rPr lang="en-US" sz="1800" b="0" i="1" u="none" strike="noStrike" baseline="0" dirty="0">
                <a:latin typeface="+mj-lt"/>
                <a:cs typeface="Times New Roman" panose="02020603050405020304" pitchFamily="18" charset="0"/>
              </a:rPr>
              <a:t>Mary’s late for work </a:t>
            </a:r>
            <a:r>
              <a:rPr lang="en-US" sz="1800" b="1" i="1" u="none" strike="noStrike" baseline="0" dirty="0">
                <a:latin typeface="+mj-lt"/>
                <a:cs typeface="Times New Roman" panose="02020603050405020304" pitchFamily="18" charset="0"/>
              </a:rPr>
              <a:t>because she got stuck in a traffic jam.</a:t>
            </a:r>
            <a:r>
              <a:rPr lang="hu-HU" sz="1800" b="1" i="1" u="none" strike="noStrike" baseline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u-HU" sz="1800" u="none" strike="noStrike" baseline="0" dirty="0">
                <a:latin typeface="+mj-lt"/>
                <a:cs typeface="Times New Roman" panose="02020603050405020304" pitchFamily="18" charset="0"/>
              </a:rPr>
              <a:t>– okot ad meg, a mátrixmondat összetevője, </a:t>
            </a:r>
            <a:r>
              <a:rPr lang="hu-HU" sz="1800" u="none" strike="noStrike" baseline="0" dirty="0" err="1">
                <a:latin typeface="+mj-lt"/>
                <a:cs typeface="Times New Roman" panose="02020603050405020304" pitchFamily="18" charset="0"/>
              </a:rPr>
              <a:t>szintaktikailag</a:t>
            </a:r>
            <a:r>
              <a:rPr lang="hu-HU" sz="1800" u="none" strike="noStrike" baseline="0" dirty="0">
                <a:latin typeface="+mj-lt"/>
                <a:cs typeface="Times New Roman" panose="02020603050405020304" pitchFamily="18" charset="0"/>
              </a:rPr>
              <a:t> integrált</a:t>
            </a:r>
            <a:endParaRPr lang="en-US" sz="1800" u="none" strike="noStrike" baseline="0" dirty="0">
              <a:latin typeface="+mj-lt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+mj-lt"/>
                <a:cs typeface="Times New Roman" panose="02020603050405020304" pitchFamily="18" charset="0"/>
              </a:rPr>
              <a:t>(</a:t>
            </a:r>
            <a:r>
              <a:rPr lang="hu-HU" dirty="0">
                <a:latin typeface="+mj-lt"/>
                <a:cs typeface="Times New Roman" panose="02020603050405020304" pitchFamily="18" charset="0"/>
              </a:rPr>
              <a:t>12</a:t>
            </a:r>
            <a:r>
              <a:rPr lang="en-US" sz="1800" b="0" i="0" u="none" strike="noStrike" baseline="0" dirty="0">
                <a:latin typeface="+mj-lt"/>
                <a:cs typeface="Times New Roman" panose="02020603050405020304" pitchFamily="18" charset="0"/>
              </a:rPr>
              <a:t>) </a:t>
            </a:r>
            <a:r>
              <a:rPr lang="en-US" sz="1800" b="0" i="1" u="none" strike="noStrike" baseline="0" dirty="0">
                <a:latin typeface="+mj-lt"/>
                <a:cs typeface="Times New Roman" panose="02020603050405020304" pitchFamily="18" charset="0"/>
              </a:rPr>
              <a:t>Mary’s late for work, </a:t>
            </a:r>
            <a:r>
              <a:rPr lang="en-US" sz="1800" b="1" i="1" u="none" strike="noStrike" baseline="0" dirty="0">
                <a:latin typeface="+mj-lt"/>
                <a:cs typeface="Times New Roman" panose="02020603050405020304" pitchFamily="18" charset="0"/>
              </a:rPr>
              <a:t>because I can’t see her car in the car park.</a:t>
            </a:r>
            <a:r>
              <a:rPr lang="hu-HU" sz="1800" b="1" i="1" u="none" strike="noStrike" baseline="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u-HU" sz="1800" u="none" strike="noStrike" baseline="0" dirty="0">
                <a:latin typeface="+mj-lt"/>
                <a:cs typeface="Times New Roman" panose="02020603050405020304" pitchFamily="18" charset="0"/>
              </a:rPr>
              <a:t>– a főmondat „asszociált mondat”, </a:t>
            </a:r>
            <a:r>
              <a:rPr lang="hu-HU" sz="1800" u="none" strike="noStrike" baseline="0" dirty="0" err="1">
                <a:latin typeface="+mj-lt"/>
                <a:cs typeface="Times New Roman" panose="02020603050405020304" pitchFamily="18" charset="0"/>
              </a:rPr>
              <a:t>szemantikailag</a:t>
            </a:r>
            <a:r>
              <a:rPr lang="hu-HU" sz="1800" u="none" strike="noStrike" baseline="0" dirty="0">
                <a:latin typeface="+mj-lt"/>
                <a:cs typeface="Times New Roman" panose="02020603050405020304" pitchFamily="18" charset="0"/>
              </a:rPr>
              <a:t> a mellékmondat a főmondat </a:t>
            </a:r>
            <a:r>
              <a:rPr lang="hu-HU" sz="1800" u="none" strike="noStrike" baseline="0" dirty="0" err="1">
                <a:latin typeface="+mj-lt"/>
                <a:cs typeface="Times New Roman" panose="02020603050405020304" pitchFamily="18" charset="0"/>
              </a:rPr>
              <a:t>propozicionális</a:t>
            </a:r>
            <a:r>
              <a:rPr lang="hu-HU" sz="1800" u="none" strike="noStrike" baseline="0" dirty="0">
                <a:latin typeface="+mj-lt"/>
                <a:cs typeface="Times New Roman" panose="02020603050405020304" pitchFamily="18" charset="0"/>
              </a:rPr>
              <a:t> tartalmán kívül esik, a megnyilatkozás igazságfeltételének megállapításában nem játszik szerepet, a beszélő hiedelmének magyarázatát adja</a:t>
            </a:r>
          </a:p>
          <a:p>
            <a:r>
              <a:rPr lang="hu-HU" b="1" dirty="0">
                <a:latin typeface="+mj-lt"/>
                <a:cs typeface="Times New Roman" panose="02020603050405020304" pitchFamily="18" charset="0"/>
              </a:rPr>
              <a:t>Pragmatikai függőség </a:t>
            </a:r>
            <a:r>
              <a:rPr lang="hu-HU" b="1" dirty="0" err="1">
                <a:latin typeface="+mj-lt"/>
                <a:cs typeface="Times New Roman" panose="02020603050405020304" pitchFamily="18" charset="0"/>
              </a:rPr>
              <a:t>vs</a:t>
            </a:r>
            <a:r>
              <a:rPr lang="hu-HU" b="1" dirty="0">
                <a:latin typeface="+mj-lt"/>
                <a:cs typeface="Times New Roman" panose="02020603050405020304" pitchFamily="18" charset="0"/>
              </a:rPr>
              <a:t>. függetlenség: </a:t>
            </a:r>
            <a:r>
              <a:rPr lang="hu-HU" dirty="0">
                <a:latin typeface="+mj-lt"/>
                <a:cs typeface="Times New Roman" panose="02020603050405020304" pitchFamily="18" charset="0"/>
              </a:rPr>
              <a:t>képes-e egyedül állni, a megelőző </a:t>
            </a:r>
            <a:r>
              <a:rPr lang="hu-HU" dirty="0" err="1">
                <a:latin typeface="+mj-lt"/>
                <a:cs typeface="Times New Roman" panose="02020603050405020304" pitchFamily="18" charset="0"/>
              </a:rPr>
              <a:t>kotextustól</a:t>
            </a:r>
            <a:r>
              <a:rPr lang="hu-HU" dirty="0">
                <a:latin typeface="+mj-lt"/>
                <a:cs typeface="Times New Roman" panose="02020603050405020304" pitchFamily="18" charset="0"/>
              </a:rPr>
              <a:t> függetlenül, mert saját </a:t>
            </a:r>
            <a:r>
              <a:rPr lang="hu-HU" dirty="0" err="1">
                <a:latin typeface="+mj-lt"/>
                <a:cs typeface="Times New Roman" panose="02020603050405020304" pitchFamily="18" charset="0"/>
              </a:rPr>
              <a:t>illokúciós</a:t>
            </a:r>
            <a:r>
              <a:rPr lang="hu-HU" dirty="0">
                <a:latin typeface="+mj-lt"/>
                <a:cs typeface="Times New Roman" panose="02020603050405020304" pitchFamily="18" charset="0"/>
              </a:rPr>
              <a:t> ereje van (2‒5. mondat) [+ emfatikusak]</a:t>
            </a:r>
          </a:p>
          <a:p>
            <a:pPr marL="0" indent="0">
              <a:buNone/>
            </a:pPr>
            <a:r>
              <a:rPr lang="hu-HU" dirty="0">
                <a:latin typeface="+mj-lt"/>
                <a:cs typeface="Times New Roman" panose="02020603050405020304" pitchFamily="18" charset="0"/>
              </a:rPr>
              <a:t>A kettő határa nem világos. </a:t>
            </a:r>
          </a:p>
          <a:p>
            <a:pPr marL="0" indent="0">
              <a:buNone/>
            </a:pPr>
            <a:r>
              <a:rPr lang="hu-HU" dirty="0" err="1">
                <a:latin typeface="+mj-lt"/>
                <a:cs typeface="Times New Roman" panose="02020603050405020304" pitchFamily="18" charset="0"/>
              </a:rPr>
              <a:t>Anaforikus</a:t>
            </a:r>
            <a:r>
              <a:rPr lang="hu-HU" dirty="0">
                <a:latin typeface="+mj-lt"/>
                <a:cs typeface="Times New Roman" panose="02020603050405020304" pitchFamily="18" charset="0"/>
              </a:rPr>
              <a:t> névmást tartalmazhat: (4)</a:t>
            </a:r>
          </a:p>
          <a:p>
            <a:pPr marL="0" indent="0">
              <a:buNone/>
            </a:pPr>
            <a:r>
              <a:rPr lang="hu-HU" dirty="0">
                <a:latin typeface="+mj-lt"/>
                <a:cs typeface="Times New Roman" panose="02020603050405020304" pitchFamily="18" charset="0"/>
              </a:rPr>
              <a:t>Gyakran </a:t>
            </a:r>
            <a:r>
              <a:rPr lang="hu-HU" i="1" dirty="0" err="1">
                <a:latin typeface="+mj-lt"/>
                <a:cs typeface="Times New Roman" panose="02020603050405020304" pitchFamily="18" charset="0"/>
              </a:rPr>
              <a:t>if</a:t>
            </a:r>
            <a:r>
              <a:rPr lang="hu-HU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u-HU" dirty="0">
                <a:latin typeface="+mj-lt"/>
                <a:cs typeface="Times New Roman" panose="02020603050405020304" pitchFamily="18" charset="0"/>
              </a:rPr>
              <a:t>’ha’ </a:t>
            </a:r>
            <a:r>
              <a:rPr lang="hu-HU" dirty="0" err="1">
                <a:latin typeface="+mj-lt"/>
                <a:cs typeface="Times New Roman" panose="02020603050405020304" pitchFamily="18" charset="0"/>
              </a:rPr>
              <a:t>kötőszósak</a:t>
            </a:r>
            <a:r>
              <a:rPr lang="hu-HU" dirty="0">
                <a:latin typeface="+mj-lt"/>
                <a:cs typeface="Times New Roman" panose="02020603050405020304" pitchFamily="18" charset="0"/>
              </a:rPr>
              <a:t> a feltételes mondatok szemantikai általánossága miatt, két esemény közötti </a:t>
            </a:r>
            <a:r>
              <a:rPr lang="hu-HU" dirty="0" err="1">
                <a:latin typeface="+mj-lt"/>
                <a:cs typeface="Times New Roman" panose="02020603050405020304" pitchFamily="18" charset="0"/>
              </a:rPr>
              <a:t>együttállásról</a:t>
            </a:r>
            <a:r>
              <a:rPr lang="hu-HU" dirty="0">
                <a:latin typeface="+mj-lt"/>
                <a:cs typeface="Times New Roman" panose="02020603050405020304" pitchFamily="18" charset="0"/>
              </a:rPr>
              <a:t> van szó</a:t>
            </a: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62432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A2F8C389-9E11-4774-9F91-A465792A4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Stand-</a:t>
            </a:r>
            <a:r>
              <a:rPr lang="hu-HU" dirty="0" err="1"/>
              <a:t>alone</a:t>
            </a:r>
            <a:r>
              <a:rPr lang="hu-HU" dirty="0"/>
              <a:t> </a:t>
            </a:r>
            <a:r>
              <a:rPr lang="hu-HU" dirty="0" err="1"/>
              <a:t>vs</a:t>
            </a:r>
            <a:r>
              <a:rPr lang="hu-HU" dirty="0"/>
              <a:t>. </a:t>
            </a:r>
            <a:r>
              <a:rPr lang="hu-HU" b="1" dirty="0" err="1"/>
              <a:t>elaboratív</a:t>
            </a:r>
            <a:r>
              <a:rPr lang="hu-HU" dirty="0"/>
              <a:t> (diskurzuskapcsoló)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F078CED7-0E09-4ADC-9C04-8A17F2CB9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103120"/>
            <a:ext cx="10465293" cy="4253292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= a beszélő a saját vagy valaki másnak a korábbi állítását dolgozza ki, további információt ad vele kapcsolatban (tisztázás, kommen</a:t>
            </a:r>
            <a:r>
              <a:rPr lang="hu-H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tálás, magyarázat stb.), 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a beszédfordulót, a megelőző diskurzusrészt terjesztik ki (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</a:rPr>
              <a:t>D’Hertefelt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 2018, 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</a:rPr>
              <a:t>Kaltenböck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</a:rPr>
              <a:t> 2019)</a:t>
            </a:r>
            <a:r>
              <a:rPr lang="hu-H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hu-HU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(13)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I’ll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top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up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my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tea, </a:t>
            </a:r>
            <a:r>
              <a:rPr lang="hu-HU" sz="1800" b="1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hu-HU" sz="18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b="1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hu-HU" sz="18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b="1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don’t</a:t>
            </a:r>
            <a:r>
              <a:rPr lang="hu-HU" sz="18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mind.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Kaltenböck</a:t>
            </a: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2019: 168)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(14) 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Felöntöm a teámat, </a:t>
            </a:r>
            <a:r>
              <a:rPr lang="hu-HU" sz="1800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ha nem bánod</a:t>
            </a:r>
            <a:r>
              <a:rPr lang="hu-HU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latin typeface="+mj-lt"/>
                <a:cs typeface="Times New Roman" panose="02020603050405020304" pitchFamily="18" charset="0"/>
              </a:rPr>
              <a:t>Izoláltan nem értelmesek.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latin typeface="+mj-lt"/>
                <a:cs typeface="Times New Roman" panose="02020603050405020304" pitchFamily="18" charset="0"/>
              </a:rPr>
              <a:t>Nem vagy kevésbé emfatikusak, mint a stand-</a:t>
            </a:r>
            <a:r>
              <a:rPr lang="hu-HU" dirty="0" err="1">
                <a:latin typeface="+mj-lt"/>
                <a:cs typeface="Times New Roman" panose="02020603050405020304" pitchFamily="18" charset="0"/>
              </a:rPr>
              <a:t>alone</a:t>
            </a:r>
            <a:r>
              <a:rPr lang="hu-HU" dirty="0">
                <a:latin typeface="+mj-lt"/>
                <a:cs typeface="Times New Roman" panose="02020603050405020304" pitchFamily="18" charset="0"/>
              </a:rPr>
              <a:t> típus.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latin typeface="+mj-lt"/>
                <a:cs typeface="Times New Roman" panose="02020603050405020304" pitchFamily="18" charset="0"/>
              </a:rPr>
              <a:t>Nincsenek kötelező formai jegyeik, de szeretnek </a:t>
            </a:r>
            <a:r>
              <a:rPr lang="hu-HU" dirty="0" smtClean="0">
                <a:latin typeface="+mj-lt"/>
                <a:cs typeface="Times New Roman" panose="02020603050405020304" pitchFamily="18" charset="0"/>
              </a:rPr>
              <a:t>együtt állni </a:t>
            </a:r>
            <a:r>
              <a:rPr lang="hu-HU" dirty="0">
                <a:latin typeface="+mj-lt"/>
                <a:cs typeface="Times New Roman" panose="02020603050405020304" pitchFamily="18" charset="0"/>
              </a:rPr>
              <a:t>partikulákkal, diskurzusjelölőkkel, amelyek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effectLst/>
                <a:latin typeface="+mj-lt"/>
                <a:ea typeface="Calibri" panose="020F0502020204030204" pitchFamily="34" charset="0"/>
              </a:rPr>
              <a:t>vagy leíró jellegüket erősítik (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</a:rPr>
              <a:t>strengthen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</a:rPr>
              <a:t>their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</a:rPr>
              <a:t>descriptive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</a:rPr>
              <a:t>character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</a:rPr>
              <a:t>, pl. német </a:t>
            </a:r>
            <a:r>
              <a:rPr lang="hu-HU" i="1" dirty="0" err="1">
                <a:effectLst/>
                <a:latin typeface="+mj-lt"/>
                <a:ea typeface="Calibri" panose="020F0502020204030204" pitchFamily="34" charset="0"/>
              </a:rPr>
              <a:t>so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</a:rPr>
              <a:t> ’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</a:rPr>
              <a:t>so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</a:rPr>
              <a:t>,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</a:rPr>
              <a:t>therefore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</a:rPr>
              <a:t>’, vö.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</a:rPr>
              <a:t>Verstraete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</a:rPr>
              <a:t>et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</a:rPr>
              <a:t>al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</a:rPr>
              <a:t>. 2012: 49);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effectLst/>
                <a:latin typeface="+mj-lt"/>
                <a:ea typeface="Calibri" panose="020F0502020204030204" pitchFamily="34" charset="0"/>
              </a:rPr>
              <a:t>vagy </a:t>
            </a:r>
            <a:r>
              <a:rPr lang="hu-HU" dirty="0" err="1">
                <a:effectLst/>
                <a:latin typeface="+mj-lt"/>
                <a:ea typeface="Calibri" panose="020F0502020204030204" pitchFamily="34" charset="0"/>
              </a:rPr>
              <a:t>interszubjektívek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</a:rPr>
              <a:t> (pl. angol </a:t>
            </a:r>
            <a:r>
              <a:rPr lang="hu-HU" i="1" dirty="0" err="1">
                <a:effectLst/>
                <a:latin typeface="+mj-lt"/>
                <a:ea typeface="Calibri" panose="020F0502020204030204" pitchFamily="34" charset="0"/>
              </a:rPr>
              <a:t>you</a:t>
            </a:r>
            <a:r>
              <a:rPr lang="hu-HU" i="1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hu-HU" i="1" dirty="0" err="1">
                <a:effectLst/>
                <a:latin typeface="+mj-lt"/>
                <a:ea typeface="Calibri" panose="020F0502020204030204" pitchFamily="34" charset="0"/>
              </a:rPr>
              <a:t>know</a:t>
            </a:r>
            <a:r>
              <a:rPr lang="hu-HU" dirty="0">
                <a:effectLst/>
                <a:latin typeface="+mj-lt"/>
                <a:ea typeface="Calibri" panose="020F0502020204030204" pitchFamily="34" charset="0"/>
              </a:rPr>
              <a:t>)</a:t>
            </a:r>
            <a:r>
              <a:rPr lang="hu-HU" dirty="0">
                <a:latin typeface="+mj-lt"/>
                <a:cs typeface="Times New Roman" panose="02020603050405020304" pitchFamily="18" charset="0"/>
              </a:rPr>
              <a:t> </a:t>
            </a:r>
            <a:endParaRPr lang="hu-H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57118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zappa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TM03457510[[fn=Szappan]]</Template>
  <TotalTime>5454</TotalTime>
  <Words>2569</Words>
  <Application>Microsoft Office PowerPoint</Application>
  <PresentationFormat>Szélesvásznú</PresentationFormat>
  <Paragraphs>162</Paragraphs>
  <Slides>28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28</vt:i4>
      </vt:variant>
    </vt:vector>
  </HeadingPairs>
  <TitlesOfParts>
    <vt:vector size="37" baseType="lpstr">
      <vt:lpstr>AdvOTfc06a83e+20</vt:lpstr>
      <vt:lpstr>Arial</vt:lpstr>
      <vt:lpstr>Calibri</vt:lpstr>
      <vt:lpstr>CIDFont+F5</vt:lpstr>
      <vt:lpstr>DGMetaScience-Regular</vt:lpstr>
      <vt:lpstr>Garamond</vt:lpstr>
      <vt:lpstr>Garamond (Szövegtörzs)</vt:lpstr>
      <vt:lpstr>Times New Roman</vt:lpstr>
      <vt:lpstr>Szappan</vt:lpstr>
      <vt:lpstr>Inszubordinált mondatok – elméleti kérdések</vt:lpstr>
      <vt:lpstr>PowerPoint bemutató</vt:lpstr>
      <vt:lpstr>Inszubordináció, inszubordinált mellékmondatok</vt:lpstr>
      <vt:lpstr>Függetlenség?</vt:lpstr>
      <vt:lpstr>Függetlenség?</vt:lpstr>
      <vt:lpstr>Gyakoriság? </vt:lpstr>
      <vt:lpstr>Kaltenböck (2019) – elírás?</vt:lpstr>
      <vt:lpstr>Kaltenböck (2019: 174 és kk.)</vt:lpstr>
      <vt:lpstr>Stand-alone vs. elaboratív (diskurzuskapcsoló)</vt:lpstr>
      <vt:lpstr>Magyar elaboratív esetek</vt:lpstr>
      <vt:lpstr>Magyar elaboratív esetek</vt:lpstr>
      <vt:lpstr>Magyar elaboratív esetek</vt:lpstr>
      <vt:lpstr>Magyar elaboratív esetek</vt:lpstr>
      <vt:lpstr>Idéző vagy ahhoz közeli hogy</vt:lpstr>
      <vt:lpstr>Magyar elaboratív esetek</vt:lpstr>
      <vt:lpstr>További tipologizálási lehetőségek</vt:lpstr>
      <vt:lpstr>Hogy-inszubordináció és a mondatfajták</vt:lpstr>
      <vt:lpstr>Hogy-inszubordináció és a mondatfajták</vt:lpstr>
      <vt:lpstr>Hogy-inszubordináció és a mondatfajták</vt:lpstr>
      <vt:lpstr>Konstrukciós szemantikai típusok (D’Hertefelt 2018)</vt:lpstr>
      <vt:lpstr>Konstrukciós szemantikai típusok</vt:lpstr>
      <vt:lpstr>Konstrukciós szemantikai típusok</vt:lpstr>
      <vt:lpstr>Konstrukciós szemantikai típusok</vt:lpstr>
      <vt:lpstr>Átmenetek</vt:lpstr>
      <vt:lpstr>Mire valók a hogy-os inszubordinációk? Funkciók</vt:lpstr>
      <vt:lpstr>PowerPoint bemutató</vt:lpstr>
      <vt:lpstr>Hivatkozások</vt:lpstr>
      <vt:lpstr>Hivatkozások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Inszubordinált mondatok – elméleti kérdések</dc:title>
  <dc:creator>Dér Csilla Ilona</dc:creator>
  <cp:lastModifiedBy>Microsoft-fiók</cp:lastModifiedBy>
  <cp:revision>280</cp:revision>
  <dcterms:created xsi:type="dcterms:W3CDTF">2022-03-04T13:21:11Z</dcterms:created>
  <dcterms:modified xsi:type="dcterms:W3CDTF">2022-03-11T08:32:56Z</dcterms:modified>
</cp:coreProperties>
</file>