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  <p:sldId id="27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81" r:id="rId22"/>
    <p:sldId id="282" r:id="rId23"/>
    <p:sldId id="283" r:id="rId24"/>
    <p:sldId id="284" r:id="rId25"/>
    <p:sldId id="285" r:id="rId26"/>
    <p:sldId id="280" r:id="rId27"/>
    <p:sldId id="286" r:id="rId28"/>
    <p:sldId id="287" r:id="rId29"/>
    <p:sldId id="288" r:id="rId30"/>
    <p:sldId id="279" r:id="rId31"/>
    <p:sldId id="260" r:id="rId32"/>
    <p:sldId id="275" r:id="rId3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EB376D-BBE6-43C0-8BA5-992459B3EFFC}" type="datetimeFigureOut">
              <a:rPr lang="hu-HU" smtClean="0"/>
              <a:t>2020.10.18.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csillader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ek.oszk.hu/05100/05163/" TargetMode="External"/><Relationship Id="rId7" Type="http://schemas.openxmlformats.org/officeDocument/2006/relationships/hyperlink" Target="http://tmk.nytud.hu/" TargetMode="External"/><Relationship Id="rId2" Type="http://schemas.openxmlformats.org/officeDocument/2006/relationships/hyperlink" Target="http://real-ms.mtak.hu/15895/1/K_3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k.oszk.hu/09000/09031/" TargetMode="External"/><Relationship Id="rId5" Type="http://schemas.openxmlformats.org/officeDocument/2006/relationships/hyperlink" Target="http://clara.nytud.hu/mtsz/run.cgi/first_form" TargetMode="External"/><Relationship Id="rId4" Type="http://schemas.openxmlformats.org/officeDocument/2006/relationships/hyperlink" Target="http://clara.nytud.hu/mnsz2-dev/index.html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tmk.nytud.hu/NYK-art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0" dirty="0">
                <a:effectLst/>
              </a:rPr>
              <a:t>Nem mind névutó, ami annak látszik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KRE Közösségi Napok</a:t>
            </a:r>
          </a:p>
          <a:p>
            <a:r>
              <a:rPr lang="hu-HU" dirty="0" smtClean="0"/>
              <a:t>2020. 10. 20.</a:t>
            </a:r>
          </a:p>
          <a:p>
            <a:r>
              <a:rPr lang="hu-HU" dirty="0" smtClean="0"/>
              <a:t>Dér Csilla Ilona </a:t>
            </a:r>
          </a:p>
          <a:p>
            <a:r>
              <a:rPr lang="hu-HU" dirty="0" smtClean="0"/>
              <a:t>Magyar Nyelvtudományi Tanszék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2010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060848"/>
            <a:ext cx="7693025" cy="4306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400" b="1" dirty="0"/>
              <a:t>Gyakori</a:t>
            </a:r>
            <a:r>
              <a:rPr lang="hu-HU" altLang="hu-HU" sz="2400" dirty="0"/>
              <a:t> </a:t>
            </a:r>
            <a:r>
              <a:rPr lang="hu-HU" altLang="hu-HU" sz="2400" b="1" dirty="0"/>
              <a:t>volt </a:t>
            </a:r>
            <a:r>
              <a:rPr lang="hu-HU" altLang="hu-HU" sz="2400" b="1" dirty="0" smtClean="0"/>
              <a:t>kezdő pozícióban </a:t>
            </a:r>
            <a:r>
              <a:rPr lang="hu-HU" altLang="hu-HU" sz="2400" b="1" dirty="0"/>
              <a:t>is </a:t>
            </a:r>
            <a:r>
              <a:rPr lang="hu-HU" altLang="hu-HU" sz="2400" dirty="0"/>
              <a:t>(60–100 találat):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KIVÉVE (a) </a:t>
            </a:r>
            <a:r>
              <a:rPr lang="hu-HU" altLang="hu-HU" sz="2400" i="1" dirty="0" err="1"/>
              <a:t>vmit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vkit</a:t>
            </a:r>
            <a:r>
              <a:rPr lang="hu-HU" altLang="hu-HU" sz="2400" i="1" dirty="0"/>
              <a:t> </a:t>
            </a:r>
            <a:r>
              <a:rPr lang="hu-HU" altLang="hu-HU" sz="2400" dirty="0"/>
              <a:t>(100; 81), pl. </a:t>
            </a:r>
            <a:r>
              <a:rPr lang="hu-HU" altLang="hu-HU" sz="2400" i="1" dirty="0"/>
              <a:t>meglehetősen </a:t>
            </a:r>
            <a:r>
              <a:rPr lang="hu-HU" altLang="hu-HU" sz="2400" i="1" dirty="0" err="1"/>
              <a:t>ágrólszakadtan</a:t>
            </a:r>
            <a:r>
              <a:rPr lang="hu-HU" altLang="hu-HU" sz="2400" i="1" dirty="0"/>
              <a:t> festett, </a:t>
            </a:r>
            <a:r>
              <a:rPr lang="hu-HU" altLang="hu-HU" sz="2400" b="1" i="1" dirty="0"/>
              <a:t>kivéve magát a szabót </a:t>
            </a:r>
            <a:endParaRPr lang="hu-HU" altLang="hu-HU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KÖZEL (a) </a:t>
            </a:r>
            <a:r>
              <a:rPr lang="hu-HU" altLang="hu-HU" sz="2400" i="1" dirty="0" err="1"/>
              <a:t>vmihez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vkihez</a:t>
            </a:r>
            <a:r>
              <a:rPr lang="hu-HU" altLang="hu-HU" sz="2400" i="1" dirty="0"/>
              <a:t> </a:t>
            </a:r>
            <a:r>
              <a:rPr lang="hu-HU" altLang="hu-HU" sz="2400" dirty="0"/>
              <a:t>(100; 52), pl. </a:t>
            </a:r>
            <a:r>
              <a:rPr lang="hu-HU" altLang="hu-HU" sz="2400" i="1" dirty="0"/>
              <a:t>leültettem </a:t>
            </a:r>
            <a:r>
              <a:rPr lang="hu-HU" altLang="hu-HU" sz="2400" b="1" i="1" dirty="0"/>
              <a:t>közel a kályhához</a:t>
            </a:r>
            <a:r>
              <a:rPr lang="hu-HU" altLang="hu-HU" sz="2400" b="1" i="1" u="sng" dirty="0"/>
              <a:t> </a:t>
            </a:r>
            <a:endParaRPr lang="hu-HU" altLang="hu-HU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ELTEKINTVE a </a:t>
            </a:r>
            <a:r>
              <a:rPr lang="hu-HU" altLang="hu-HU" sz="2400" i="1" dirty="0" err="1"/>
              <a:t>vmitől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vkitől</a:t>
            </a:r>
            <a:r>
              <a:rPr lang="hu-HU" altLang="hu-HU" sz="2400" i="1" dirty="0"/>
              <a:t> </a:t>
            </a:r>
            <a:r>
              <a:rPr lang="hu-HU" altLang="hu-HU" sz="2400" dirty="0"/>
              <a:t>(87; 43), pl. </a:t>
            </a:r>
            <a:r>
              <a:rPr lang="hu-HU" altLang="hu-HU" sz="2400" i="1" dirty="0"/>
              <a:t>valójában nagyon kevés gonosz ember létezik, </a:t>
            </a:r>
            <a:r>
              <a:rPr lang="hu-HU" altLang="hu-HU" sz="2400" b="1" i="1" dirty="0"/>
              <a:t>eltekintve a pszichopatáktól </a:t>
            </a:r>
            <a:endParaRPr lang="hu-HU" altLang="hu-HU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SZEMBEN a </a:t>
            </a:r>
            <a:r>
              <a:rPr lang="hu-HU" altLang="hu-HU" sz="2400" i="1" dirty="0" err="1"/>
              <a:t>vkivel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vmivel</a:t>
            </a:r>
            <a:r>
              <a:rPr lang="hu-HU" altLang="hu-HU" sz="2400" i="1" dirty="0"/>
              <a:t> </a:t>
            </a:r>
            <a:r>
              <a:rPr lang="hu-HU" altLang="hu-HU" sz="2400" dirty="0"/>
              <a:t>(71; 26), pl. </a:t>
            </a:r>
            <a:r>
              <a:rPr lang="hu-HU" altLang="hu-HU" sz="2400" i="1" dirty="0"/>
              <a:t>Ez a téma egy időben szinte mindenkit érint, </a:t>
            </a:r>
            <a:r>
              <a:rPr lang="hu-HU" altLang="hu-HU" sz="2400" b="1" i="1" dirty="0"/>
              <a:t>szemben az egészségüggyel</a:t>
            </a:r>
            <a:r>
              <a:rPr lang="hu-HU" altLang="hu-HU" sz="2400" i="1" u="sng" dirty="0"/>
              <a:t> </a:t>
            </a:r>
            <a:endParaRPr lang="hu-HU" altLang="hu-HU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TÚL a </a:t>
            </a:r>
            <a:r>
              <a:rPr lang="hu-HU" altLang="hu-HU" sz="2400" i="1" dirty="0" err="1"/>
              <a:t>vmin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vkin</a:t>
            </a:r>
            <a:r>
              <a:rPr lang="hu-HU" altLang="hu-HU" sz="2400" i="1" dirty="0"/>
              <a:t> </a:t>
            </a:r>
            <a:r>
              <a:rPr lang="hu-HU" altLang="hu-HU" sz="2400" dirty="0"/>
              <a:t>(60; 22), pl. </a:t>
            </a:r>
            <a:r>
              <a:rPr lang="hu-HU" altLang="hu-HU" sz="2400" i="1" dirty="0"/>
              <a:t>Ültek ott férfiak, </a:t>
            </a:r>
            <a:r>
              <a:rPr lang="hu-HU" altLang="hu-HU" sz="2400" b="1" i="1" dirty="0"/>
              <a:t>túl az ötvenen</a:t>
            </a:r>
            <a:r>
              <a:rPr lang="hu-HU" altLang="hu-H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54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dirty="0"/>
              <a:t>Kérdőíves vizsgálat, adatközlők </a:t>
            </a:r>
            <a:r>
              <a:rPr lang="hu-HU" altLang="hu-HU" sz="2400" dirty="0" err="1"/>
              <a:t>grammatikalitási</a:t>
            </a:r>
            <a:r>
              <a:rPr lang="hu-HU" altLang="hu-HU" sz="2400" dirty="0"/>
              <a:t> ítéletei (helyes, helytelen, egyéb) ugyanazon 20 </a:t>
            </a:r>
            <a:r>
              <a:rPr lang="hu-HU" altLang="hu-HU" sz="2400" dirty="0" err="1"/>
              <a:t>RN-ről</a:t>
            </a:r>
            <a:r>
              <a:rPr lang="hu-HU" altLang="hu-HU" sz="2400" dirty="0"/>
              <a:t> egyenként 47 db mondatban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Kezdő és </a:t>
            </a:r>
            <a:r>
              <a:rPr lang="hu-HU" altLang="hu-HU" sz="2400" dirty="0"/>
              <a:t>hátulsó pozícióban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a példamondat első és hátsó traktusában (hátravetésként) és a pozíciókat variálva</a:t>
            </a:r>
          </a:p>
          <a:p>
            <a:pPr>
              <a:lnSpc>
                <a:spcPct val="90000"/>
              </a:lnSpc>
            </a:pPr>
            <a:r>
              <a:rPr lang="hu-HU" altLang="hu-HU" sz="2400" dirty="0" err="1"/>
              <a:t>névelős-névelőtlen</a:t>
            </a:r>
            <a:r>
              <a:rPr lang="hu-HU" altLang="hu-HU" sz="2400" dirty="0"/>
              <a:t> változat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Konkrétabb és absztraktabb használat</a:t>
            </a:r>
          </a:p>
          <a:p>
            <a:pPr>
              <a:lnSpc>
                <a:spcPct val="90000"/>
              </a:lnSpc>
            </a:pPr>
            <a:r>
              <a:rPr lang="hu-HU" altLang="hu-HU" sz="2400" dirty="0" err="1"/>
              <a:t>kollokációk</a:t>
            </a:r>
            <a:endParaRPr lang="hu-HU" altLang="hu-HU" sz="2400" dirty="0"/>
          </a:p>
        </p:txBody>
      </p:sp>
    </p:spTree>
    <p:extLst>
      <p:ext uri="{BB962C8B-B14F-4D97-AF65-F5344CB8AC3E}">
        <p14:creationId xmlns:p14="http://schemas.microsoft.com/office/powerpoint/2010/main" val="931031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132856"/>
            <a:ext cx="8126413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z="2000" b="1" dirty="0"/>
              <a:t>Sosem fogadták el </a:t>
            </a:r>
            <a:r>
              <a:rPr lang="hu-HU" altLang="hu-HU" sz="2000" b="1" dirty="0" smtClean="0"/>
              <a:t>kezdő pozícióban</a:t>
            </a:r>
            <a:r>
              <a:rPr lang="hu-HU" altLang="hu-HU" sz="2000" dirty="0"/>
              <a:t>: 0</a:t>
            </a:r>
          </a:p>
          <a:p>
            <a:pPr>
              <a:lnSpc>
                <a:spcPct val="90000"/>
              </a:lnSpc>
            </a:pPr>
            <a:r>
              <a:rPr lang="hu-HU" altLang="hu-HU" sz="2000" b="1" dirty="0"/>
              <a:t>Ritkán fogadták el </a:t>
            </a:r>
            <a:r>
              <a:rPr lang="hu-HU" altLang="hu-HU" sz="2000" b="1" dirty="0" smtClean="0"/>
              <a:t>kezdő pozícióban</a:t>
            </a:r>
            <a:r>
              <a:rPr lang="hu-HU" altLang="hu-HU" sz="2000" dirty="0" smtClean="0"/>
              <a:t> </a:t>
            </a:r>
            <a:r>
              <a:rPr lang="hu-HU" altLang="hu-HU" sz="2000" dirty="0"/>
              <a:t>(„helytelen”; 0–10 „helyes” minősítés): </a:t>
            </a:r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Még nem született döntés </a:t>
            </a:r>
            <a:r>
              <a:rPr lang="hu-HU" altLang="hu-HU" sz="1800" b="1" i="1" dirty="0"/>
              <a:t>vonatkozóan az átszervezésre.</a:t>
            </a:r>
            <a:r>
              <a:rPr lang="hu-HU" altLang="hu-HU" sz="1800" dirty="0"/>
              <a:t> (helytelen: 99, egyéb: 1)</a:t>
            </a:r>
          </a:p>
          <a:p>
            <a:pPr lvl="1">
              <a:lnSpc>
                <a:spcPct val="90000"/>
              </a:lnSpc>
            </a:pPr>
            <a:r>
              <a:rPr lang="hu-HU" altLang="hu-HU" sz="1800" b="1" i="1" dirty="0"/>
              <a:t>Fogva az előbbi okoknál </a:t>
            </a:r>
            <a:r>
              <a:rPr lang="hu-HU" altLang="hu-HU" sz="1800" i="1" dirty="0"/>
              <a:t>nem tudunk jelen lenni az esküvőn.</a:t>
            </a:r>
            <a:r>
              <a:rPr lang="hu-HU" altLang="hu-HU" sz="1800" dirty="0"/>
              <a:t> (helytelen: 99, egyéb: 1)</a:t>
            </a:r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Erre vágyott </a:t>
            </a:r>
            <a:r>
              <a:rPr lang="hu-HU" altLang="hu-HU" sz="1800" b="1" i="1" dirty="0"/>
              <a:t>fogva születésétől</a:t>
            </a:r>
            <a:r>
              <a:rPr lang="hu-HU" altLang="hu-HU" sz="1800" i="1" dirty="0"/>
              <a:t>. </a:t>
            </a:r>
            <a:r>
              <a:rPr lang="hu-HU" altLang="hu-HU" sz="1800" dirty="0"/>
              <a:t>(helytelen: 98, egyéb: 2)</a:t>
            </a:r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Ennyit tudott mondani </a:t>
            </a:r>
            <a:r>
              <a:rPr lang="hu-HU" altLang="hu-HU" sz="1800" b="1" i="1" dirty="0"/>
              <a:t>illetően a tényeket</a:t>
            </a:r>
            <a:r>
              <a:rPr lang="hu-HU" altLang="hu-HU" sz="1800" i="1" dirty="0"/>
              <a:t>. (helytelen: 98, helyes: 2) </a:t>
            </a:r>
            <a:endParaRPr lang="hu-HU" altLang="hu-HU" sz="1800" dirty="0"/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Kinyitott néhány bolt </a:t>
            </a:r>
            <a:r>
              <a:rPr lang="hu-HU" altLang="hu-HU" sz="1800" b="1" i="1" dirty="0"/>
              <a:t>belül Hódmezővásárhelyen.</a:t>
            </a:r>
            <a:r>
              <a:rPr lang="hu-HU" altLang="hu-HU" sz="1800" i="1" dirty="0"/>
              <a:t> </a:t>
            </a:r>
            <a:r>
              <a:rPr lang="hu-HU" altLang="hu-HU" sz="1800" dirty="0"/>
              <a:t>(helytelen: 95, helyes: 4, egyéb: 1)</a:t>
            </a:r>
          </a:p>
          <a:p>
            <a:pPr lvl="1">
              <a:lnSpc>
                <a:spcPct val="90000"/>
              </a:lnSpc>
            </a:pPr>
            <a:r>
              <a:rPr lang="hu-HU" altLang="hu-HU" sz="1800" b="1" i="1" dirty="0"/>
              <a:t>Kifolyólag</a:t>
            </a:r>
            <a:r>
              <a:rPr lang="hu-HU" altLang="hu-HU" sz="1800" i="1" dirty="0"/>
              <a:t> </a:t>
            </a:r>
            <a:r>
              <a:rPr lang="hu-HU" altLang="hu-HU" sz="1800" b="1" i="1" dirty="0"/>
              <a:t>érdemeiből</a:t>
            </a:r>
            <a:r>
              <a:rPr lang="hu-HU" altLang="hu-HU" sz="1800" i="1" dirty="0"/>
              <a:t> kollégái többsége megszavazta neki a tiszteletdíjat.</a:t>
            </a:r>
            <a:r>
              <a:rPr lang="hu-HU" altLang="hu-HU" sz="1800" dirty="0"/>
              <a:t> (helytelen: 95, helyes: 5, egyéb: 3)</a:t>
            </a:r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Ez nem sok jót jelentett </a:t>
            </a:r>
            <a:r>
              <a:rPr lang="hu-HU" altLang="hu-HU" sz="1800" b="1" i="1" dirty="0"/>
              <a:t>nézve</a:t>
            </a:r>
            <a:r>
              <a:rPr lang="hu-HU" altLang="hu-HU" sz="1800" i="1" dirty="0"/>
              <a:t> </a:t>
            </a:r>
            <a:r>
              <a:rPr lang="hu-HU" altLang="hu-HU" sz="1800" b="1" i="1" dirty="0"/>
              <a:t>a</a:t>
            </a:r>
            <a:r>
              <a:rPr lang="hu-HU" altLang="hu-HU" sz="1800" i="1" dirty="0"/>
              <a:t> </a:t>
            </a:r>
            <a:r>
              <a:rPr lang="hu-HU" altLang="hu-HU" sz="1800" b="1" i="1" dirty="0"/>
              <a:t>tagállamokra</a:t>
            </a:r>
            <a:r>
              <a:rPr lang="hu-HU" altLang="hu-HU" sz="1800" i="1" dirty="0"/>
              <a:t>.</a:t>
            </a:r>
            <a:r>
              <a:rPr lang="hu-HU" altLang="hu-HU" sz="1800" dirty="0"/>
              <a:t> (helytelen: 95, helyes: 4, egyéb: 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altLang="hu-HU" sz="2000" dirty="0"/>
          </a:p>
        </p:txBody>
      </p:sp>
    </p:spTree>
    <p:extLst>
      <p:ext uri="{BB962C8B-B14F-4D97-AF65-F5344CB8AC3E}">
        <p14:creationId xmlns:p14="http://schemas.microsoft.com/office/powerpoint/2010/main" val="2437213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264" cy="4235152"/>
          </a:xfrm>
        </p:spPr>
        <p:txBody>
          <a:bodyPr/>
          <a:lstStyle/>
          <a:p>
            <a:r>
              <a:rPr lang="hu-HU" altLang="hu-HU" sz="2400" dirty="0"/>
              <a:t>Gyakran elfogadták </a:t>
            </a:r>
            <a:r>
              <a:rPr lang="hu-HU" altLang="hu-HU" sz="2400" dirty="0" smtClean="0"/>
              <a:t>kezdő pozícióban </a:t>
            </a:r>
            <a:r>
              <a:rPr lang="hu-HU" altLang="hu-HU" sz="2400" dirty="0"/>
              <a:t>is (60-90 „helyes” minősítés):</a:t>
            </a:r>
          </a:p>
          <a:p>
            <a:pPr lvl="1"/>
            <a:r>
              <a:rPr lang="hu-HU" altLang="hu-HU" sz="2000" i="1" dirty="0"/>
              <a:t>Mindenki elázott, </a:t>
            </a:r>
            <a:r>
              <a:rPr lang="hu-HU" altLang="hu-HU" sz="2000" b="1" i="1" dirty="0"/>
              <a:t>kivéve</a:t>
            </a:r>
            <a:r>
              <a:rPr lang="hu-HU" altLang="hu-HU" sz="2000" i="1" dirty="0"/>
              <a:t> </a:t>
            </a:r>
            <a:r>
              <a:rPr lang="hu-HU" altLang="hu-HU" sz="2000" b="1" i="1" dirty="0"/>
              <a:t>a korábban hazaindulókat</a:t>
            </a:r>
            <a:r>
              <a:rPr lang="hu-HU" altLang="hu-HU" sz="2000" i="1" dirty="0"/>
              <a:t>.</a:t>
            </a:r>
            <a:r>
              <a:rPr lang="hu-HU" altLang="hu-HU" sz="2000" dirty="0"/>
              <a:t> (helyes: 91, helytelen: 6, egyéb: 3)</a:t>
            </a:r>
            <a:endParaRPr lang="hu-HU" altLang="hu-HU" sz="2000" b="1" i="1" dirty="0"/>
          </a:p>
          <a:p>
            <a:pPr lvl="1"/>
            <a:r>
              <a:rPr lang="hu-HU" altLang="hu-HU" sz="2000" b="1" i="1" dirty="0"/>
              <a:t>Közel</a:t>
            </a:r>
            <a:r>
              <a:rPr lang="hu-HU" altLang="hu-HU" sz="2000" i="1" dirty="0"/>
              <a:t> </a:t>
            </a:r>
            <a:r>
              <a:rPr lang="hu-HU" altLang="hu-HU" sz="2000" b="1" i="1" dirty="0"/>
              <a:t>a határhoz</a:t>
            </a:r>
            <a:r>
              <a:rPr lang="hu-HU" altLang="hu-HU" sz="2000" i="1" dirty="0"/>
              <a:t> már látni lehetett a magas hegyeket.</a:t>
            </a:r>
            <a:r>
              <a:rPr lang="hu-HU" altLang="hu-HU" sz="2000" dirty="0"/>
              <a:t> (helyes: 93, helytelen: 4, egyéb: 3)</a:t>
            </a:r>
            <a:endParaRPr lang="hu-HU" altLang="hu-HU" sz="2000" i="1" dirty="0"/>
          </a:p>
          <a:p>
            <a:pPr lvl="1"/>
            <a:r>
              <a:rPr lang="hu-HU" altLang="hu-HU" sz="2000" i="1" dirty="0"/>
              <a:t>A délszláv kérdések kerültek szóba, </a:t>
            </a:r>
            <a:r>
              <a:rPr lang="hu-HU" altLang="hu-HU" sz="2000" b="1" i="1" dirty="0"/>
              <a:t>kezdve</a:t>
            </a:r>
            <a:r>
              <a:rPr lang="hu-HU" altLang="hu-HU" sz="2000" i="1" dirty="0"/>
              <a:t> </a:t>
            </a:r>
            <a:r>
              <a:rPr lang="hu-HU" altLang="hu-HU" sz="2000" b="1" i="1" dirty="0"/>
              <a:t>Boszniától</a:t>
            </a:r>
            <a:r>
              <a:rPr lang="hu-HU" altLang="hu-HU" sz="2000" i="1" dirty="0"/>
              <a:t> egészen Koszovóig.</a:t>
            </a:r>
            <a:r>
              <a:rPr lang="hu-HU" altLang="hu-HU" sz="2000" dirty="0"/>
              <a:t> (helyes: 64, helytelen: 25, egyéb: 11)</a:t>
            </a:r>
          </a:p>
          <a:p>
            <a:pPr lvl="1"/>
            <a:r>
              <a:rPr lang="hu-HU" altLang="hu-HU" sz="2000" b="1" i="1" dirty="0"/>
              <a:t>Eltekintve</a:t>
            </a:r>
            <a:r>
              <a:rPr lang="hu-HU" altLang="hu-HU" sz="2000" i="1" dirty="0"/>
              <a:t> egyes hibáitól nagyon szerettük Pistát.</a:t>
            </a:r>
            <a:r>
              <a:rPr lang="hu-HU" altLang="hu-HU" sz="2000" dirty="0"/>
              <a:t> (helytelen: 69, helyes: 23, egyéb: 8)</a:t>
            </a:r>
            <a:r>
              <a:rPr lang="hu-HU" altLang="hu-HU" sz="1800" dirty="0"/>
              <a:t> </a:t>
            </a:r>
            <a:endParaRPr lang="hu-HU" altLang="hu-HU" sz="2000" dirty="0"/>
          </a:p>
        </p:txBody>
      </p:sp>
    </p:spTree>
    <p:extLst>
      <p:ext uri="{BB962C8B-B14F-4D97-AF65-F5344CB8AC3E}">
        <p14:creationId xmlns:p14="http://schemas.microsoft.com/office/powerpoint/2010/main" val="2522138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44958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dirty="0"/>
              <a:t>A 2 vizsgálat összevetése: </a:t>
            </a:r>
            <a:r>
              <a:rPr lang="hu-HU" altLang="hu-HU" sz="2400" b="1" dirty="0"/>
              <a:t>egybevágó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eredmények!</a:t>
            </a:r>
            <a:endParaRPr lang="hu-HU" altLang="hu-HU" sz="2400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u-HU" altLang="hu-HU" sz="2400" dirty="0"/>
              <a:t>Az </a:t>
            </a:r>
            <a:r>
              <a:rPr lang="hu-HU" altLang="hu-HU" sz="2400" dirty="0" err="1"/>
              <a:t>MNSz</a:t>
            </a:r>
            <a:r>
              <a:rPr lang="hu-HU" altLang="hu-HU" sz="2400" dirty="0"/>
              <a:t> anyagában soha vagy csak ritkán megjelenő, elülső pozíciójú ragvonzó névutók zömét az adatközlők is rendszerint helytelennek minősítették: </a:t>
            </a:r>
            <a:r>
              <a:rPr lang="hu-HU" altLang="hu-HU" sz="2400" b="1" i="1" dirty="0" smtClean="0"/>
              <a:t>fogva</a:t>
            </a:r>
            <a:r>
              <a:rPr lang="hu-HU" altLang="hu-HU" sz="2400" b="1" i="1" dirty="0"/>
              <a:t>, illetően, vonatkozóan, kifolyólag</a:t>
            </a:r>
            <a:r>
              <a:rPr lang="hu-HU" altLang="hu-HU" sz="2400" i="1" dirty="0"/>
              <a:t>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u-HU" altLang="hu-HU" sz="2400" dirty="0"/>
              <a:t>A fordítottja is igaz volt: amelyik névutó a korpuszban nagy számban fordult elő névszó előtti helyzetben, azt az adatközlők többsége is helyesnek tartotta ebben a pozícióban: </a:t>
            </a:r>
            <a:r>
              <a:rPr lang="hu-HU" altLang="hu-HU" sz="2400" b="1" i="1" dirty="0">
                <a:solidFill>
                  <a:srgbClr val="FF0000"/>
                </a:solidFill>
              </a:rPr>
              <a:t>kivéve, közel, eltekintve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dirty="0"/>
              <a:t>Kivétel: </a:t>
            </a:r>
            <a:endParaRPr lang="hu-HU" altLang="hu-HU" sz="2400" dirty="0" smtClean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b="1" dirty="0" smtClean="0"/>
              <a:t>s</a:t>
            </a:r>
            <a:r>
              <a:rPr lang="hu-HU" altLang="hu-HU" sz="2400" b="1" i="1" dirty="0" smtClean="0"/>
              <a:t>zemben </a:t>
            </a:r>
            <a:r>
              <a:rPr lang="hu-HU" altLang="hu-HU" sz="2400" b="1" i="1" dirty="0"/>
              <a:t>a főnökével</a:t>
            </a:r>
            <a:r>
              <a:rPr lang="hu-HU" altLang="hu-HU" sz="2400" i="1" dirty="0"/>
              <a:t> neki nem volt saját véleménye.</a:t>
            </a:r>
            <a:r>
              <a:rPr lang="hu-HU" altLang="hu-HU" sz="2400" dirty="0"/>
              <a:t> (</a:t>
            </a:r>
            <a:r>
              <a:rPr lang="hu-HU" altLang="hu-HU" sz="2400" dirty="0" err="1"/>
              <a:t>MNSz</a:t>
            </a:r>
            <a:r>
              <a:rPr lang="hu-HU" altLang="hu-HU" sz="2400" dirty="0"/>
              <a:t>: 71 jó, adatközlők 47%-a szerint helytelen).</a:t>
            </a:r>
          </a:p>
        </p:txBody>
      </p:sp>
    </p:spTree>
    <p:extLst>
      <p:ext uri="{BB962C8B-B14F-4D97-AF65-F5344CB8AC3E}">
        <p14:creationId xmlns:p14="http://schemas.microsoft.com/office/powerpoint/2010/main" val="2008447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Keletkezőben lévő (?) névutók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hu-HU" altLang="hu-HU" dirty="0"/>
              <a:t>Sebestyén (1965: 169–186</a:t>
            </a:r>
            <a:r>
              <a:rPr lang="hu-HU" altLang="hu-HU" dirty="0" smtClean="0"/>
              <a:t>): ez már 50−60 éve is így volt</a:t>
            </a:r>
            <a:endParaRPr lang="hu-HU" altLang="hu-HU" dirty="0"/>
          </a:p>
          <a:p>
            <a:pPr lvl="1">
              <a:buFontTx/>
              <a:buNone/>
            </a:pPr>
            <a:r>
              <a:rPr lang="hu-HU" altLang="hu-HU" dirty="0"/>
              <a:t>ELÖL IS SZERET ÁLLNI:</a:t>
            </a:r>
          </a:p>
          <a:p>
            <a:pPr lvl="1">
              <a:buFontTx/>
              <a:buNone/>
            </a:pPr>
            <a:r>
              <a:rPr lang="hu-HU" altLang="hu-HU" i="1" dirty="0" err="1"/>
              <a:t>vmitől</a:t>
            </a:r>
            <a:r>
              <a:rPr lang="hu-HU" altLang="hu-HU" i="1" dirty="0"/>
              <a:t> eltekintve ~ </a:t>
            </a:r>
            <a:r>
              <a:rPr lang="hu-HU" altLang="hu-HU" i="1" dirty="0" err="1"/>
              <a:t>eltekintve</a:t>
            </a:r>
            <a:r>
              <a:rPr lang="hu-HU" altLang="hu-HU" i="1" dirty="0"/>
              <a:t> </a:t>
            </a:r>
            <a:r>
              <a:rPr lang="hu-HU" altLang="hu-HU" i="1" dirty="0" err="1"/>
              <a:t>vmitől</a:t>
            </a:r>
            <a:endParaRPr lang="hu-HU" altLang="hu-HU" dirty="0"/>
          </a:p>
          <a:p>
            <a:pPr lvl="1">
              <a:buFontTx/>
              <a:buNone/>
            </a:pPr>
            <a:r>
              <a:rPr lang="hu-HU" altLang="hu-HU" i="1" dirty="0" err="1"/>
              <a:t>vmit</a:t>
            </a:r>
            <a:r>
              <a:rPr lang="hu-HU" altLang="hu-HU" i="1" dirty="0"/>
              <a:t> kivéve ~ </a:t>
            </a:r>
            <a:r>
              <a:rPr lang="hu-HU" altLang="hu-HU" i="1" dirty="0" err="1"/>
              <a:t>kivéve</a:t>
            </a:r>
            <a:r>
              <a:rPr lang="hu-HU" altLang="hu-HU" i="1" dirty="0"/>
              <a:t> </a:t>
            </a:r>
            <a:r>
              <a:rPr lang="hu-HU" altLang="hu-HU" i="1" dirty="0" err="1"/>
              <a:t>vmit</a:t>
            </a:r>
            <a:endParaRPr lang="hu-HU" altLang="hu-HU" i="1" dirty="0"/>
          </a:p>
          <a:p>
            <a:pPr lvl="1">
              <a:buFontTx/>
              <a:buNone/>
            </a:pPr>
            <a:r>
              <a:rPr lang="hu-HU" altLang="hu-HU" dirty="0"/>
              <a:t>NEM ÁLL ELÖL, CSAK HÁTUL:</a:t>
            </a:r>
          </a:p>
          <a:p>
            <a:pPr lvl="1">
              <a:buFontTx/>
              <a:buNone/>
            </a:pPr>
            <a:r>
              <a:rPr lang="hu-HU" altLang="hu-HU" i="1" dirty="0" err="1"/>
              <a:t>vmit</a:t>
            </a:r>
            <a:r>
              <a:rPr lang="hu-HU" altLang="hu-HU" i="1" dirty="0"/>
              <a:t> illetően</a:t>
            </a:r>
            <a:endParaRPr lang="hu-HU" altLang="hu-HU" dirty="0"/>
          </a:p>
          <a:p>
            <a:pPr lvl="1">
              <a:buFontTx/>
              <a:buNone/>
            </a:pPr>
            <a:r>
              <a:rPr lang="hu-HU" altLang="hu-HU" i="1" dirty="0" err="1"/>
              <a:t>vmiből</a:t>
            </a:r>
            <a:r>
              <a:rPr lang="hu-HU" altLang="hu-HU" i="1" dirty="0"/>
              <a:t> kifolyólag</a:t>
            </a:r>
            <a:endParaRPr lang="hu-HU" altLang="hu-HU" dirty="0"/>
          </a:p>
          <a:p>
            <a:pPr lvl="1">
              <a:buFontTx/>
              <a:buNone/>
            </a:pPr>
            <a:r>
              <a:rPr lang="hu-HU" altLang="hu-HU" i="1" dirty="0" err="1"/>
              <a:t>vmire</a:t>
            </a:r>
            <a:r>
              <a:rPr lang="hu-HU" altLang="hu-HU" i="1" dirty="0"/>
              <a:t> vonatkozóan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43763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/>
              <a:t>A korábbi vizsgálatok konklúziója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195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altLang="hu-HU" sz="2400" dirty="0"/>
              <a:t>Az </a:t>
            </a:r>
            <a:r>
              <a:rPr lang="hu-HU" altLang="hu-HU" sz="2400" dirty="0" err="1"/>
              <a:t>RN-ek</a:t>
            </a:r>
            <a:r>
              <a:rPr lang="hu-HU" altLang="hu-HU" sz="2400" dirty="0"/>
              <a:t> kevésbé mozgékonyak,mint forrásszófajaik.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Az ő pozíciójuk </a:t>
            </a:r>
            <a:r>
              <a:rPr lang="hu-HU" altLang="hu-HU" sz="2400" dirty="0"/>
              <a:t>is </a:t>
            </a:r>
            <a:r>
              <a:rPr lang="hu-HU" altLang="hu-HU" sz="2400" b="1" dirty="0"/>
              <a:t>rögzített</a:t>
            </a:r>
            <a:r>
              <a:rPr lang="hu-HU" altLang="hu-HU" sz="2400" dirty="0"/>
              <a:t>, de a nem </a:t>
            </a:r>
            <a:r>
              <a:rPr lang="hu-HU" altLang="hu-HU" sz="2400" dirty="0" err="1"/>
              <a:t>RN-ekhez</a:t>
            </a:r>
            <a:r>
              <a:rPr lang="hu-HU" altLang="hu-HU" sz="2400" dirty="0"/>
              <a:t> képest egy fokkal szabadabb, a forrásszófajokéhoz képest viszont kötöttebb.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A </a:t>
            </a:r>
            <a:r>
              <a:rPr lang="hu-HU" altLang="hu-HU" sz="2400" dirty="0" err="1"/>
              <a:t>RN-k</a:t>
            </a:r>
            <a:r>
              <a:rPr lang="hu-HU" altLang="hu-HU" sz="2400" dirty="0"/>
              <a:t> tarthatók névutónak, de az egyes példányok változatos viselkedésűek; </a:t>
            </a:r>
            <a:r>
              <a:rPr lang="hu-HU" altLang="hu-HU" sz="2400" b="1" dirty="0" err="1"/>
              <a:t>prototipikusabbak</a:t>
            </a:r>
            <a:r>
              <a:rPr lang="hu-HU" altLang="hu-HU" sz="2400" b="1" dirty="0"/>
              <a:t> </a:t>
            </a:r>
            <a:r>
              <a:rPr lang="hu-HU" altLang="hu-HU" sz="2400" dirty="0"/>
              <a:t>azok, amelyek </a:t>
            </a:r>
            <a:r>
              <a:rPr lang="hu-HU" altLang="hu-HU" sz="2400" b="1" dirty="0"/>
              <a:t>csak hátsó pozícióban</a:t>
            </a:r>
            <a:r>
              <a:rPr lang="hu-HU" altLang="hu-HU" sz="2400" dirty="0"/>
              <a:t> jelennek meg. </a:t>
            </a:r>
            <a:endParaRPr lang="hu-HU" altLang="hu-HU" sz="2400" dirty="0" smtClean="0"/>
          </a:p>
          <a:p>
            <a:r>
              <a:rPr lang="hu-HU" altLang="hu-HU" sz="2400" dirty="0" smtClean="0"/>
              <a:t>Az </a:t>
            </a:r>
            <a:r>
              <a:rPr lang="hu-HU" altLang="hu-HU" sz="2400" dirty="0" err="1"/>
              <a:t>RN-ek</a:t>
            </a:r>
            <a:r>
              <a:rPr lang="hu-HU" altLang="hu-HU" sz="2400" dirty="0"/>
              <a:t> szemantikája változatos, az elöl is álló példányok esetében is megjelenik az absztrakt </a:t>
            </a:r>
            <a:r>
              <a:rPr lang="hu-HU" altLang="hu-HU" sz="2400" dirty="0" smtClean="0"/>
              <a:t>funkció.</a:t>
            </a:r>
            <a:endParaRPr lang="hu-HU" altLang="hu-HU" sz="2400" dirty="0"/>
          </a:p>
        </p:txBody>
      </p:sp>
    </p:spTree>
    <p:extLst>
      <p:ext uri="{BB962C8B-B14F-4D97-AF65-F5344CB8AC3E}">
        <p14:creationId xmlns:p14="http://schemas.microsoft.com/office/powerpoint/2010/main" val="279308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Új vizsgálat: </a:t>
            </a:r>
            <a:r>
              <a:rPr lang="hu-HU" i="1" dirty="0" err="1" smtClean="0"/>
              <a:t>vmitől</a:t>
            </a:r>
            <a:r>
              <a:rPr lang="hu-HU" i="1" dirty="0" smtClean="0"/>
              <a:t> távol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Cél: sok irodalom nem veszi névutónak (vö. Sebestyén 1965: 17): a felük szerint az, a másik felük szerint nem</a:t>
            </a:r>
          </a:p>
          <a:p>
            <a:r>
              <a:rPr lang="hu-HU" dirty="0" smtClean="0"/>
              <a:t>D. </a:t>
            </a:r>
            <a:r>
              <a:rPr lang="hu-HU" dirty="0" err="1" smtClean="0"/>
              <a:t>Mátai</a:t>
            </a:r>
            <a:r>
              <a:rPr lang="hu-HU" dirty="0" smtClean="0"/>
              <a:t> (2003): az újmagyar kortól névutó, értelmezős szerkezetben keletkezett</a:t>
            </a:r>
          </a:p>
          <a:p>
            <a:r>
              <a:rPr lang="hu-HU" dirty="0" smtClean="0"/>
              <a:t>Formális elemzés: nem szerepel az </a:t>
            </a:r>
            <a:r>
              <a:rPr lang="hu-HU" dirty="0" err="1" smtClean="0"/>
              <a:t>RN-ek</a:t>
            </a:r>
            <a:r>
              <a:rPr lang="hu-HU" dirty="0" smtClean="0"/>
              <a:t> között, míg a </a:t>
            </a:r>
            <a:r>
              <a:rPr lang="hu-HU" i="1" dirty="0" err="1" smtClean="0"/>
              <a:t>vmihez</a:t>
            </a:r>
            <a:r>
              <a:rPr lang="hu-HU" i="1" dirty="0" smtClean="0"/>
              <a:t> közel </a:t>
            </a:r>
            <a:r>
              <a:rPr lang="hu-HU" dirty="0" smtClean="0"/>
              <a:t>igen </a:t>
            </a:r>
            <a:r>
              <a:rPr lang="hu-HU" dirty="0"/>
              <a:t>(Dékány – Hegedűs 2015)</a:t>
            </a:r>
            <a:endParaRPr lang="hu-HU" dirty="0" smtClean="0"/>
          </a:p>
          <a:p>
            <a:r>
              <a:rPr lang="hu-HU" dirty="0" smtClean="0"/>
              <a:t>De akkor mi lenne? Határozószó? Valami más?</a:t>
            </a:r>
          </a:p>
          <a:p>
            <a:r>
              <a:rPr lang="hu-HU" dirty="0" smtClean="0"/>
              <a:t>A felvett </a:t>
            </a:r>
            <a:r>
              <a:rPr lang="hu-HU" b="1" dirty="0" smtClean="0"/>
              <a:t>pozíciók</a:t>
            </a:r>
            <a:r>
              <a:rPr lang="hu-HU" dirty="0" smtClean="0"/>
              <a:t> és a </a:t>
            </a:r>
            <a:r>
              <a:rPr lang="hu-HU" b="1" dirty="0" err="1" smtClean="0"/>
              <a:t>kollokálódás</a:t>
            </a:r>
            <a:r>
              <a:rPr lang="hu-HU" dirty="0" smtClean="0"/>
              <a:t> alaposabb vizsgálata </a:t>
            </a:r>
            <a:r>
              <a:rPr lang="hu-HU" dirty="0" err="1" smtClean="0"/>
              <a:t>diakrón</a:t>
            </a:r>
            <a:r>
              <a:rPr lang="hu-HU" dirty="0" smtClean="0"/>
              <a:t> és szinkrón korpuszokon</a:t>
            </a:r>
          </a:p>
          <a:p>
            <a:r>
              <a:rPr lang="hu-HU" b="1" dirty="0" smtClean="0"/>
              <a:t>Kérdés: volt-e olyan időszak, amikor következetesen </a:t>
            </a:r>
            <a:r>
              <a:rPr lang="hu-HU" b="1" i="1" dirty="0" err="1"/>
              <a:t>-tól</a:t>
            </a:r>
            <a:r>
              <a:rPr lang="hu-HU" b="1" i="1" dirty="0"/>
              <a:t>/</a:t>
            </a:r>
            <a:r>
              <a:rPr lang="hu-HU" b="1" i="1" dirty="0" err="1"/>
              <a:t>-től</a:t>
            </a:r>
            <a:r>
              <a:rPr lang="hu-HU" b="1" dirty="0"/>
              <a:t> </a:t>
            </a:r>
            <a:r>
              <a:rPr lang="hu-HU" b="1" dirty="0" smtClean="0"/>
              <a:t>ragos névszók után jelent meg (</a:t>
            </a:r>
            <a:r>
              <a:rPr lang="hu-HU" b="1" i="1" dirty="0" err="1" smtClean="0"/>
              <a:t>vmitől</a:t>
            </a:r>
            <a:r>
              <a:rPr lang="hu-HU" b="1" i="1" dirty="0" smtClean="0"/>
              <a:t> távol</a:t>
            </a:r>
            <a:r>
              <a:rPr lang="hu-HU" b="1" dirty="0" smtClean="0"/>
              <a:t>)? Volt-e névutó, névutó-e ma?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237207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Első előfordulások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Jókai-kódex (</a:t>
            </a:r>
            <a:r>
              <a:rPr lang="hu-HU" dirty="0"/>
              <a:t>1372u./1448k</a:t>
            </a:r>
            <a:r>
              <a:rPr lang="hu-HU" dirty="0" smtClean="0"/>
              <a:t>.): ötször szerepel, nincs </a:t>
            </a:r>
            <a:r>
              <a:rPr lang="hu-HU" i="1" dirty="0" err="1"/>
              <a:t>-tól</a:t>
            </a:r>
            <a:r>
              <a:rPr lang="hu-HU" i="1" dirty="0"/>
              <a:t>/</a:t>
            </a:r>
            <a:r>
              <a:rPr lang="hu-HU" i="1" dirty="0" err="1"/>
              <a:t>-től</a:t>
            </a:r>
            <a:r>
              <a:rPr lang="hu-HU" dirty="0"/>
              <a:t> </a:t>
            </a:r>
            <a:r>
              <a:rPr lang="hu-HU" dirty="0" smtClean="0"/>
              <a:t>névszó a tagmondatban</a:t>
            </a:r>
          </a:p>
          <a:p>
            <a:pPr marL="0" indent="0">
              <a:buNone/>
            </a:pPr>
            <a:endParaRPr lang="hu-HU" dirty="0"/>
          </a:p>
          <a:p>
            <a:pPr marL="0" lvl="0" indent="0">
              <a:buNone/>
            </a:pPr>
            <a:r>
              <a:rPr lang="hu-HU" i="1" dirty="0" err="1"/>
              <a:t>kkyk</a:t>
            </a:r>
            <a:r>
              <a:rPr lang="hu-HU" i="1" dirty="0"/>
              <a:t> </a:t>
            </a:r>
            <a:r>
              <a:rPr lang="hu-HU" i="1" dirty="0" err="1"/>
              <a:t>budoſnac</a:t>
            </a:r>
            <a:r>
              <a:rPr lang="hu-HU" i="1" dirty="0"/>
              <a:t> </a:t>
            </a:r>
            <a:r>
              <a:rPr lang="hu-HU" i="1" dirty="0" err="1"/>
              <a:t>kÿetlenben</a:t>
            </a:r>
            <a:r>
              <a:rPr lang="hu-HU" i="1" dirty="0"/>
              <a:t> / es </a:t>
            </a:r>
            <a:r>
              <a:rPr lang="hu-HU" b="1" i="1" dirty="0" err="1"/>
              <a:t>tauol</a:t>
            </a:r>
            <a:r>
              <a:rPr lang="hu-HU" i="1" dirty="0" err="1"/>
              <a:t>ualo</a:t>
            </a:r>
            <a:r>
              <a:rPr lang="hu-HU" i="1" dirty="0"/>
              <a:t> helyekben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JókK</a:t>
            </a:r>
            <a:r>
              <a:rPr lang="hu-HU" dirty="0" smtClean="0"/>
              <a:t>. 114)</a:t>
            </a:r>
          </a:p>
          <a:p>
            <a:pPr marL="0" lvl="0" indent="0">
              <a:buNone/>
            </a:pPr>
            <a:endParaRPr lang="hu-HU" b="1" dirty="0"/>
          </a:p>
          <a:p>
            <a:pPr marL="0" lvl="0" indent="0">
              <a:buNone/>
            </a:pPr>
            <a:r>
              <a:rPr lang="hu-HU" b="1" dirty="0" smtClean="0"/>
              <a:t>kik </a:t>
            </a:r>
            <a:r>
              <a:rPr lang="hu-HU" b="1" dirty="0"/>
              <a:t>bujdosnak kietlenben és távol (’</a:t>
            </a:r>
            <a:r>
              <a:rPr lang="hu-HU" b="1" dirty="0" err="1"/>
              <a:t>messzi</a:t>
            </a:r>
            <a:r>
              <a:rPr lang="hu-HU" b="1" dirty="0"/>
              <a:t>’) való helyekben 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5926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Első előfordulások	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Guary-kódex</a:t>
            </a:r>
            <a:r>
              <a:rPr lang="hu-HU" dirty="0" smtClean="0"/>
              <a:t> (1495):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/>
              <a:t>ha </a:t>
            </a:r>
            <a:r>
              <a:rPr lang="hu-HU" i="1" dirty="0" err="1"/>
              <a:t>kedeg</a:t>
            </a:r>
            <a:r>
              <a:rPr lang="hu-HU" i="1" dirty="0"/>
              <a:t> </a:t>
            </a:r>
            <a:r>
              <a:rPr lang="hu-HU" i="1" dirty="0" err="1"/>
              <a:t>magat</a:t>
            </a:r>
            <a:r>
              <a:rPr lang="hu-HU" i="1" dirty="0"/>
              <a:t> </a:t>
            </a:r>
            <a:r>
              <a:rPr lang="hu-HU" i="1" dirty="0" err="1"/>
              <a:t>ſenkinek</a:t>
            </a:r>
            <a:r>
              <a:rPr lang="hu-HU" i="1" dirty="0"/>
              <a:t> nem </a:t>
            </a:r>
            <a:r>
              <a:rPr lang="hu-HU" i="1" dirty="0" err="1"/>
              <a:t>agga</a:t>
            </a:r>
            <a:r>
              <a:rPr lang="hu-HU" i="1" dirty="0"/>
              <a:t> es </a:t>
            </a:r>
            <a:r>
              <a:rPr lang="hu-HU" i="1" dirty="0" err="1"/>
              <a:t>eʒ</a:t>
            </a:r>
            <a:r>
              <a:rPr lang="hu-HU" i="1" dirty="0"/>
              <a:t> </a:t>
            </a:r>
            <a:r>
              <a:rPr lang="hu-HU" i="1" dirty="0" err="1"/>
              <a:t>velag</a:t>
            </a:r>
            <a:r>
              <a:rPr lang="hu-HU" b="1" i="1" dirty="0" err="1"/>
              <a:t>tul</a:t>
            </a:r>
            <a:r>
              <a:rPr lang="hu-HU" i="1" dirty="0"/>
              <a:t> </a:t>
            </a:r>
            <a:r>
              <a:rPr lang="hu-HU" b="1" i="1" dirty="0" err="1"/>
              <a:t>tauul</a:t>
            </a:r>
            <a:r>
              <a:rPr lang="hu-HU" i="1" dirty="0"/>
              <a:t> </a:t>
            </a:r>
            <a:r>
              <a:rPr lang="hu-HU" i="1" dirty="0" err="1"/>
              <a:t>iar</a:t>
            </a:r>
            <a:r>
              <a:rPr lang="hu-HU" dirty="0"/>
              <a:t> (</a:t>
            </a:r>
            <a:r>
              <a:rPr lang="hu-HU" dirty="0" err="1"/>
              <a:t>Guary-kódex</a:t>
            </a:r>
            <a:r>
              <a:rPr lang="hu-HU" dirty="0"/>
              <a:t> </a:t>
            </a:r>
            <a:r>
              <a:rPr lang="hu-HU" dirty="0" smtClean="0"/>
              <a:t>27) 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b="1" dirty="0" smtClean="0"/>
              <a:t>ha </a:t>
            </a:r>
            <a:r>
              <a:rPr lang="hu-HU" b="1" dirty="0" err="1"/>
              <a:t>kedég</a:t>
            </a:r>
            <a:r>
              <a:rPr lang="hu-HU" b="1" dirty="0"/>
              <a:t> magát senkinek nem adja és ez </a:t>
            </a:r>
            <a:r>
              <a:rPr lang="hu-HU" b="1" dirty="0" err="1"/>
              <a:t>velágtúl</a:t>
            </a:r>
            <a:r>
              <a:rPr lang="hu-HU" b="1" dirty="0"/>
              <a:t> távul </a:t>
            </a:r>
            <a:r>
              <a:rPr lang="hu-HU" b="1" dirty="0" smtClean="0"/>
              <a:t>jár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hu-HU" dirty="0" err="1" smtClean="0"/>
              <a:t>ha</a:t>
            </a:r>
            <a:r>
              <a:rPr lang="hu-HU" dirty="0" smtClean="0"/>
              <a:t> pedig magát senkinek nem adja és e világtól távol jár’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98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Névutók…?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i="1" dirty="0"/>
              <a:t>k</a:t>
            </a:r>
            <a:r>
              <a:rPr lang="hu-HU" i="1" dirty="0" smtClean="0"/>
              <a:t>özel a folyóhoz</a:t>
            </a:r>
          </a:p>
          <a:p>
            <a:pPr marL="0" indent="0">
              <a:buNone/>
            </a:pPr>
            <a:r>
              <a:rPr lang="hu-HU" i="1" dirty="0"/>
              <a:t>a</a:t>
            </a:r>
            <a:r>
              <a:rPr lang="hu-HU" i="1" dirty="0" smtClean="0"/>
              <a:t> ház mögött</a:t>
            </a:r>
          </a:p>
          <a:p>
            <a:pPr marL="0" indent="0">
              <a:buNone/>
            </a:pPr>
            <a:r>
              <a:rPr lang="hu-HU" i="1" dirty="0"/>
              <a:t>s</a:t>
            </a:r>
            <a:r>
              <a:rPr lang="hu-HU" i="1" dirty="0" smtClean="0"/>
              <a:t>zemben a miniszterrel</a:t>
            </a:r>
          </a:p>
          <a:p>
            <a:pPr marL="0" indent="0">
              <a:buNone/>
            </a:pPr>
            <a:r>
              <a:rPr lang="hu-HU" i="1" dirty="0"/>
              <a:t>t</a:t>
            </a:r>
            <a:r>
              <a:rPr lang="hu-HU" i="1" dirty="0" smtClean="0"/>
              <a:t>ermeténél fogva</a:t>
            </a:r>
          </a:p>
          <a:p>
            <a:pPr marL="0" indent="0">
              <a:buNone/>
            </a:pPr>
            <a:r>
              <a:rPr lang="hu-HU" i="1" dirty="0"/>
              <a:t>e</a:t>
            </a:r>
            <a:r>
              <a:rPr lang="hu-HU" i="1" dirty="0" smtClean="0"/>
              <a:t>bből kifolyólag</a:t>
            </a:r>
          </a:p>
          <a:p>
            <a:pPr marL="0" indent="0">
              <a:buNone/>
            </a:pPr>
            <a:r>
              <a:rPr lang="hu-HU" i="1" dirty="0"/>
              <a:t>k</a:t>
            </a:r>
            <a:r>
              <a:rPr lang="hu-HU" i="1" dirty="0" smtClean="0"/>
              <a:t>ivéve a magasakat</a:t>
            </a:r>
          </a:p>
          <a:p>
            <a:pPr marL="0" indent="0">
              <a:buNone/>
            </a:pPr>
            <a:r>
              <a:rPr lang="hu-HU" i="1" dirty="0" smtClean="0"/>
              <a:t>a szülei révén</a:t>
            </a:r>
          </a:p>
          <a:p>
            <a:pPr marL="0" indent="0">
              <a:buNone/>
            </a:pPr>
            <a:r>
              <a:rPr lang="hu-HU" i="1" dirty="0"/>
              <a:t>a</a:t>
            </a:r>
            <a:r>
              <a:rPr lang="hu-HU" i="1" dirty="0" smtClean="0"/>
              <a:t>z üvegen belül</a:t>
            </a:r>
          </a:p>
          <a:p>
            <a:pPr marL="0" indent="0">
              <a:buNone/>
            </a:pPr>
            <a:r>
              <a:rPr lang="hu-HU" i="1" dirty="0"/>
              <a:t>t</a:t>
            </a:r>
            <a:r>
              <a:rPr lang="hu-HU" i="1" dirty="0" smtClean="0"/>
              <a:t>ávol a határtól</a:t>
            </a:r>
          </a:p>
        </p:txBody>
      </p:sp>
    </p:spTree>
    <p:extLst>
      <p:ext uri="{BB962C8B-B14F-4D97-AF65-F5344CB8AC3E}">
        <p14:creationId xmlns:p14="http://schemas.microsoft.com/office/powerpoint/2010/main" val="1341470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137041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TMK (15. sz. vége – 1772), Dömötör és </a:t>
            </a:r>
            <a:r>
              <a:rPr lang="hu-HU" dirty="0" err="1" smtClean="0"/>
              <a:t>mtsai</a:t>
            </a:r>
            <a:r>
              <a:rPr lang="hu-HU" dirty="0" smtClean="0"/>
              <a:t> 2017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37 találat, az első: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 err="1"/>
              <a:t>Adÿg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 .k. </a:t>
            </a:r>
            <a:r>
              <a:rPr lang="hu-HU" i="1" dirty="0" err="1"/>
              <a:t>lassa</a:t>
            </a:r>
            <a:r>
              <a:rPr lang="hu-HU" i="1" dirty="0"/>
              <a:t> ha </a:t>
            </a:r>
            <a:r>
              <a:rPr lang="hu-HU" i="1" dirty="0" err="1"/>
              <a:t>walamÿnth</a:t>
            </a:r>
            <a:r>
              <a:rPr lang="hu-HU" i="1" dirty="0"/>
              <a:t> .k. </a:t>
            </a:r>
            <a:r>
              <a:rPr lang="hu-HU" i="1" dirty="0" err="1"/>
              <a:t>walamÿ</a:t>
            </a:r>
            <a:r>
              <a:rPr lang="hu-HU" i="1" dirty="0"/>
              <a:t> </a:t>
            </a:r>
            <a:r>
              <a:rPr lang="hu-HU" i="1" dirty="0" err="1"/>
              <a:t>zooth</a:t>
            </a:r>
            <a:r>
              <a:rPr lang="hu-HU" i="1" dirty="0"/>
              <a:t> </a:t>
            </a:r>
            <a:r>
              <a:rPr lang="hu-HU" b="1" i="1" dirty="0" err="1"/>
              <a:t>Thawol</a:t>
            </a:r>
            <a:r>
              <a:rPr lang="hu-HU" i="1" dirty="0"/>
              <a:t> </a:t>
            </a:r>
            <a:r>
              <a:rPr lang="hu-HU" i="1" dirty="0" err="1"/>
              <a:t>wehethne</a:t>
            </a:r>
            <a:r>
              <a:rPr lang="hu-HU" i="1" dirty="0"/>
              <a:t> </a:t>
            </a:r>
            <a:r>
              <a:rPr lang="hu-HU" b="1" i="1" dirty="0" err="1"/>
              <a:t>walamelÿkthewl</a:t>
            </a:r>
            <a:r>
              <a:rPr lang="hu-HU" i="1" dirty="0"/>
              <a:t>.</a:t>
            </a:r>
            <a:r>
              <a:rPr lang="hu-HU" dirty="0"/>
              <a:t> (TMK, </a:t>
            </a:r>
            <a:r>
              <a:rPr lang="hu-HU" dirty="0" err="1"/>
              <a:t>Svetk</a:t>
            </a:r>
            <a:r>
              <a:rPr lang="hu-HU" dirty="0"/>
              <a:t>. 131. 1569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Addig </a:t>
            </a:r>
            <a:r>
              <a:rPr lang="hu-HU" dirty="0" err="1"/>
              <a:t>tekegyelmed</a:t>
            </a:r>
            <a:r>
              <a:rPr lang="hu-HU" dirty="0"/>
              <a:t> lássa, ha valamint kegyelmed valami szót </a:t>
            </a:r>
            <a:r>
              <a:rPr lang="hu-HU" b="1" dirty="0"/>
              <a:t>távol</a:t>
            </a:r>
            <a:r>
              <a:rPr lang="hu-HU" dirty="0"/>
              <a:t> vehetne </a:t>
            </a:r>
            <a:r>
              <a:rPr lang="hu-HU" b="1" dirty="0"/>
              <a:t>valamelyiktől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67688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137041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TMK (15. sz. vége – 1772), Dömötör és </a:t>
            </a:r>
            <a:r>
              <a:rPr lang="hu-HU" dirty="0" err="1" smtClean="0"/>
              <a:t>mtsai</a:t>
            </a:r>
            <a:r>
              <a:rPr lang="hu-HU" dirty="0" smtClean="0"/>
              <a:t> 2017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Az összes találat elemzése alapján: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 </a:t>
            </a:r>
            <a:r>
              <a:rPr lang="hu-HU" i="1" dirty="0"/>
              <a:t>távol</a:t>
            </a:r>
            <a:r>
              <a:rPr lang="hu-HU" dirty="0"/>
              <a:t> </a:t>
            </a:r>
            <a:r>
              <a:rPr lang="hu-HU" dirty="0" smtClean="0"/>
              <a:t>34 esetben közvetlenül </a:t>
            </a:r>
            <a:r>
              <a:rPr lang="hu-HU" dirty="0"/>
              <a:t>megelőzi </a:t>
            </a:r>
            <a:r>
              <a:rPr lang="hu-HU" dirty="0" smtClean="0"/>
              <a:t>az </a:t>
            </a:r>
            <a:r>
              <a:rPr lang="hu-HU" dirty="0"/>
              <a:t>igei/igenévi </a:t>
            </a:r>
            <a:r>
              <a:rPr lang="hu-HU" dirty="0" smtClean="0"/>
              <a:t>alakot (főleg a létigét)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 smtClean="0"/>
              <a:t>ha </a:t>
            </a:r>
            <a:r>
              <a:rPr lang="hu-HU" i="1" dirty="0"/>
              <a:t>ura volna </a:t>
            </a:r>
            <a:r>
              <a:rPr lang="hu-HU" b="1" i="1" dirty="0"/>
              <a:t>távol </a:t>
            </a:r>
            <a:r>
              <a:rPr lang="hu-HU" b="1" i="1" dirty="0" err="1"/>
              <a:t>tőlle</a:t>
            </a:r>
            <a:r>
              <a:rPr lang="hu-HU" b="1" dirty="0"/>
              <a:t> </a:t>
            </a:r>
            <a:r>
              <a:rPr lang="hu-HU" dirty="0"/>
              <a:t>(TMK, </a:t>
            </a:r>
            <a:r>
              <a:rPr lang="hu-HU" dirty="0" err="1"/>
              <a:t>KBosz</a:t>
            </a:r>
            <a:r>
              <a:rPr lang="hu-HU" dirty="0"/>
              <a:t>. 19, 1584)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Mi a helyzet a ragos „alapszóval”?</a:t>
            </a:r>
          </a:p>
          <a:p>
            <a:pPr marL="0" indent="0">
              <a:buNone/>
            </a:pPr>
            <a:r>
              <a:rPr lang="hu-HU" dirty="0" smtClean="0"/>
              <a:t>Csak 3-szor követi és csak 1-szer  közvetlenül</a:t>
            </a:r>
          </a:p>
          <a:p>
            <a:pPr marL="0" indent="0">
              <a:buNone/>
            </a:pPr>
            <a:r>
              <a:rPr lang="hu-HU" i="1" dirty="0" smtClean="0"/>
              <a:t>Távol legyen (tőle) </a:t>
            </a:r>
            <a:r>
              <a:rPr lang="hu-HU" dirty="0" smtClean="0"/>
              <a:t>stb. ’</a:t>
            </a:r>
            <a:r>
              <a:rPr lang="hu-HU" dirty="0" err="1" smtClean="0"/>
              <a:t>ne</a:t>
            </a:r>
            <a:r>
              <a:rPr lang="hu-HU" dirty="0" smtClean="0"/>
              <a:t> történjen meg; eszébe ne jusson’ – a névmás nem a </a:t>
            </a:r>
            <a:r>
              <a:rPr lang="hu-HU" i="1" dirty="0" smtClean="0"/>
              <a:t>távol </a:t>
            </a:r>
            <a:r>
              <a:rPr lang="hu-HU" dirty="0" smtClean="0"/>
              <a:t>előtt áll!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2344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MTSz</a:t>
            </a:r>
            <a:r>
              <a:rPr lang="hu-HU" dirty="0" smtClean="0"/>
              <a:t> </a:t>
            </a:r>
            <a:r>
              <a:rPr lang="hu-HU" dirty="0"/>
              <a:t>(1772–2010)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2268 db találat, kétféle elemzés: </a:t>
            </a:r>
          </a:p>
          <a:p>
            <a:r>
              <a:rPr lang="hu-HU" dirty="0" smtClean="0"/>
              <a:t>ablativusi esetű személyes névmásokhoz (pl. </a:t>
            </a:r>
            <a:r>
              <a:rPr lang="hu-HU" i="1" dirty="0" smtClean="0"/>
              <a:t>tőlem</a:t>
            </a:r>
            <a:r>
              <a:rPr lang="hu-HU" dirty="0" smtClean="0"/>
              <a:t>) képest felvett jellemző pozíciók</a:t>
            </a:r>
          </a:p>
          <a:p>
            <a:r>
              <a:rPr lang="hu-HU" dirty="0" smtClean="0"/>
              <a:t>Legszorosabb </a:t>
            </a:r>
            <a:r>
              <a:rPr lang="hu-HU" dirty="0" err="1" smtClean="0"/>
              <a:t>kollokátumok</a:t>
            </a:r>
            <a:r>
              <a:rPr lang="hu-HU" dirty="0" smtClean="0"/>
              <a:t> 1−3 szónyira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044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MTSz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651713"/>
              </p:ext>
            </p:extLst>
          </p:nvPr>
        </p:nvGraphicFramePr>
        <p:xfrm>
          <a:off x="323528" y="2348880"/>
          <a:ext cx="8640960" cy="37444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0160"/>
                <a:gridCol w="1440160"/>
                <a:gridCol w="1440160"/>
                <a:gridCol w="1440160"/>
                <a:gridCol w="1440160"/>
                <a:gridCol w="1440160"/>
              </a:tblGrid>
              <a:tr h="850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személyes névmás + távol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db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első adat (év)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távol + személyes névmás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db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első adat (év)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tőlem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5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1845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tőlem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6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1859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tőled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5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1798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tőled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1790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tőle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9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1861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tőle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11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1831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tőlünk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8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1842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tőlünk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6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1845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tőletek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0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-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tőletek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0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-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tőlük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4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1927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távol tőlük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4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1906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összesen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31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összesen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30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832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MTSz</a:t>
            </a:r>
            <a:r>
              <a:rPr lang="hu-HU" dirty="0" smtClean="0"/>
              <a:t>.: eredmények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i="1" dirty="0" smtClean="0"/>
              <a:t>távol </a:t>
            </a:r>
            <a:r>
              <a:rPr lang="hu-HU" dirty="0" smtClean="0"/>
              <a:t>+ igei állítmány + </a:t>
            </a:r>
            <a:r>
              <a:rPr lang="hu-HU" i="1" dirty="0" smtClean="0"/>
              <a:t>tőlem </a:t>
            </a:r>
            <a:r>
              <a:rPr lang="hu-HU" dirty="0" smtClean="0"/>
              <a:t>stb.</a:t>
            </a:r>
            <a:r>
              <a:rPr lang="hu-HU" i="1" dirty="0" smtClean="0"/>
              <a:t> </a:t>
            </a:r>
            <a:r>
              <a:rPr lang="hu-HU" dirty="0" smtClean="0"/>
              <a:t>szerkezetek a leggyakoribbak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/>
              <a:t>Tisztán kenyérforradalom, az éhes gyomornak forradalma, melyben kizárólag a föld népe, a parasztság vesz részt, </a:t>
            </a:r>
            <a:r>
              <a:rPr lang="hu-HU" i="1" dirty="0" err="1"/>
              <a:t>mig</a:t>
            </a:r>
            <a:r>
              <a:rPr lang="hu-HU" i="1" dirty="0"/>
              <a:t> a többi munkások, a városi </a:t>
            </a:r>
            <a:r>
              <a:rPr lang="hu-HU" i="1" dirty="0" err="1"/>
              <a:t>kézmüvesek</a:t>
            </a:r>
            <a:r>
              <a:rPr lang="hu-HU" i="1" dirty="0"/>
              <a:t> s a gyárak munkásai teljesen </a:t>
            </a:r>
            <a:r>
              <a:rPr lang="hu-HU" b="1" i="1" dirty="0"/>
              <a:t>távol</a:t>
            </a:r>
            <a:r>
              <a:rPr lang="hu-HU" i="1" dirty="0"/>
              <a:t> </a:t>
            </a:r>
            <a:r>
              <a:rPr lang="hu-HU" b="1" i="1" dirty="0" err="1"/>
              <a:t>állanak</a:t>
            </a:r>
            <a:r>
              <a:rPr lang="hu-HU" b="1" i="1" dirty="0"/>
              <a:t> tőle</a:t>
            </a:r>
            <a:r>
              <a:rPr lang="hu-HU" i="1" dirty="0"/>
              <a:t>.</a:t>
            </a:r>
            <a:r>
              <a:rPr lang="hu-HU" dirty="0"/>
              <a:t> (Hazánk, 1894/2: 5)</a:t>
            </a:r>
          </a:p>
        </p:txBody>
      </p:sp>
    </p:spTree>
    <p:extLst>
      <p:ext uri="{BB962C8B-B14F-4D97-AF65-F5344CB8AC3E}">
        <p14:creationId xmlns:p14="http://schemas.microsoft.com/office/powerpoint/2010/main" val="2846597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MTSz</a:t>
            </a:r>
            <a:r>
              <a:rPr lang="hu-HU" dirty="0"/>
              <a:t>.: eredmények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err="1" smtClean="0"/>
              <a:t>Kollokációk</a:t>
            </a:r>
            <a:r>
              <a:rPr lang="hu-HU" dirty="0" smtClean="0"/>
              <a:t>: ablativusi esetben álló névszók</a:t>
            </a:r>
          </a:p>
          <a:p>
            <a:pPr marL="0" indent="0">
              <a:buNone/>
            </a:pPr>
            <a:r>
              <a:rPr lang="hu-HU" dirty="0" smtClean="0"/>
              <a:t>Egy szónyira (mindkét irányban):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i="1" dirty="0" smtClean="0"/>
              <a:t>egymástól (pl. egymástól távol esik)</a:t>
            </a:r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tőlünk</a:t>
            </a:r>
            <a:r>
              <a:rPr lang="hu-HU" i="1" dirty="0"/>
              <a:t>, </a:t>
            </a:r>
            <a:endParaRPr lang="hu-HU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tőlem</a:t>
            </a:r>
            <a:r>
              <a:rPr lang="hu-HU" i="1" dirty="0"/>
              <a:t>, </a:t>
            </a:r>
            <a:endParaRPr lang="hu-HU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tőled</a:t>
            </a:r>
            <a:r>
              <a:rPr lang="hu-HU" i="1" dirty="0"/>
              <a:t>, </a:t>
            </a:r>
            <a:endParaRPr lang="hu-HU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tőle</a:t>
            </a:r>
            <a:r>
              <a:rPr lang="hu-HU" i="1" dirty="0"/>
              <a:t>, </a:t>
            </a:r>
            <a:endParaRPr lang="hu-HU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h</a:t>
            </a:r>
            <a:r>
              <a:rPr lang="hu-HU" i="1" dirty="0" smtClean="0"/>
              <a:t>áztól</a:t>
            </a:r>
          </a:p>
          <a:p>
            <a:pPr marL="0" indent="0">
              <a:buNone/>
            </a:pPr>
            <a:r>
              <a:rPr lang="hu-HU" dirty="0" smtClean="0"/>
              <a:t>Nincs ige? </a:t>
            </a:r>
            <a:r>
              <a:rPr lang="hu-HU" i="1" dirty="0"/>
              <a:t>esik, </a:t>
            </a:r>
            <a:r>
              <a:rPr lang="hu-HU" b="1" i="1" dirty="0"/>
              <a:t>áll, tart, </a:t>
            </a:r>
            <a:r>
              <a:rPr lang="hu-HU" dirty="0"/>
              <a:t>létige</a:t>
            </a:r>
            <a:r>
              <a:rPr lang="hu-HU" i="1" dirty="0"/>
              <a:t> (lesz), </a:t>
            </a:r>
            <a:r>
              <a:rPr lang="hu-HU" i="1" dirty="0" smtClean="0"/>
              <a:t>marad</a:t>
            </a:r>
          </a:p>
          <a:p>
            <a:pPr marL="0" indent="0">
              <a:buNone/>
            </a:pPr>
            <a:r>
              <a:rPr lang="hu-HU" dirty="0" smtClean="0"/>
              <a:t>A leggyakoribb konstrukciók: </a:t>
            </a:r>
            <a:r>
              <a:rPr lang="hu-HU" i="1" dirty="0" smtClean="0"/>
              <a:t>távol </a:t>
            </a:r>
            <a:r>
              <a:rPr lang="hu-HU" dirty="0" smtClean="0"/>
              <a:t>+ ige/név + szem. névmás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3019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MNSz2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37400 db találat, a sajtónyelv kedveli</a:t>
            </a:r>
          </a:p>
          <a:p>
            <a:pPr marL="0" indent="0">
              <a:buNone/>
            </a:pPr>
            <a:r>
              <a:rPr lang="hu-HU" dirty="0" smtClean="0"/>
              <a:t>Itt is az </a:t>
            </a:r>
            <a:r>
              <a:rPr lang="hu-HU" dirty="0" err="1" smtClean="0"/>
              <a:t>MTSz-mintázat</a:t>
            </a:r>
            <a:r>
              <a:rPr lang="hu-HU" dirty="0" smtClean="0"/>
              <a:t> látható:</a:t>
            </a:r>
          </a:p>
          <a:p>
            <a:pPr marL="0" indent="0" algn="ctr">
              <a:buNone/>
            </a:pPr>
            <a:r>
              <a:rPr lang="hu-HU" dirty="0"/>
              <a:t>ablativusi névszó + </a:t>
            </a:r>
            <a:r>
              <a:rPr lang="hu-HU" i="1" dirty="0"/>
              <a:t>távol</a:t>
            </a:r>
            <a:r>
              <a:rPr lang="hu-HU" dirty="0"/>
              <a:t> </a:t>
            </a:r>
            <a:r>
              <a:rPr lang="hu-HU" dirty="0" smtClean="0"/>
              <a:t> + ige(név)</a:t>
            </a:r>
          </a:p>
          <a:p>
            <a:pPr marL="0" indent="0" algn="just">
              <a:buNone/>
            </a:pPr>
            <a:r>
              <a:rPr lang="hu-HU" dirty="0" smtClean="0"/>
              <a:t>Kanonikus névutói szórend, de valójában az igével mozog, annak bővítménye!</a:t>
            </a:r>
          </a:p>
          <a:p>
            <a:pPr marL="0" indent="0" algn="just">
              <a:buNone/>
            </a:pPr>
            <a:r>
              <a:rPr lang="hu-HU" dirty="0" smtClean="0"/>
              <a:t>Ablativusi névmásokkal viszont ez a tipikus:</a:t>
            </a:r>
          </a:p>
          <a:p>
            <a:pPr marL="0" indent="0" algn="just">
              <a:buNone/>
            </a:pPr>
            <a:r>
              <a:rPr lang="hu-HU" i="1" dirty="0"/>
              <a:t>A </a:t>
            </a:r>
            <a:r>
              <a:rPr lang="hu-HU" i="1" dirty="0" err="1"/>
              <a:t>profanitás</a:t>
            </a:r>
            <a:r>
              <a:rPr lang="hu-HU" i="1" dirty="0"/>
              <a:t> mindig is </a:t>
            </a:r>
            <a:r>
              <a:rPr lang="hu-HU" b="1" i="1" dirty="0"/>
              <a:t>távol </a:t>
            </a:r>
            <a:r>
              <a:rPr lang="hu-HU" i="1" dirty="0"/>
              <a:t>állt</a:t>
            </a:r>
            <a:r>
              <a:rPr lang="hu-HU" b="1" i="1" dirty="0"/>
              <a:t> tőlem</a:t>
            </a:r>
            <a:r>
              <a:rPr lang="hu-HU" i="1" dirty="0"/>
              <a:t>.</a:t>
            </a:r>
            <a:r>
              <a:rPr lang="hu-HU" dirty="0"/>
              <a:t> (MNSz2, #5672927,</a:t>
            </a:r>
            <a:r>
              <a:rPr lang="hu-HU" dirty="0" err="1"/>
              <a:t>doc</a:t>
            </a:r>
            <a:r>
              <a:rPr lang="hu-HU" dirty="0"/>
              <a:t>#186,</a:t>
            </a:r>
            <a:r>
              <a:rPr lang="hu-HU" b="1" dirty="0"/>
              <a:t> </a:t>
            </a:r>
            <a:r>
              <a:rPr lang="hu-HU" dirty="0" err="1"/>
              <a:t>szépirod</a:t>
            </a:r>
            <a:r>
              <a:rPr lang="hu-HU" dirty="0"/>
              <a:t>, Bodor, 2001</a:t>
            </a:r>
            <a:r>
              <a:rPr lang="hu-HU" dirty="0" smtClean="0"/>
              <a:t>)</a:t>
            </a:r>
          </a:p>
          <a:p>
            <a:pPr marL="0" indent="0" algn="just">
              <a:buNone/>
            </a:pPr>
            <a:r>
              <a:rPr lang="hu-HU" dirty="0" smtClean="0"/>
              <a:t>Ismét: az állítmány (igenév) előtt áll!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29977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MNSz2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Kollokációk</a:t>
            </a:r>
            <a:r>
              <a:rPr lang="hu-HU" dirty="0" smtClean="0"/>
              <a:t>: </a:t>
            </a:r>
            <a:r>
              <a:rPr lang="hu-HU" i="1" dirty="0" smtClean="0"/>
              <a:t>egymástól</a:t>
            </a:r>
          </a:p>
          <a:p>
            <a:pPr marL="0" indent="0">
              <a:buNone/>
            </a:pPr>
            <a:r>
              <a:rPr lang="hu-HU" dirty="0" smtClean="0"/>
              <a:t>A tipikus konstrukció: </a:t>
            </a:r>
            <a:r>
              <a:rPr lang="hu-HU" i="1" dirty="0" smtClean="0"/>
              <a:t>távol (…) egymástól</a:t>
            </a:r>
          </a:p>
          <a:p>
            <a:pPr marL="0" indent="0">
              <a:buNone/>
            </a:pPr>
            <a:r>
              <a:rPr lang="hu-HU" dirty="0" smtClean="0"/>
              <a:t>A létige helyett már: </a:t>
            </a:r>
            <a:r>
              <a:rPr lang="hu-HU" i="1" dirty="0" smtClean="0"/>
              <a:t>tart, áll, marad, esik</a:t>
            </a:r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r>
              <a:rPr lang="hu-HU" i="1" dirty="0"/>
              <a:t>A képzés megkezdődött, és már ma is látható, hogy az elképzelés és a gyakorlati kivitelezés sajnos már </a:t>
            </a:r>
            <a:r>
              <a:rPr lang="hu-HU" b="1" i="1" dirty="0"/>
              <a:t>távol áll egymástól</a:t>
            </a:r>
            <a:r>
              <a:rPr lang="hu-HU" i="1" dirty="0"/>
              <a:t>.</a:t>
            </a:r>
            <a:r>
              <a:rPr lang="hu-HU" dirty="0"/>
              <a:t> (MNSz2, #387998284,</a:t>
            </a:r>
            <a:r>
              <a:rPr lang="hu-HU" dirty="0" err="1"/>
              <a:t>doc</a:t>
            </a:r>
            <a:r>
              <a:rPr lang="hu-HU" dirty="0"/>
              <a:t>#2168,</a:t>
            </a:r>
            <a:r>
              <a:rPr lang="hu-HU" dirty="0" err="1"/>
              <a:t>off</a:t>
            </a:r>
            <a:r>
              <a:rPr lang="hu-HU" dirty="0"/>
              <a:t>_hu_</a:t>
            </a:r>
            <a:r>
              <a:rPr lang="hu-HU" dirty="0" err="1"/>
              <a:t>ogy</a:t>
            </a:r>
            <a:r>
              <a:rPr lang="hu-HU" dirty="0"/>
              <a:t>_032.clean,hivatalos,magyarországi)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65758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Konklúziók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i="1" dirty="0"/>
              <a:t>távol</a:t>
            </a:r>
            <a:r>
              <a:rPr lang="hu-HU" dirty="0"/>
              <a:t> </a:t>
            </a:r>
            <a:r>
              <a:rPr lang="hu-HU" dirty="0" smtClean="0"/>
              <a:t>nem </a:t>
            </a:r>
            <a:r>
              <a:rPr lang="hu-HU" dirty="0"/>
              <a:t>névutóként viselkedő elemnek tűnik, </a:t>
            </a:r>
            <a:r>
              <a:rPr lang="hu-HU" b="1" dirty="0" smtClean="0"/>
              <a:t>átmenet </a:t>
            </a:r>
            <a:r>
              <a:rPr lang="hu-HU" b="1" dirty="0"/>
              <a:t>a határozószók és az igekötők </a:t>
            </a:r>
            <a:r>
              <a:rPr lang="hu-HU" b="1" dirty="0" smtClean="0"/>
              <a:t>között.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Igekötői </a:t>
            </a:r>
            <a:r>
              <a:rPr lang="hu-HU" dirty="0"/>
              <a:t>vonása szórendi változataival igazolható: </a:t>
            </a:r>
            <a:endParaRPr lang="hu-HU" dirty="0" smtClean="0"/>
          </a:p>
          <a:p>
            <a:r>
              <a:rPr lang="hu-HU" dirty="0" smtClean="0"/>
              <a:t>Az állítmányt rendszerint közvetlenül megelőzi.</a:t>
            </a:r>
            <a:endParaRPr lang="hu-HU" dirty="0"/>
          </a:p>
          <a:p>
            <a:r>
              <a:rPr lang="hu-HU" dirty="0"/>
              <a:t>S</a:t>
            </a:r>
            <a:r>
              <a:rPr lang="hu-HU" dirty="0" smtClean="0"/>
              <a:t>zinte </a:t>
            </a:r>
            <a:r>
              <a:rPr lang="hu-HU" dirty="0"/>
              <a:t>összes előfordulásában felváltható egy már létező igekötővel, kivéve egyes hátravetéseit és </a:t>
            </a:r>
            <a:r>
              <a:rPr lang="hu-HU" b="1" dirty="0"/>
              <a:t>az igekötős igékkel való együttállásait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b="1" dirty="0" smtClean="0"/>
              <a:t>ragvonzó határozószóság)</a:t>
            </a:r>
            <a:r>
              <a:rPr lang="hu-HU" dirty="0" smtClean="0"/>
              <a:t>: </a:t>
            </a:r>
          </a:p>
          <a:p>
            <a:pPr marL="0" indent="0">
              <a:buNone/>
            </a:pPr>
            <a:r>
              <a:rPr lang="hu-HU" i="1" dirty="0"/>
              <a:t>Egy kamasz lány és egy kamasz fiú ugyanazt a pornófilmet nézik tévéjükön, </a:t>
            </a:r>
            <a:r>
              <a:rPr lang="hu-HU" b="1" i="1" dirty="0"/>
              <a:t>távol egymástól,</a:t>
            </a:r>
            <a:r>
              <a:rPr lang="hu-HU" i="1" dirty="0"/>
              <a:t> saját szobájuk magányában.</a:t>
            </a:r>
            <a:r>
              <a:rPr lang="hu-HU" dirty="0"/>
              <a:t> (MNSz2, #576369392,</a:t>
            </a:r>
            <a:r>
              <a:rPr lang="hu-HU" dirty="0" err="1"/>
              <a:t>doc</a:t>
            </a:r>
            <a:r>
              <a:rPr lang="hu-HU" dirty="0"/>
              <a:t>#2339,</a:t>
            </a:r>
            <a:r>
              <a:rPr lang="hu-HU" dirty="0" err="1"/>
              <a:t>press</a:t>
            </a:r>
            <a:r>
              <a:rPr lang="hu-HU" dirty="0"/>
              <a:t>_hu_</a:t>
            </a:r>
            <a:r>
              <a:rPr lang="hu-HU" dirty="0" err="1"/>
              <a:t>origo</a:t>
            </a:r>
            <a:r>
              <a:rPr lang="hu-HU" dirty="0"/>
              <a:t>_filmklub_001,sajtó,magyarországi)</a:t>
            </a:r>
            <a:endParaRPr lang="hu-HU" dirty="0" smtClean="0"/>
          </a:p>
          <a:p>
            <a:r>
              <a:rPr lang="hu-HU" dirty="0" smtClean="0"/>
              <a:t>Határozószóság: személyes és kölcsönös névmási bővítmények; azokon túli bővítmények:  </a:t>
            </a:r>
            <a:r>
              <a:rPr lang="hu-HU" b="1" i="1" dirty="0" smtClean="0"/>
              <a:t>igen </a:t>
            </a:r>
            <a:r>
              <a:rPr lang="hu-HU" i="1" dirty="0" smtClean="0"/>
              <a:t>távol áll egymástól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43592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pPr marL="0" indent="0" algn="ctr">
              <a:buNone/>
            </a:pPr>
            <a:r>
              <a:rPr lang="hu-HU" sz="3200" dirty="0" smtClean="0"/>
              <a:t>Köszönöm szépen a figyelmet!</a:t>
            </a:r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r">
              <a:buNone/>
            </a:pPr>
            <a:r>
              <a:rPr lang="hu-HU" dirty="0" err="1" smtClean="0">
                <a:hlinkClick r:id="rId2"/>
              </a:rPr>
              <a:t>csillader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gmail.com</a:t>
            </a:r>
            <a:endParaRPr lang="hu-HU" dirty="0" smtClean="0"/>
          </a:p>
          <a:p>
            <a:pPr marL="0" indent="0" algn="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280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Eze</a:t>
            </a:r>
            <a:r>
              <a:rPr lang="hu-HU" dirty="0" smtClean="0"/>
              <a:t>k mind né</a:t>
            </a:r>
            <a:r>
              <a:rPr lang="hu-HU" dirty="0" smtClean="0"/>
              <a:t>vutók (is)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i="1" dirty="0"/>
              <a:t>közel</a:t>
            </a:r>
            <a:r>
              <a:rPr lang="hu-HU" i="1" dirty="0"/>
              <a:t> a folyó</a:t>
            </a:r>
            <a:r>
              <a:rPr lang="hu-HU" b="1" i="1" dirty="0"/>
              <a:t>hoz</a:t>
            </a:r>
          </a:p>
          <a:p>
            <a:pPr marL="0" indent="0">
              <a:buNone/>
            </a:pPr>
            <a:r>
              <a:rPr lang="hu-HU" i="1" dirty="0"/>
              <a:t>a ház </a:t>
            </a:r>
            <a:r>
              <a:rPr lang="hu-HU" b="1" i="1" dirty="0"/>
              <a:t>mögött</a:t>
            </a:r>
          </a:p>
          <a:p>
            <a:pPr marL="0" indent="0">
              <a:buNone/>
            </a:pPr>
            <a:r>
              <a:rPr lang="hu-HU" b="1" i="1" dirty="0"/>
              <a:t>szemben </a:t>
            </a:r>
            <a:r>
              <a:rPr lang="hu-HU" i="1" dirty="0"/>
              <a:t>a miniszter</a:t>
            </a:r>
            <a:r>
              <a:rPr lang="hu-HU" b="1" i="1" dirty="0"/>
              <a:t>rel</a:t>
            </a:r>
          </a:p>
          <a:p>
            <a:pPr marL="0" indent="0">
              <a:buNone/>
            </a:pPr>
            <a:r>
              <a:rPr lang="hu-HU" i="1" dirty="0"/>
              <a:t>termeté</a:t>
            </a:r>
            <a:r>
              <a:rPr lang="hu-HU" b="1" i="1" dirty="0"/>
              <a:t>nél fogva</a:t>
            </a:r>
          </a:p>
          <a:p>
            <a:pPr marL="0" indent="0">
              <a:buNone/>
            </a:pPr>
            <a:r>
              <a:rPr lang="hu-HU" i="1" dirty="0"/>
              <a:t>eb</a:t>
            </a:r>
            <a:r>
              <a:rPr lang="hu-HU" b="1" i="1" dirty="0"/>
              <a:t>ből kifolyólag</a:t>
            </a:r>
          </a:p>
          <a:p>
            <a:pPr marL="0" indent="0">
              <a:buNone/>
            </a:pPr>
            <a:r>
              <a:rPr lang="hu-HU" b="1" i="1" dirty="0"/>
              <a:t>kivéve </a:t>
            </a:r>
            <a:r>
              <a:rPr lang="hu-HU" i="1" dirty="0"/>
              <a:t>a magasak</a:t>
            </a:r>
            <a:r>
              <a:rPr lang="hu-HU" b="1" i="1" dirty="0"/>
              <a:t>at</a:t>
            </a:r>
          </a:p>
          <a:p>
            <a:pPr marL="0" indent="0">
              <a:buNone/>
            </a:pPr>
            <a:r>
              <a:rPr lang="hu-HU" i="1" dirty="0"/>
              <a:t>a szülei </a:t>
            </a:r>
            <a:r>
              <a:rPr lang="hu-HU" b="1" i="1" dirty="0"/>
              <a:t>révén</a:t>
            </a:r>
          </a:p>
          <a:p>
            <a:pPr marL="0" indent="0">
              <a:buNone/>
            </a:pPr>
            <a:r>
              <a:rPr lang="hu-HU" i="1" dirty="0"/>
              <a:t>az üveg</a:t>
            </a:r>
            <a:r>
              <a:rPr lang="hu-HU" b="1" i="1" dirty="0"/>
              <a:t>en belül</a:t>
            </a:r>
          </a:p>
          <a:p>
            <a:pPr marL="0" indent="0">
              <a:buNone/>
            </a:pPr>
            <a:r>
              <a:rPr lang="hu-HU" b="1" i="1" dirty="0"/>
              <a:t>távol </a:t>
            </a:r>
            <a:r>
              <a:rPr lang="hu-HU" i="1" dirty="0"/>
              <a:t>a határ</a:t>
            </a:r>
            <a:r>
              <a:rPr lang="hu-HU" b="1" i="1" dirty="0"/>
              <a:t>tól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597385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8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i="1" dirty="0" err="1"/>
              <a:t>Guary-kódex</a:t>
            </a:r>
            <a:r>
              <a:rPr lang="hu-HU" sz="1700" i="1" dirty="0"/>
              <a:t> 1495 e.</a:t>
            </a:r>
            <a:r>
              <a:rPr lang="hu-HU" sz="1700" dirty="0"/>
              <a:t> MTA KIK Kézirattár, K34. Digitalizált változat: </a:t>
            </a:r>
            <a:r>
              <a:rPr lang="hu-HU" sz="1700" u="sng" dirty="0">
                <a:hlinkClick r:id="rId2"/>
              </a:rPr>
              <a:t>http://real-ms.mtak.hu/15895/1/K_34.pdf</a:t>
            </a:r>
            <a:r>
              <a:rPr lang="hu-HU" sz="1700" dirty="0"/>
              <a:t>  [letöltés ideje: 2020. 04. 20.]</a:t>
            </a:r>
          </a:p>
          <a:p>
            <a:pPr marL="0" indent="0">
              <a:buNone/>
            </a:pPr>
            <a:r>
              <a:rPr lang="hu-HU" sz="1700" dirty="0" err="1"/>
              <a:t>JókK</a:t>
            </a:r>
            <a:r>
              <a:rPr lang="hu-HU" sz="1700" dirty="0"/>
              <a:t>. = </a:t>
            </a:r>
            <a:r>
              <a:rPr lang="hu-HU" sz="1700" i="1" dirty="0">
                <a:hlinkClick r:id="rId3"/>
              </a:rPr>
              <a:t>Jókai-kódex. XIV–XV. század. </a:t>
            </a:r>
            <a:r>
              <a:rPr lang="hu-HU" sz="1700" dirty="0">
                <a:hlinkClick r:id="rId3"/>
              </a:rPr>
              <a:t>A nyelvemlék betűhű olvasata és latin megfelelője, bevezetéssel és jegyzetekkel ellátva közzéteszi: P. Balázs János, Budapest: Akadémiai, 1981. (</a:t>
            </a:r>
            <a:r>
              <a:rPr lang="hu-HU" sz="1700" dirty="0" err="1">
                <a:hlinkClick r:id="rId3"/>
              </a:rPr>
              <a:t>Codices</a:t>
            </a:r>
            <a:r>
              <a:rPr lang="hu-HU" sz="1700" dirty="0">
                <a:hlinkClick r:id="rId3"/>
              </a:rPr>
              <a:t> </a:t>
            </a:r>
            <a:r>
              <a:rPr lang="hu-HU" sz="1700" dirty="0" err="1">
                <a:hlinkClick r:id="rId3"/>
              </a:rPr>
              <a:t>Hungarici</a:t>
            </a:r>
            <a:r>
              <a:rPr lang="hu-HU" sz="1700" dirty="0">
                <a:hlinkClick r:id="rId3"/>
              </a:rPr>
              <a:t> 8.)</a:t>
            </a:r>
            <a:endParaRPr lang="hu-HU" sz="1700" dirty="0"/>
          </a:p>
          <a:p>
            <a:pPr marL="0" indent="0">
              <a:buNone/>
            </a:pPr>
            <a:r>
              <a:rPr lang="hu-HU" sz="1700" dirty="0"/>
              <a:t>MNSz2 = </a:t>
            </a:r>
            <a:r>
              <a:rPr lang="hu-HU" sz="1700" i="1" dirty="0"/>
              <a:t>Magyar Nemzeti Szövegtár</a:t>
            </a:r>
            <a:r>
              <a:rPr lang="hu-HU" sz="1700" dirty="0"/>
              <a:t> v.2.0.5. </a:t>
            </a:r>
            <a:r>
              <a:rPr lang="hu-HU" sz="1700" u="sng" dirty="0">
                <a:hlinkClick r:id="rId4"/>
              </a:rPr>
              <a:t>http://clara.nytud.hu/mnsz2-dev/index.html</a:t>
            </a:r>
            <a:endParaRPr lang="hu-HU" sz="1700" dirty="0"/>
          </a:p>
          <a:p>
            <a:pPr marL="0" indent="0">
              <a:buNone/>
            </a:pPr>
            <a:r>
              <a:rPr lang="hu-HU" sz="1700" dirty="0" err="1"/>
              <a:t>MTSz</a:t>
            </a:r>
            <a:r>
              <a:rPr lang="hu-HU" sz="1700" dirty="0"/>
              <a:t> = </a:t>
            </a:r>
            <a:r>
              <a:rPr lang="hu-HU" sz="1700" i="1" dirty="0"/>
              <a:t>Magyar Történeti Szövegtár</a:t>
            </a:r>
            <a:r>
              <a:rPr lang="hu-HU" sz="1700" dirty="0"/>
              <a:t> (Nagyszótári korpusz). </a:t>
            </a:r>
            <a:r>
              <a:rPr lang="hu-HU" sz="1700" u="sng" dirty="0">
                <a:hlinkClick r:id="rId5"/>
              </a:rPr>
              <a:t>http://clara.nytud.hu/mtsz/run.cgi/first_form</a:t>
            </a:r>
            <a:endParaRPr lang="hu-HU" sz="1700" dirty="0"/>
          </a:p>
          <a:p>
            <a:pPr marL="0" indent="0">
              <a:buNone/>
            </a:pPr>
            <a:r>
              <a:rPr lang="hu-HU" sz="1700" i="1" dirty="0" err="1">
                <a:hlinkClick r:id="rId6"/>
              </a:rPr>
              <a:t>Simor-kódex</a:t>
            </a:r>
            <a:r>
              <a:rPr lang="hu-HU" sz="1700" i="1" dirty="0">
                <a:hlinkClick r:id="rId6"/>
              </a:rPr>
              <a:t>: XVI. század eleje.</a:t>
            </a:r>
            <a:r>
              <a:rPr lang="hu-HU" sz="1700" dirty="0">
                <a:hlinkClick r:id="rId6"/>
              </a:rPr>
              <a:t> Régi Magyar Kódexek, 6. Közzéteszi, bevezetés, jegyzetek: </a:t>
            </a:r>
            <a:r>
              <a:rPr lang="hu-HU" sz="1700" dirty="0" err="1">
                <a:hlinkClick r:id="rId6"/>
              </a:rPr>
              <a:t>Vekerdy</a:t>
            </a:r>
            <a:r>
              <a:rPr lang="hu-HU" sz="1700" dirty="0">
                <a:hlinkClick r:id="rId6"/>
              </a:rPr>
              <a:t> Lilla, Budapest: Magyar Nyelvtudományi Társaság – ELTE, 1988. </a:t>
            </a:r>
            <a:endParaRPr lang="hu-HU" sz="1700" dirty="0"/>
          </a:p>
          <a:p>
            <a:pPr marL="0" indent="0">
              <a:buNone/>
            </a:pPr>
            <a:r>
              <a:rPr lang="hu-HU" sz="1700" dirty="0" err="1"/>
              <a:t>SzT</a:t>
            </a:r>
            <a:r>
              <a:rPr lang="hu-HU" sz="1700" dirty="0"/>
              <a:t>. = </a:t>
            </a:r>
            <a:r>
              <a:rPr lang="hu-HU" sz="1700" i="1" dirty="0"/>
              <a:t>Erdélyi Magyar Szótörténeti Tár.</a:t>
            </a:r>
            <a:r>
              <a:rPr lang="hu-HU" sz="1700" dirty="0"/>
              <a:t> Kolozsvár – Budapest: Erdélyi </a:t>
            </a:r>
            <a:r>
              <a:rPr lang="hu-HU" sz="1700" dirty="0" err="1"/>
              <a:t>Múzeum-Egyesület</a:t>
            </a:r>
            <a:r>
              <a:rPr lang="hu-HU" sz="1700" dirty="0"/>
              <a:t> – Akadémiai Kiadó, 2005. Anyagát gyűjtötte: Szabó T. Attila; főszerkesztő: Kósa Ferenc, a főszerkesztő munkatársai: </a:t>
            </a:r>
            <a:r>
              <a:rPr lang="hu-HU" sz="1700" dirty="0" err="1"/>
              <a:t>Fazakas</a:t>
            </a:r>
            <a:r>
              <a:rPr lang="hu-HU" sz="1700" dirty="0"/>
              <a:t> Emese és Zsemlyei János.</a:t>
            </a:r>
          </a:p>
          <a:p>
            <a:pPr marL="0" indent="0">
              <a:buNone/>
            </a:pPr>
            <a:r>
              <a:rPr lang="hu-HU" sz="1700" dirty="0"/>
              <a:t>TESZ = </a:t>
            </a:r>
            <a:r>
              <a:rPr lang="hu-HU" sz="1700" i="1" dirty="0"/>
              <a:t>A magyar nyelv történeti-etimológiai szótára I–IV.</a:t>
            </a:r>
            <a:r>
              <a:rPr lang="hu-HU" sz="1700" dirty="0"/>
              <a:t> Benkő Loránd (</a:t>
            </a:r>
            <a:r>
              <a:rPr lang="hu-HU" sz="1700" dirty="0" err="1"/>
              <a:t>főszerk</a:t>
            </a:r>
            <a:r>
              <a:rPr lang="hu-HU" sz="1700" dirty="0"/>
              <a:t>.). Budapest, Akadémiai Kiadó, 1967–1984.</a:t>
            </a:r>
          </a:p>
          <a:p>
            <a:pPr marL="0" indent="0">
              <a:buNone/>
            </a:pPr>
            <a:r>
              <a:rPr lang="hu-HU" sz="1700" dirty="0"/>
              <a:t>TMK = </a:t>
            </a:r>
            <a:r>
              <a:rPr lang="hu-HU" sz="1700" i="1" dirty="0"/>
              <a:t>Történeti Magánéleti Korpusz.</a:t>
            </a:r>
            <a:r>
              <a:rPr lang="hu-HU" sz="1700" dirty="0"/>
              <a:t> </a:t>
            </a:r>
            <a:r>
              <a:rPr lang="hu-HU" sz="1700" u="sng" dirty="0">
                <a:hlinkClick r:id="rId7"/>
              </a:rPr>
              <a:t>http://tmk.nytud.hu/</a:t>
            </a:r>
            <a:endParaRPr lang="hu-HU" sz="1700" dirty="0"/>
          </a:p>
        </p:txBody>
      </p:sp>
    </p:spTree>
    <p:extLst>
      <p:ext uri="{BB962C8B-B14F-4D97-AF65-F5344CB8AC3E}">
        <p14:creationId xmlns:p14="http://schemas.microsoft.com/office/powerpoint/2010/main" val="1750574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661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altLang="hu-HU" sz="1800" dirty="0"/>
              <a:t>Balogh Judit </a:t>
            </a:r>
            <a:r>
              <a:rPr lang="hu-HU" altLang="hu-HU" sz="1800" dirty="0" smtClean="0"/>
              <a:t>2000. </a:t>
            </a:r>
            <a:r>
              <a:rPr lang="hu-HU" altLang="hu-HU" sz="1800" dirty="0"/>
              <a:t>A névutó. </a:t>
            </a:r>
            <a:r>
              <a:rPr lang="hu-HU" altLang="hu-HU" sz="1800" dirty="0" err="1"/>
              <a:t>In</a:t>
            </a:r>
            <a:r>
              <a:rPr lang="hu-HU" altLang="hu-HU" sz="1800" dirty="0"/>
              <a:t>: Keszler Borbála (szerk.): </a:t>
            </a:r>
            <a:r>
              <a:rPr lang="hu-HU" altLang="hu-HU" sz="1800" i="1" dirty="0"/>
              <a:t>Magyar grammatika.</a:t>
            </a:r>
            <a:r>
              <a:rPr lang="hu-HU" altLang="hu-HU" sz="1800" dirty="0"/>
              <a:t> Budapest: Nemzeti Tankönyvkiadó. 259–263</a:t>
            </a:r>
            <a:r>
              <a:rPr lang="hu-HU" altLang="hu-HU" sz="1800" dirty="0" smtClean="0"/>
              <a:t>.</a:t>
            </a:r>
          </a:p>
          <a:p>
            <a:pPr marL="0" indent="0">
              <a:buNone/>
            </a:pPr>
            <a:r>
              <a:rPr lang="hu-HU" sz="1800" dirty="0"/>
              <a:t>Dékány, Éva – Hegedűs, Veronika 2015. Word </a:t>
            </a:r>
            <a:r>
              <a:rPr lang="hu-HU" sz="1800" dirty="0" err="1"/>
              <a:t>order</a:t>
            </a:r>
            <a:r>
              <a:rPr lang="hu-HU" sz="1800" dirty="0"/>
              <a:t> </a:t>
            </a:r>
            <a:r>
              <a:rPr lang="hu-HU" sz="1800" dirty="0" err="1"/>
              <a:t>variation</a:t>
            </a:r>
            <a:r>
              <a:rPr lang="hu-HU" sz="1800" dirty="0"/>
              <a:t> </a:t>
            </a:r>
            <a:r>
              <a:rPr lang="hu-HU" sz="1800" dirty="0" err="1"/>
              <a:t>in</a:t>
            </a:r>
            <a:r>
              <a:rPr lang="hu-HU" sz="1800" dirty="0"/>
              <a:t> </a:t>
            </a:r>
            <a:r>
              <a:rPr lang="hu-HU" sz="1800" dirty="0" err="1"/>
              <a:t>Hungarian</a:t>
            </a:r>
            <a:r>
              <a:rPr lang="hu-HU" sz="1800" dirty="0"/>
              <a:t> </a:t>
            </a:r>
            <a:r>
              <a:rPr lang="hu-HU" sz="1800" dirty="0" err="1"/>
              <a:t>PPs</a:t>
            </a:r>
            <a:r>
              <a:rPr lang="hu-HU" sz="1800" dirty="0"/>
              <a:t>. </a:t>
            </a:r>
            <a:r>
              <a:rPr lang="hu-HU" sz="1800" dirty="0" err="1"/>
              <a:t>In</a:t>
            </a:r>
            <a:r>
              <a:rPr lang="hu-HU" sz="1800" dirty="0"/>
              <a:t>: É. Kiss, Katalin – Surányi, Balázs – Dékány, Éva (</a:t>
            </a:r>
            <a:r>
              <a:rPr lang="hu-HU" sz="1800" dirty="0" err="1"/>
              <a:t>eds</a:t>
            </a:r>
            <a:r>
              <a:rPr lang="hu-HU" sz="1800" dirty="0"/>
              <a:t>): </a:t>
            </a:r>
            <a:r>
              <a:rPr lang="hu-HU" sz="1800" i="1" dirty="0" err="1"/>
              <a:t>Approaches</a:t>
            </a:r>
            <a:r>
              <a:rPr lang="hu-HU" sz="1800" i="1" dirty="0"/>
              <a:t> </a:t>
            </a:r>
            <a:r>
              <a:rPr lang="hu-HU" sz="1800" i="1" dirty="0" err="1"/>
              <a:t>to</a:t>
            </a:r>
            <a:r>
              <a:rPr lang="hu-HU" sz="1800" i="1" dirty="0"/>
              <a:t> </a:t>
            </a:r>
            <a:r>
              <a:rPr lang="hu-HU" sz="1800" i="1" dirty="0" err="1"/>
              <a:t>Hungarian</a:t>
            </a:r>
            <a:r>
              <a:rPr lang="hu-HU" sz="1800" i="1" dirty="0"/>
              <a:t> </a:t>
            </a:r>
            <a:r>
              <a:rPr lang="hu-HU" sz="1800" i="1" dirty="0" err="1"/>
              <a:t>Volume</a:t>
            </a:r>
            <a:r>
              <a:rPr lang="hu-HU" sz="1800" i="1" dirty="0"/>
              <a:t> 14. </a:t>
            </a:r>
            <a:r>
              <a:rPr lang="hu-HU" sz="1800" i="1" dirty="0" err="1"/>
              <a:t>Papers</a:t>
            </a:r>
            <a:r>
              <a:rPr lang="hu-HU" sz="1800" i="1" dirty="0"/>
              <a:t> </a:t>
            </a:r>
            <a:r>
              <a:rPr lang="hu-HU" sz="1800" i="1" dirty="0" err="1"/>
              <a:t>from</a:t>
            </a:r>
            <a:r>
              <a:rPr lang="hu-HU" sz="1800" i="1" dirty="0"/>
              <a:t> </a:t>
            </a:r>
            <a:r>
              <a:rPr lang="hu-HU" sz="1800" i="1" dirty="0" err="1"/>
              <a:t>the</a:t>
            </a:r>
            <a:r>
              <a:rPr lang="hu-HU" sz="1800" i="1" dirty="0"/>
              <a:t> 2013 Piliscsaba </a:t>
            </a:r>
            <a:r>
              <a:rPr lang="hu-HU" sz="1800" i="1" dirty="0" err="1"/>
              <a:t>Conference</a:t>
            </a:r>
            <a:r>
              <a:rPr lang="hu-HU" sz="1800" i="1" dirty="0"/>
              <a:t>.</a:t>
            </a:r>
            <a:r>
              <a:rPr lang="hu-HU" sz="1800" dirty="0"/>
              <a:t> Amsterdam and Philadelphia: John </a:t>
            </a:r>
            <a:r>
              <a:rPr lang="hu-HU" sz="1800" dirty="0" err="1"/>
              <a:t>Benjamins</a:t>
            </a:r>
            <a:r>
              <a:rPr lang="hu-HU" sz="1800" dirty="0"/>
              <a:t>. 95−120.</a:t>
            </a:r>
            <a:r>
              <a:rPr lang="hu-HU" altLang="hu-HU" sz="1800" dirty="0" smtClean="0"/>
              <a:t> </a:t>
            </a:r>
          </a:p>
          <a:p>
            <a:pPr marL="0" indent="0">
              <a:buNone/>
            </a:pPr>
            <a:r>
              <a:rPr lang="hu-HU" sz="1800" dirty="0"/>
              <a:t>Dér Csilla </a:t>
            </a:r>
            <a:r>
              <a:rPr lang="hu-HU" sz="1800" dirty="0" smtClean="0"/>
              <a:t>Ilona 2012. </a:t>
            </a:r>
            <a:r>
              <a:rPr lang="hu-HU" sz="1800" dirty="0"/>
              <a:t>Mennyire (</a:t>
            </a:r>
            <a:r>
              <a:rPr lang="hu-HU" sz="1800" dirty="0" err="1"/>
              <a:t>prototipikus</a:t>
            </a:r>
            <a:r>
              <a:rPr lang="hu-HU" sz="1800" dirty="0"/>
              <a:t>) névutók a ragvonzó névutók a magyarban? </a:t>
            </a:r>
            <a:r>
              <a:rPr lang="hu-HU" sz="1800" dirty="0" err="1"/>
              <a:t>In</a:t>
            </a:r>
            <a:r>
              <a:rPr lang="hu-HU" sz="1800" dirty="0"/>
              <a:t>: Tolcsvai Nagy Gábor – Tátrai Szilárd (szerk</a:t>
            </a:r>
            <a:r>
              <a:rPr lang="hu-HU" sz="1800" i="1" dirty="0"/>
              <a:t>.): Konstrukció és jelentés. Tanulmányok a magyar nyelv funkcionális kognitív leírására.</a:t>
            </a:r>
            <a:r>
              <a:rPr lang="hu-HU" sz="1800" dirty="0"/>
              <a:t> Budapest: ELTE BTK. 11–29.</a:t>
            </a:r>
            <a:endParaRPr lang="hu-HU" altLang="hu-HU" sz="1800" dirty="0"/>
          </a:p>
          <a:p>
            <a:pPr marL="0" indent="0">
              <a:buNone/>
            </a:pPr>
            <a:r>
              <a:rPr lang="hu-HU" sz="1800" dirty="0"/>
              <a:t>Dér Csilla </a:t>
            </a:r>
            <a:r>
              <a:rPr lang="hu-HU" sz="1800" dirty="0" smtClean="0"/>
              <a:t>Ilona 2013. </a:t>
            </a:r>
            <a:r>
              <a:rPr lang="hu-HU" sz="1800" dirty="0"/>
              <a:t>A kontextus szerepe a magyar ragvonzó névutók viselkedésében. </a:t>
            </a:r>
            <a:r>
              <a:rPr lang="hu-HU" sz="1800" dirty="0" err="1"/>
              <a:t>In</a:t>
            </a:r>
            <a:r>
              <a:rPr lang="hu-HU" sz="1800" dirty="0"/>
              <a:t>: Csepregi Márta – </a:t>
            </a:r>
            <a:r>
              <a:rPr lang="hu-HU" sz="1800" dirty="0" err="1"/>
              <a:t>Kubínyi</a:t>
            </a:r>
            <a:r>
              <a:rPr lang="hu-HU" sz="1800" dirty="0"/>
              <a:t> Kata – </a:t>
            </a:r>
            <a:r>
              <a:rPr lang="hu-HU" sz="1800" dirty="0" err="1"/>
              <a:t>Jari</a:t>
            </a:r>
            <a:r>
              <a:rPr lang="hu-HU" sz="1800" dirty="0"/>
              <a:t> </a:t>
            </a:r>
            <a:r>
              <a:rPr lang="hu-HU" sz="1800" dirty="0" err="1"/>
              <a:t>Sivonen</a:t>
            </a:r>
            <a:r>
              <a:rPr lang="hu-HU" sz="1800" dirty="0"/>
              <a:t> (szerk.): Grammatika és kontextus — új szempontok az uráli nyelvek kutatásában III. (Uralisztikai tanulmányok 20.) Budapest: ELTE Finnugor Tanszék.  </a:t>
            </a:r>
            <a:r>
              <a:rPr lang="hu-HU" sz="1800" dirty="0" smtClean="0"/>
              <a:t>9</a:t>
            </a:r>
            <a:r>
              <a:rPr lang="hu-HU" altLang="hu-HU" sz="1800" dirty="0"/>
              <a:t>–</a:t>
            </a:r>
            <a:r>
              <a:rPr lang="hu-HU" sz="1800" dirty="0" smtClean="0"/>
              <a:t>19.</a:t>
            </a:r>
          </a:p>
          <a:p>
            <a:pPr marL="0" indent="0">
              <a:buNone/>
            </a:pPr>
            <a:r>
              <a:rPr lang="hu-HU" altLang="hu-HU" sz="1800" dirty="0"/>
              <a:t>Dér Csilla Ilona 2020. </a:t>
            </a:r>
            <a:r>
              <a:rPr lang="hu-HU" sz="1800" i="1" dirty="0"/>
              <a:t>Ragvonzó határozószó, </a:t>
            </a:r>
            <a:r>
              <a:rPr lang="hu-HU" sz="1800" i="1" dirty="0" err="1"/>
              <a:t>adpozíció</a:t>
            </a:r>
            <a:r>
              <a:rPr lang="hu-HU" sz="1800" i="1" dirty="0"/>
              <a:t> vagy valami más? A </a:t>
            </a:r>
            <a:r>
              <a:rPr lang="hu-HU" sz="1800" dirty="0"/>
              <a:t>távol </a:t>
            </a:r>
            <a:r>
              <a:rPr lang="hu-HU" sz="1800" i="1" dirty="0"/>
              <a:t>változatainak és változásainak </a:t>
            </a:r>
            <a:r>
              <a:rPr lang="hu-HU" sz="1800" i="1" dirty="0" smtClean="0"/>
              <a:t>korpuszelemzése. </a:t>
            </a:r>
            <a:r>
              <a:rPr lang="hu-HU" sz="1800" dirty="0" smtClean="0"/>
              <a:t>Kézirat. </a:t>
            </a:r>
          </a:p>
          <a:p>
            <a:pPr marL="0" indent="0">
              <a:buNone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85539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dirty="0"/>
              <a:t>Dömötör </a:t>
            </a:r>
            <a:r>
              <a:rPr lang="hu-HU" sz="2400" dirty="0" err="1"/>
              <a:t>Adrienne</a:t>
            </a:r>
            <a:r>
              <a:rPr lang="hu-HU" sz="2400" dirty="0"/>
              <a:t> − </a:t>
            </a:r>
            <a:r>
              <a:rPr lang="hu-HU" sz="2400" dirty="0" err="1"/>
              <a:t>Gugán</a:t>
            </a:r>
            <a:r>
              <a:rPr lang="hu-HU" sz="2400" dirty="0"/>
              <a:t> Katalin − Novák Attila − Varga Mónika 2017. </a:t>
            </a:r>
            <a:r>
              <a:rPr lang="hu-HU" sz="2400" dirty="0">
                <a:hlinkClick r:id="rId2"/>
              </a:rPr>
              <a:t>Kiútkeresés a morfológiai labirintusból – korpuszépítés ó- és </a:t>
            </a:r>
            <a:r>
              <a:rPr lang="hu-HU" sz="2400" dirty="0" err="1">
                <a:hlinkClick r:id="rId2"/>
              </a:rPr>
              <a:t>középmagyar</a:t>
            </a:r>
            <a:r>
              <a:rPr lang="hu-HU" sz="2400" dirty="0">
                <a:hlinkClick r:id="rId2"/>
              </a:rPr>
              <a:t> kori magánéleti szövegekből.</a:t>
            </a:r>
            <a:r>
              <a:rPr lang="hu-HU" sz="2400" dirty="0"/>
              <a:t> </a:t>
            </a:r>
            <a:r>
              <a:rPr lang="hu-HU" sz="2400" i="1" dirty="0"/>
              <a:t>Nyelvtudományi Közlemények</a:t>
            </a:r>
            <a:r>
              <a:rPr lang="hu-HU" sz="2400" dirty="0"/>
              <a:t> 113: 85–110.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D</a:t>
            </a:r>
            <a:r>
              <a:rPr lang="hu-HU" sz="2400" dirty="0"/>
              <a:t>. </a:t>
            </a:r>
            <a:r>
              <a:rPr lang="hu-HU" sz="2400" dirty="0" err="1"/>
              <a:t>Mátai</a:t>
            </a:r>
            <a:r>
              <a:rPr lang="hu-HU" sz="2400" dirty="0"/>
              <a:t> Mária 2003. Szófajtörténet. </a:t>
            </a:r>
            <a:r>
              <a:rPr lang="hu-HU" sz="2400" dirty="0" err="1"/>
              <a:t>In</a:t>
            </a:r>
            <a:r>
              <a:rPr lang="hu-HU" sz="2400" dirty="0"/>
              <a:t>: Kiss Jenő–Pusztai Ferenc (szerk.): </a:t>
            </a:r>
            <a:r>
              <a:rPr lang="hu-HU" sz="2400" i="1" dirty="0"/>
              <a:t>Magyar nyelvtörténet.</a:t>
            </a:r>
            <a:r>
              <a:rPr lang="hu-HU" sz="2400" dirty="0"/>
              <a:t> Budapest: Osiris Kiadó. 204–233.; 393–429.; 632–662.; 739–756.; 824–830</a:t>
            </a:r>
            <a:r>
              <a:rPr lang="hu-HU" sz="2400" dirty="0" smtClean="0"/>
              <a:t>.</a:t>
            </a:r>
          </a:p>
          <a:p>
            <a:pPr marL="0" indent="0">
              <a:buNone/>
            </a:pPr>
            <a:r>
              <a:rPr lang="hu-HU" altLang="hu-HU" sz="2400" dirty="0" smtClean="0"/>
              <a:t>Sebestyén </a:t>
            </a:r>
            <a:r>
              <a:rPr lang="hu-HU" altLang="hu-HU" sz="2400" dirty="0"/>
              <a:t>Árpád 1965. </a:t>
            </a:r>
            <a:r>
              <a:rPr lang="hu-HU" altLang="hu-HU" sz="2400" i="1" dirty="0"/>
              <a:t>A magyar nyelv névutórendszere.</a:t>
            </a:r>
            <a:r>
              <a:rPr lang="hu-HU" altLang="hu-HU" sz="2400" dirty="0"/>
              <a:t> Budapest: Akadémiai Kiadó.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712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Adpozíció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Posztpozíció = névutó</a:t>
            </a:r>
          </a:p>
          <a:p>
            <a:pPr marL="0" indent="0">
              <a:buNone/>
            </a:pPr>
            <a:r>
              <a:rPr lang="hu-HU" dirty="0" smtClean="0"/>
              <a:t>Prepozíció = elöljárószó</a:t>
            </a:r>
          </a:p>
          <a:p>
            <a:pPr marL="0" indent="0">
              <a:buNone/>
            </a:pPr>
            <a:r>
              <a:rPr lang="hu-HU" dirty="0" smtClean="0"/>
              <a:t>Van-e elöljárószó a magyarban</a:t>
            </a:r>
            <a:r>
              <a:rPr lang="hu-HU" dirty="0" smtClean="0"/>
              <a:t>? </a:t>
            </a:r>
            <a:r>
              <a:rPr lang="hu-HU" i="1" dirty="0" smtClean="0"/>
              <a:t>Mint?</a:t>
            </a:r>
            <a:endParaRPr lang="hu-HU" i="1" dirty="0" smtClean="0"/>
          </a:p>
          <a:p>
            <a:pPr marL="0" indent="0">
              <a:buNone/>
            </a:pPr>
            <a:r>
              <a:rPr lang="hu-HU" dirty="0" smtClean="0"/>
              <a:t>Óvatosan: „névelő</a:t>
            </a:r>
            <a:r>
              <a:rPr lang="hu-HU" dirty="0" smtClean="0"/>
              <a:t>” – semm</a:t>
            </a:r>
            <a:r>
              <a:rPr lang="hu-HU" dirty="0" smtClean="0"/>
              <a:t>i köze a prepozíciókhoz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Dogma: a névutó mindig hátul áll, hiszen ha elöl állnak, elöljárószónak neveznénk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 smtClean="0"/>
              <a:t>A raggal megjelölt tag (alapszó) és a ragvonzó névutó elmozoghat egymás mellől a mondatban.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83307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3200" dirty="0" smtClean="0"/>
              <a:t>A magyar névutók csoportosítása</a:t>
            </a:r>
            <a:endParaRPr lang="hu-HU" altLang="hu-HU" sz="3200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060848"/>
            <a:ext cx="8569647" cy="4681265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dirty="0"/>
              <a:t>Jellemzően 3-as felosztások (Sebestyén 1965, Balogh 2000), ellentmondásosak: </a:t>
            </a:r>
          </a:p>
          <a:p>
            <a:pPr marL="533400" indent="-533400">
              <a:lnSpc>
                <a:spcPct val="90000"/>
              </a:lnSpc>
            </a:pPr>
            <a:r>
              <a:rPr lang="hu-HU" altLang="hu-HU" sz="2400" dirty="0"/>
              <a:t>e</a:t>
            </a:r>
            <a:r>
              <a:rPr lang="hu-HU" altLang="hu-HU" sz="2400" dirty="0" smtClean="0"/>
              <a:t>gyszerű (~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ragtalan </a:t>
            </a:r>
            <a:r>
              <a:rPr lang="hu-HU" altLang="hu-HU" sz="2400" dirty="0"/>
              <a:t>névszóhoz </a:t>
            </a:r>
            <a:r>
              <a:rPr lang="hu-HU" altLang="hu-HU" sz="2400" dirty="0" smtClean="0"/>
              <a:t>járuló), pl. </a:t>
            </a:r>
            <a:r>
              <a:rPr lang="hu-HU" altLang="hu-HU" sz="2400" i="1" dirty="0" smtClean="0"/>
              <a:t>a férje mellől</a:t>
            </a:r>
          </a:p>
          <a:p>
            <a:pPr marL="533400" indent="-533400">
              <a:lnSpc>
                <a:spcPct val="90000"/>
              </a:lnSpc>
            </a:pPr>
            <a:r>
              <a:rPr lang="hu-HU" altLang="hu-HU" sz="2400" dirty="0" smtClean="0"/>
              <a:t>Ragvonzó, pl. </a:t>
            </a:r>
            <a:r>
              <a:rPr lang="hu-HU" altLang="hu-HU" sz="2400" i="1" dirty="0" smtClean="0"/>
              <a:t>a háborútól kezdve</a:t>
            </a:r>
            <a:endParaRPr lang="hu-HU" altLang="hu-HU" sz="2400" dirty="0" smtClean="0"/>
          </a:p>
          <a:p>
            <a:pPr marL="533400" indent="-533400">
              <a:lnSpc>
                <a:spcPct val="90000"/>
              </a:lnSpc>
            </a:pPr>
            <a:r>
              <a:rPr lang="hu-HU" altLang="hu-HU" sz="2400" b="1" dirty="0" smtClean="0"/>
              <a:t>ragos </a:t>
            </a:r>
            <a:r>
              <a:rPr lang="hu-HU" altLang="hu-HU" sz="2400" b="1" dirty="0"/>
              <a:t>névszói névutók (+ esetenként névutószerű kifejezések</a:t>
            </a:r>
            <a:r>
              <a:rPr lang="hu-HU" altLang="hu-HU" sz="2400" b="1" dirty="0" smtClean="0"/>
              <a:t>) </a:t>
            </a:r>
            <a:r>
              <a:rPr lang="hu-HU" altLang="hu-HU" sz="2400" dirty="0" smtClean="0"/>
              <a:t>(~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birtokos személyjelet </a:t>
            </a:r>
            <a:r>
              <a:rPr lang="hu-HU" altLang="hu-HU" sz="2400" dirty="0"/>
              <a:t>tartalmazó </a:t>
            </a:r>
            <a:r>
              <a:rPr lang="hu-HU" altLang="hu-HU" sz="2400" dirty="0" smtClean="0"/>
              <a:t>névutók) (</a:t>
            </a:r>
            <a:r>
              <a:rPr lang="hu-HU" altLang="hu-HU" sz="2400" i="1" dirty="0" smtClean="0"/>
              <a:t>pl. a bizonyítvány alapján</a:t>
            </a:r>
            <a:r>
              <a:rPr lang="hu-HU" altLang="hu-HU" sz="2400" dirty="0" smtClean="0"/>
              <a:t>)</a:t>
            </a:r>
            <a:endParaRPr lang="hu-HU" altLang="hu-HU" sz="24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dirty="0" smtClean="0"/>
              <a:t>Két </a:t>
            </a:r>
            <a:r>
              <a:rPr lang="hu-HU" altLang="hu-HU" sz="2400" dirty="0"/>
              <a:t>fő </a:t>
            </a:r>
            <a:r>
              <a:rPr lang="hu-HU" altLang="hu-HU" sz="2400" dirty="0" smtClean="0"/>
              <a:t>csoport az ALAPSZÓ alapján:</a:t>
            </a:r>
            <a:endParaRPr lang="hu-HU" altLang="hu-HU" sz="2400" dirty="0"/>
          </a:p>
          <a:p>
            <a:pPr marL="533400" indent="-533400">
              <a:lnSpc>
                <a:spcPct val="90000"/>
              </a:lnSpc>
            </a:pPr>
            <a:r>
              <a:rPr lang="hu-HU" altLang="hu-HU" sz="2400" dirty="0"/>
              <a:t>Ragot a névszón meg nem kívánó névutók (pl. </a:t>
            </a:r>
            <a:r>
              <a:rPr lang="hu-HU" altLang="hu-HU" sz="2400" i="1" dirty="0"/>
              <a:t>a ház felett)</a:t>
            </a:r>
          </a:p>
          <a:p>
            <a:pPr marL="533400" indent="-533400">
              <a:lnSpc>
                <a:spcPct val="90000"/>
              </a:lnSpc>
            </a:pPr>
            <a:r>
              <a:rPr lang="hu-HU" altLang="hu-HU" sz="2400" b="1" dirty="0">
                <a:solidFill>
                  <a:srgbClr val="FF0000"/>
                </a:solidFill>
              </a:rPr>
              <a:t>Ragvonzó névutók </a:t>
            </a:r>
            <a:r>
              <a:rPr lang="hu-HU" altLang="hu-HU" sz="2400" b="1" dirty="0" smtClean="0">
                <a:solidFill>
                  <a:srgbClr val="FF0000"/>
                </a:solidFill>
              </a:rPr>
              <a:t>(RN, pl</a:t>
            </a:r>
            <a:r>
              <a:rPr lang="hu-HU" altLang="hu-HU" sz="2400" b="1" dirty="0">
                <a:solidFill>
                  <a:srgbClr val="FF0000"/>
                </a:solidFill>
              </a:rPr>
              <a:t>. </a:t>
            </a:r>
            <a:r>
              <a:rPr lang="hu-HU" altLang="hu-HU" sz="2400" b="1" i="1" dirty="0">
                <a:solidFill>
                  <a:srgbClr val="FF0000"/>
                </a:solidFill>
              </a:rPr>
              <a:t>a folyóhoz közel ~ </a:t>
            </a:r>
            <a:r>
              <a:rPr lang="hu-HU" altLang="hu-HU" sz="2400" b="1" i="1" dirty="0" err="1">
                <a:solidFill>
                  <a:srgbClr val="FF0000"/>
                </a:solidFill>
              </a:rPr>
              <a:t>közel</a:t>
            </a:r>
            <a:r>
              <a:rPr lang="hu-HU" altLang="hu-HU" sz="2400" b="1" i="1" dirty="0">
                <a:solidFill>
                  <a:srgbClr val="FF0000"/>
                </a:solidFill>
              </a:rPr>
              <a:t> a folyóhoz</a:t>
            </a:r>
            <a:r>
              <a:rPr lang="hu-HU" altLang="hu-HU" sz="2400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1200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3200" dirty="0"/>
              <a:t>A magyar névutók csoportosítása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276872"/>
            <a:ext cx="8569647" cy="46802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500" dirty="0"/>
              <a:t>Szabad váltakozást felmutató újabb „névutók”: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500" dirty="0"/>
              <a:t>	pl. </a:t>
            </a:r>
            <a:r>
              <a:rPr lang="hu-HU" altLang="hu-HU" sz="2500" i="1" dirty="0" err="1"/>
              <a:t>vmi</a:t>
            </a:r>
            <a:r>
              <a:rPr lang="hu-HU" altLang="hu-HU" sz="2500" i="1" dirty="0"/>
              <a:t> fejében ~ </a:t>
            </a:r>
            <a:r>
              <a:rPr lang="hu-HU" altLang="hu-HU" sz="2500" i="1" dirty="0" err="1"/>
              <a:t>vmi</a:t>
            </a:r>
            <a:r>
              <a:rPr lang="hu-HU" altLang="hu-HU" sz="2500" b="1" i="1" dirty="0" err="1"/>
              <a:t>nek</a:t>
            </a:r>
            <a:r>
              <a:rPr lang="hu-HU" altLang="hu-HU" sz="2500" i="1" dirty="0"/>
              <a:t> a fejében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500" dirty="0"/>
              <a:t>Ezek </a:t>
            </a:r>
            <a:r>
              <a:rPr lang="hu-HU" altLang="hu-HU" sz="2500" b="1" dirty="0"/>
              <a:t>nem ragvonzók, mert:</a:t>
            </a:r>
            <a:endParaRPr lang="hu-HU" altLang="hu-HU" sz="2500" dirty="0"/>
          </a:p>
          <a:p>
            <a:pPr>
              <a:lnSpc>
                <a:spcPct val="90000"/>
              </a:lnSpc>
            </a:pPr>
            <a:r>
              <a:rPr lang="hu-HU" altLang="hu-HU" sz="2500" dirty="0" smtClean="0"/>
              <a:t>Opcionális a </a:t>
            </a:r>
            <a:r>
              <a:rPr lang="hu-HU" altLang="hu-HU" sz="2500" dirty="0"/>
              <a:t>rag használata, nem kötelező.</a:t>
            </a:r>
          </a:p>
          <a:p>
            <a:pPr>
              <a:lnSpc>
                <a:spcPct val="90000"/>
              </a:lnSpc>
            </a:pPr>
            <a:r>
              <a:rPr lang="hu-HU" altLang="hu-HU" sz="2500" dirty="0"/>
              <a:t>Teljesen más szerkezetben keletkeznek.</a:t>
            </a:r>
          </a:p>
          <a:p>
            <a:pPr>
              <a:lnSpc>
                <a:spcPct val="90000"/>
              </a:lnSpc>
            </a:pPr>
            <a:r>
              <a:rPr lang="hu-HU" altLang="hu-HU" sz="2500" dirty="0"/>
              <a:t>A jelzős szintagma és a névutós szerkezet határán mozognak, a </a:t>
            </a:r>
            <a:r>
              <a:rPr lang="hu-HU" altLang="hu-HU" sz="2500" dirty="0" err="1"/>
              <a:t>genitivusragos</a:t>
            </a:r>
            <a:r>
              <a:rPr lang="hu-HU" altLang="hu-HU" sz="2500" dirty="0"/>
              <a:t> változatban még nem </a:t>
            </a:r>
            <a:r>
              <a:rPr lang="hu-HU" altLang="hu-HU" sz="2500" dirty="0" smtClean="0"/>
              <a:t>névutók</a:t>
            </a:r>
            <a:endParaRPr lang="hu-HU" altLang="hu-HU" sz="2500" dirty="0"/>
          </a:p>
        </p:txBody>
      </p:sp>
    </p:spTree>
    <p:extLst>
      <p:ext uri="{BB962C8B-B14F-4D97-AF65-F5344CB8AC3E}">
        <p14:creationId xmlns:p14="http://schemas.microsoft.com/office/powerpoint/2010/main" val="326195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ragvonzók problematikája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6805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000" dirty="0"/>
              <a:t>Névutók egyáltalán? </a:t>
            </a:r>
          </a:p>
          <a:p>
            <a:pPr lvl="1">
              <a:lnSpc>
                <a:spcPct val="80000"/>
              </a:lnSpc>
            </a:pPr>
            <a:r>
              <a:rPr lang="hu-HU" altLang="hu-HU" sz="2000" dirty="0"/>
              <a:t>Leíró grammatikák: </a:t>
            </a:r>
          </a:p>
          <a:p>
            <a:pPr lvl="2">
              <a:lnSpc>
                <a:spcPct val="80000"/>
              </a:lnSpc>
            </a:pPr>
            <a:r>
              <a:rPr lang="hu-HU" altLang="hu-HU" sz="2000" dirty="0"/>
              <a:t>Ha elöl állnak, nem névutók, akkor határozószók/ ragos névszók/határozói igenevek. Elöl állva konkrét jelentésük van. </a:t>
            </a:r>
            <a:r>
              <a:rPr lang="hu-HU" altLang="hu-HU" sz="2000" dirty="0">
                <a:cs typeface="Arial" charset="0"/>
              </a:rPr>
              <a:t>↔ Ellenpéldák.</a:t>
            </a:r>
            <a:endParaRPr lang="hu-HU" altLang="hu-HU" sz="2000" dirty="0"/>
          </a:p>
          <a:p>
            <a:pPr>
              <a:lnSpc>
                <a:spcPct val="80000"/>
              </a:lnSpc>
            </a:pPr>
            <a:r>
              <a:rPr lang="hu-HU" altLang="hu-HU" sz="2000" dirty="0"/>
              <a:t>Mozgékonyak? </a:t>
            </a:r>
            <a:r>
              <a:rPr lang="hu-HU" altLang="hu-HU" sz="2000" dirty="0" err="1"/>
              <a:t>MNSz-vizsgálat</a:t>
            </a:r>
            <a:r>
              <a:rPr lang="hu-HU" altLang="hu-HU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hu-HU" altLang="hu-HU" sz="2000" dirty="0"/>
              <a:t>Igen, de ez csak két, rögzített pozícióra korlátozódik: </a:t>
            </a:r>
          </a:p>
          <a:p>
            <a:pPr lvl="2">
              <a:lnSpc>
                <a:spcPct val="80000"/>
              </a:lnSpc>
            </a:pPr>
            <a:r>
              <a:rPr lang="hu-HU" altLang="hu-HU" sz="2000" dirty="0"/>
              <a:t>a ragos névszót követő (halmozott névutó esetén van csak „beékelődés”)</a:t>
            </a:r>
          </a:p>
          <a:p>
            <a:pPr lvl="2">
              <a:lnSpc>
                <a:spcPct val="80000"/>
              </a:lnSpc>
            </a:pPr>
            <a:r>
              <a:rPr lang="hu-HU" altLang="hu-HU" sz="2000" dirty="0"/>
              <a:t>A névszói szerkezetet közvetlenül megelőző (névelő, kijelölő jelzői szerepű elem előtt), pl. </a:t>
            </a:r>
            <a:r>
              <a:rPr lang="hu-HU" altLang="hu-HU" sz="2000" b="1" i="1" dirty="0"/>
              <a:t>kivéve </a:t>
            </a:r>
            <a:r>
              <a:rPr lang="hu-HU" altLang="hu-HU" sz="2000" i="1" dirty="0"/>
              <a:t>azt a 28 kísérőt; </a:t>
            </a:r>
            <a:r>
              <a:rPr lang="hu-HU" altLang="hu-HU" sz="2000" b="1" i="1" dirty="0"/>
              <a:t>kivéve </a:t>
            </a:r>
            <a:r>
              <a:rPr lang="hu-HU" altLang="hu-HU" sz="2000" i="1" dirty="0"/>
              <a:t>a csoportos beépítési kategóriába sorolt zártsorú vagy hézagosan zártsorú beépítéseket</a:t>
            </a:r>
            <a:r>
              <a:rPr lang="hu-HU" altLang="hu-HU" sz="2000" dirty="0"/>
              <a:t> </a:t>
            </a:r>
          </a:p>
          <a:p>
            <a:pPr lvl="1">
              <a:lnSpc>
                <a:spcPct val="80000"/>
              </a:lnSpc>
            </a:pPr>
            <a:r>
              <a:rPr lang="hu-HU" altLang="hu-HU" sz="2000" dirty="0"/>
              <a:t>A határozószókhoz, ragos névszókhoz képest kötött az </a:t>
            </a:r>
            <a:r>
              <a:rPr lang="hu-HU" altLang="hu-HU" sz="2000" dirty="0" err="1"/>
              <a:t>RN-ek</a:t>
            </a:r>
            <a:r>
              <a:rPr lang="hu-HU" altLang="hu-HU" sz="2000" dirty="0"/>
              <a:t> pozíciója is, vö. </a:t>
            </a:r>
            <a:r>
              <a:rPr lang="hu-HU" altLang="hu-HU" sz="2000" i="1" dirty="0"/>
              <a:t>Ez esetben azonban a vonzat </a:t>
            </a:r>
            <a:r>
              <a:rPr lang="hu-HU" altLang="hu-HU" sz="2000" b="1" i="1" dirty="0"/>
              <a:t>kívül</a:t>
            </a:r>
            <a:r>
              <a:rPr lang="hu-HU" altLang="hu-HU" sz="2000" i="1" dirty="0"/>
              <a:t> áll a névutós kifejezésen.</a:t>
            </a:r>
            <a:endParaRPr lang="hu-HU" altLang="hu-HU" sz="20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0763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ragvonzó névutók kialakulása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58986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Értelmezős szerkezetben:</a:t>
            </a:r>
            <a:r>
              <a:rPr lang="hu-HU" dirty="0" smtClean="0"/>
              <a:t> </a:t>
            </a:r>
            <a:r>
              <a:rPr lang="hu-HU" i="1" dirty="0"/>
              <a:t>a kúton, (mégpedig) alul</a:t>
            </a:r>
            <a:r>
              <a:rPr lang="hu-HU" dirty="0"/>
              <a:t> [</a:t>
            </a:r>
            <a:r>
              <a:rPr lang="hu-HU" i="1" dirty="0"/>
              <a:t>van</a:t>
            </a:r>
            <a:r>
              <a:rPr lang="hu-HU" dirty="0"/>
              <a:t>] &gt; </a:t>
            </a:r>
            <a:r>
              <a:rPr lang="hu-HU" i="1" dirty="0"/>
              <a:t>a kúton alul </a:t>
            </a:r>
            <a:r>
              <a:rPr lang="hu-HU" dirty="0"/>
              <a:t>[</a:t>
            </a:r>
            <a:r>
              <a:rPr lang="hu-HU" i="1" dirty="0"/>
              <a:t>van</a:t>
            </a:r>
            <a:r>
              <a:rPr lang="hu-HU" dirty="0"/>
              <a:t>]; vö. D. </a:t>
            </a:r>
            <a:r>
              <a:rPr lang="hu-HU" dirty="0" err="1"/>
              <a:t>Mátai</a:t>
            </a:r>
            <a:r>
              <a:rPr lang="hu-HU" dirty="0"/>
              <a:t> </a:t>
            </a:r>
            <a:r>
              <a:rPr lang="hu-HU" dirty="0" smtClean="0"/>
              <a:t>2003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H</a:t>
            </a:r>
            <a:r>
              <a:rPr lang="hu-HU" dirty="0" smtClean="0"/>
              <a:t>atározói </a:t>
            </a:r>
            <a:r>
              <a:rPr lang="hu-HU" dirty="0"/>
              <a:t>igenévből </a:t>
            </a:r>
            <a:r>
              <a:rPr lang="hu-HU" b="1" dirty="0"/>
              <a:t>határozós szerkezetben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/>
              <a:t>pl. </a:t>
            </a:r>
            <a:r>
              <a:rPr lang="hu-HU" i="1" dirty="0" err="1"/>
              <a:t>vmitől</a:t>
            </a:r>
            <a:r>
              <a:rPr lang="hu-HU" i="1" dirty="0"/>
              <a:t> fogván, </a:t>
            </a:r>
            <a:r>
              <a:rPr lang="hu-HU" i="1" dirty="0" err="1"/>
              <a:t>vmire</a:t>
            </a:r>
            <a:r>
              <a:rPr lang="hu-HU" i="1" dirty="0"/>
              <a:t> nézve</a:t>
            </a:r>
            <a:r>
              <a:rPr lang="hu-HU" dirty="0"/>
              <a:t>): </a:t>
            </a:r>
            <a:r>
              <a:rPr lang="hu-HU" dirty="0" smtClean="0"/>
              <a:t>a </a:t>
            </a:r>
            <a:r>
              <a:rPr lang="hu-HU" dirty="0"/>
              <a:t>határozói igenév </a:t>
            </a:r>
            <a:r>
              <a:rPr lang="hu-HU" dirty="0" smtClean="0"/>
              <a:t>idővel </a:t>
            </a:r>
            <a:r>
              <a:rPr lang="hu-HU" dirty="0"/>
              <a:t>a névszó bővítményévé, majd </a:t>
            </a:r>
            <a:r>
              <a:rPr lang="hu-HU" dirty="0" smtClean="0"/>
              <a:t>névutóvá vált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Határozói igenévből </a:t>
            </a:r>
            <a:r>
              <a:rPr lang="hu-HU" b="1" dirty="0" smtClean="0"/>
              <a:t>tárgyas szintagmában </a:t>
            </a:r>
            <a:r>
              <a:rPr lang="hu-HU" dirty="0" smtClean="0"/>
              <a:t>(pl. </a:t>
            </a:r>
            <a:r>
              <a:rPr lang="hu-HU" i="1" dirty="0" err="1" smtClean="0"/>
              <a:t>vmit</a:t>
            </a:r>
            <a:r>
              <a:rPr lang="hu-HU" i="1" dirty="0" smtClean="0"/>
              <a:t> tekintve, </a:t>
            </a:r>
            <a:r>
              <a:rPr lang="hu-HU" i="1" dirty="0" err="1" smtClean="0"/>
              <a:t>vmit</a:t>
            </a:r>
            <a:r>
              <a:rPr lang="hu-HU" i="1" dirty="0" smtClean="0"/>
              <a:t> kivéve</a:t>
            </a:r>
            <a:r>
              <a:rPr lang="hu-HU" dirty="0" smtClean="0"/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381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676456" cy="48965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dirty="0"/>
              <a:t>Dér </a:t>
            </a:r>
            <a:r>
              <a:rPr lang="hu-HU" altLang="hu-HU" sz="2200" dirty="0" smtClean="0"/>
              <a:t>(2012, 2013): </a:t>
            </a:r>
            <a:r>
              <a:rPr lang="hu-HU" altLang="hu-HU" sz="2200" dirty="0" err="1" smtClean="0"/>
              <a:t>MNSz-vizsgálat</a:t>
            </a:r>
            <a:r>
              <a:rPr lang="hu-HU" altLang="hu-HU" sz="2200" dirty="0"/>
              <a:t>: 20 RN, pozíciók (100-as random mintákon, mindkét pozícióban, </a:t>
            </a:r>
            <a:r>
              <a:rPr lang="hu-HU" altLang="hu-HU" sz="2200" dirty="0" err="1"/>
              <a:t>névelőtlen</a:t>
            </a:r>
            <a:r>
              <a:rPr lang="hu-HU" altLang="hu-HU" sz="2200" dirty="0"/>
              <a:t> és névelős esetek is)</a:t>
            </a:r>
          </a:p>
          <a:p>
            <a:pPr>
              <a:lnSpc>
                <a:spcPct val="90000"/>
              </a:lnSpc>
            </a:pPr>
            <a:r>
              <a:rPr lang="hu-HU" altLang="hu-HU" sz="2200" b="1" dirty="0"/>
              <a:t>Sosem áll elöl: </a:t>
            </a:r>
            <a:r>
              <a:rPr lang="hu-HU" altLang="hu-HU" sz="2200" dirty="0"/>
              <a:t>mindhárom forrásszófajból!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*alul </a:t>
            </a:r>
            <a:r>
              <a:rPr lang="hu-HU" altLang="hu-HU" sz="2200" i="1" dirty="0" err="1"/>
              <a:t>vmin</a:t>
            </a:r>
            <a:r>
              <a:rPr lang="hu-HU" altLang="hu-HU" sz="2200" i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*fogva </a:t>
            </a:r>
            <a:r>
              <a:rPr lang="hu-HU" altLang="hu-HU" sz="2200" i="1" dirty="0" err="1"/>
              <a:t>vminél</a:t>
            </a:r>
            <a:r>
              <a:rPr lang="hu-HU" altLang="hu-HU" sz="2200" i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*illetően </a:t>
            </a:r>
            <a:r>
              <a:rPr lang="hu-HU" altLang="hu-HU" sz="2200" i="1" dirty="0" err="1"/>
              <a:t>vmit</a:t>
            </a:r>
            <a:r>
              <a:rPr lang="hu-HU" altLang="hu-HU" sz="2200" i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*kifolyólag </a:t>
            </a:r>
            <a:r>
              <a:rPr lang="hu-HU" altLang="hu-HU" sz="2200" i="1" dirty="0" err="1"/>
              <a:t>vmiből</a:t>
            </a:r>
            <a:r>
              <a:rPr lang="hu-HU" altLang="hu-HU" sz="2200" i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*vonatkozóan </a:t>
            </a:r>
            <a:r>
              <a:rPr lang="hu-HU" altLang="hu-HU" sz="2200" i="1" dirty="0" err="1"/>
              <a:t>vmire</a:t>
            </a:r>
            <a:r>
              <a:rPr lang="hu-HU" altLang="hu-HU" sz="2200" dirty="0"/>
              <a:t> </a:t>
            </a:r>
          </a:p>
          <a:p>
            <a:pPr>
              <a:lnSpc>
                <a:spcPct val="90000"/>
              </a:lnSpc>
            </a:pPr>
            <a:r>
              <a:rPr lang="hu-HU" altLang="hu-HU" sz="2200" b="1" dirty="0"/>
              <a:t>Ritka </a:t>
            </a:r>
            <a:r>
              <a:rPr lang="hu-HU" altLang="hu-HU" sz="2200" b="1" dirty="0" smtClean="0"/>
              <a:t>kezdő pozícióban </a:t>
            </a:r>
            <a:r>
              <a:rPr lang="hu-HU" altLang="hu-HU" sz="2200" dirty="0"/>
              <a:t>(1–20 találat):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u-HU" altLang="hu-HU" sz="2200" i="1" dirty="0"/>
              <a:t>át (a) </a:t>
            </a:r>
            <a:r>
              <a:rPr lang="hu-HU" altLang="hu-HU" sz="2200" i="1" dirty="0" err="1"/>
              <a:t>vmin</a:t>
            </a:r>
            <a:r>
              <a:rPr lang="hu-HU" altLang="hu-HU" sz="2200" i="1" dirty="0"/>
              <a:t> </a:t>
            </a:r>
            <a:r>
              <a:rPr lang="hu-HU" altLang="hu-HU" sz="2200" dirty="0"/>
              <a:t>(1; </a:t>
            </a:r>
            <a:r>
              <a:rPr lang="hu-HU" altLang="hu-HU" sz="2200" dirty="0" err="1"/>
              <a:t>1</a:t>
            </a:r>
            <a:r>
              <a:rPr lang="hu-HU" altLang="hu-HU" sz="2200" dirty="0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u-HU" altLang="hu-HU" sz="2200" i="1" dirty="0"/>
              <a:t>egyetemben (a) </a:t>
            </a:r>
            <a:r>
              <a:rPr lang="hu-HU" altLang="hu-HU" sz="2200" i="1" dirty="0" err="1"/>
              <a:t>vmivel</a:t>
            </a:r>
            <a:r>
              <a:rPr lang="hu-HU" altLang="hu-HU" sz="2200" i="1" dirty="0"/>
              <a:t> </a:t>
            </a:r>
            <a:r>
              <a:rPr lang="hu-HU" altLang="hu-HU" sz="2200" dirty="0"/>
              <a:t>(1; </a:t>
            </a:r>
            <a:r>
              <a:rPr lang="hu-HU" altLang="hu-HU" sz="2200" dirty="0" err="1"/>
              <a:t>1</a:t>
            </a:r>
            <a:r>
              <a:rPr lang="hu-HU" altLang="hu-HU" sz="2200" dirty="0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u-HU" altLang="hu-HU" sz="2200" i="1" dirty="0"/>
              <a:t>innen (a) </a:t>
            </a:r>
            <a:r>
              <a:rPr lang="hu-HU" altLang="hu-HU" sz="2200" i="1" dirty="0" err="1"/>
              <a:t>vmin</a:t>
            </a:r>
            <a:r>
              <a:rPr lang="hu-HU" altLang="hu-HU" sz="2200" dirty="0"/>
              <a:t> (2; 3) </a:t>
            </a:r>
          </a:p>
        </p:txBody>
      </p:sp>
    </p:spTree>
    <p:extLst>
      <p:ext uri="{BB962C8B-B14F-4D97-AF65-F5344CB8AC3E}">
        <p14:creationId xmlns:p14="http://schemas.microsoft.com/office/powerpoint/2010/main" val="465014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1611</TotalTime>
  <Words>1907</Words>
  <Application>Microsoft Office PowerPoint</Application>
  <PresentationFormat>Diavetítés a képernyőre (4:3 oldalarány)</PresentationFormat>
  <Paragraphs>275</Paragraphs>
  <Slides>32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3" baseType="lpstr">
      <vt:lpstr>Áramlás</vt:lpstr>
      <vt:lpstr>Nem mind névutó, ami annak látszik</vt:lpstr>
      <vt:lpstr>Névutók…?</vt:lpstr>
      <vt:lpstr>Ezek mind névutók (is)</vt:lpstr>
      <vt:lpstr>Adpozíció</vt:lpstr>
      <vt:lpstr>A magyar névutók csoportosítása</vt:lpstr>
      <vt:lpstr>A magyar névutók csoportosítása</vt:lpstr>
      <vt:lpstr>A ragvonzók problematikája</vt:lpstr>
      <vt:lpstr>A ragvonzó névutók kialakulása</vt:lpstr>
      <vt:lpstr>Korábbi kutatások</vt:lpstr>
      <vt:lpstr>Korábbi kutatások</vt:lpstr>
      <vt:lpstr>Korábbi kutatások</vt:lpstr>
      <vt:lpstr>Korábbi kutatások</vt:lpstr>
      <vt:lpstr>Korábbi kutatások</vt:lpstr>
      <vt:lpstr>Korábbi kutatások</vt:lpstr>
      <vt:lpstr>Keletkezőben lévő (?) névutók</vt:lpstr>
      <vt:lpstr>A korábbi vizsgálatok konklúziója</vt:lpstr>
      <vt:lpstr>Új vizsgálat: vmitől távol</vt:lpstr>
      <vt:lpstr>Első előfordulások</vt:lpstr>
      <vt:lpstr>Első előfordulások </vt:lpstr>
      <vt:lpstr>TMK (15. sz. vége – 1772), Dömötör és mtsai 2017</vt:lpstr>
      <vt:lpstr>TMK (15. sz. vége – 1772), Dömötör és mtsai 2017</vt:lpstr>
      <vt:lpstr>MTSz (1772–2010)</vt:lpstr>
      <vt:lpstr>MTSz.</vt:lpstr>
      <vt:lpstr>MTSz.: eredmények</vt:lpstr>
      <vt:lpstr>MTSz.: eredmények</vt:lpstr>
      <vt:lpstr>MNSz2 </vt:lpstr>
      <vt:lpstr>MNSz2</vt:lpstr>
      <vt:lpstr>Konklúziók</vt:lpstr>
      <vt:lpstr>PowerPoint bemutató</vt:lpstr>
      <vt:lpstr>Felhasznált források</vt:lpstr>
      <vt:lpstr>Irodalom </vt:lpstr>
      <vt:lpstr>Irodalom</vt:lpstr>
    </vt:vector>
  </TitlesOfParts>
  <Company>Károli Gáspár Református Egyetem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mind névutó, ami annak látszik</dc:title>
  <dc:creator>oktato</dc:creator>
  <cp:lastModifiedBy>oktato</cp:lastModifiedBy>
  <cp:revision>156</cp:revision>
  <dcterms:created xsi:type="dcterms:W3CDTF">2020-10-12T07:38:28Z</dcterms:created>
  <dcterms:modified xsi:type="dcterms:W3CDTF">2020-10-18T14:45:20Z</dcterms:modified>
</cp:coreProperties>
</file>