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27EF-DE9D-4908-AEEE-F20B1EB7F7BE}" type="datetimeFigureOut">
              <a:rPr lang="hu-HU" smtClean="0"/>
              <a:t>2017.03.30.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AD1B5-D52E-4FA6-A56F-50D8D7202F4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2371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27EF-DE9D-4908-AEEE-F20B1EB7F7BE}" type="datetimeFigureOut">
              <a:rPr lang="hu-HU" smtClean="0"/>
              <a:t>2017.03.30.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AD1B5-D52E-4FA6-A56F-50D8D7202F4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3333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27EF-DE9D-4908-AEEE-F20B1EB7F7BE}" type="datetimeFigureOut">
              <a:rPr lang="hu-HU" smtClean="0"/>
              <a:t>2017.03.30.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AD1B5-D52E-4FA6-A56F-50D8D7202F4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6938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27EF-DE9D-4908-AEEE-F20B1EB7F7BE}" type="datetimeFigureOut">
              <a:rPr lang="hu-HU" smtClean="0"/>
              <a:t>2017.03.30.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AD1B5-D52E-4FA6-A56F-50D8D7202F4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8059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27EF-DE9D-4908-AEEE-F20B1EB7F7BE}" type="datetimeFigureOut">
              <a:rPr lang="hu-HU" smtClean="0"/>
              <a:t>2017.03.30.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AD1B5-D52E-4FA6-A56F-50D8D7202F4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9349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27EF-DE9D-4908-AEEE-F20B1EB7F7BE}" type="datetimeFigureOut">
              <a:rPr lang="hu-HU" smtClean="0"/>
              <a:t>2017.03.30.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AD1B5-D52E-4FA6-A56F-50D8D7202F4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128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27EF-DE9D-4908-AEEE-F20B1EB7F7BE}" type="datetimeFigureOut">
              <a:rPr lang="hu-HU" smtClean="0"/>
              <a:t>2017.03.30.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AD1B5-D52E-4FA6-A56F-50D8D7202F4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176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27EF-DE9D-4908-AEEE-F20B1EB7F7BE}" type="datetimeFigureOut">
              <a:rPr lang="hu-HU" smtClean="0"/>
              <a:t>2017.03.30.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AD1B5-D52E-4FA6-A56F-50D8D7202F4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5032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27EF-DE9D-4908-AEEE-F20B1EB7F7BE}" type="datetimeFigureOut">
              <a:rPr lang="hu-HU" smtClean="0"/>
              <a:t>2017.03.30.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AD1B5-D52E-4FA6-A56F-50D8D7202F4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9872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27EF-DE9D-4908-AEEE-F20B1EB7F7BE}" type="datetimeFigureOut">
              <a:rPr lang="hu-HU" smtClean="0"/>
              <a:t>2017.03.30.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AD1B5-D52E-4FA6-A56F-50D8D7202F4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5755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27EF-DE9D-4908-AEEE-F20B1EB7F7BE}" type="datetimeFigureOut">
              <a:rPr lang="hu-HU" smtClean="0"/>
              <a:t>2017.03.30.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AD1B5-D52E-4FA6-A56F-50D8D7202F4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9725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627EF-DE9D-4908-AEEE-F20B1EB7F7BE}" type="datetimeFigureOut">
              <a:rPr lang="hu-HU" smtClean="0"/>
              <a:t>2017.03.30.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AD1B5-D52E-4FA6-A56F-50D8D7202F4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879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Nyelvtörténet 7.	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Halotti Beszéd 2.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0910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err="1"/>
              <a:t>E</a:t>
            </a:r>
            <a:r>
              <a:rPr lang="hu-HU" b="1" i="1" dirty="0" err="1"/>
              <a:t>ſ</a:t>
            </a:r>
            <a:r>
              <a:rPr lang="hu-HU" b="1" dirty="0"/>
              <a:t> </a:t>
            </a:r>
            <a:r>
              <a:rPr lang="hu-HU" b="1" dirty="0" err="1"/>
              <a:t>oz</a:t>
            </a:r>
            <a:r>
              <a:rPr lang="hu-HU" b="1" dirty="0"/>
              <a:t> </a:t>
            </a:r>
            <a:r>
              <a:rPr lang="hu-HU" b="1" dirty="0" err="1"/>
              <a:t>gimil</a:t>
            </a:r>
            <a:r>
              <a:rPr lang="hu-HU" b="1" i="1" dirty="0" err="1"/>
              <a:t>ſ</a:t>
            </a:r>
            <a:r>
              <a:rPr lang="hu-HU" b="1" dirty="0" err="1"/>
              <a:t>nec</a:t>
            </a:r>
            <a:r>
              <a:rPr lang="hu-HU" b="1" dirty="0"/>
              <a:t> </a:t>
            </a:r>
            <a:r>
              <a:rPr lang="hu-HU" b="1" dirty="0" err="1"/>
              <a:t>vvl</a:t>
            </a:r>
            <a:r>
              <a:rPr lang="hu-HU" b="1" dirty="0"/>
              <a:t> </a:t>
            </a:r>
            <a:r>
              <a:rPr lang="hu-HU" b="1" dirty="0" err="1"/>
              <a:t>ke</a:t>
            </a:r>
            <a:r>
              <a:rPr lang="hu-HU" b="1" i="1" dirty="0" err="1"/>
              <a:t>ſ</a:t>
            </a:r>
            <a:r>
              <a:rPr lang="hu-HU" b="1" dirty="0" err="1"/>
              <a:t>eruv</a:t>
            </a:r>
            <a:r>
              <a:rPr lang="hu-HU" b="1" dirty="0"/>
              <a:t> </a:t>
            </a:r>
            <a:r>
              <a:rPr lang="hu-HU" b="1" dirty="0" err="1"/>
              <a:t>uola</a:t>
            </a:r>
            <a:r>
              <a:rPr lang="hu-HU" b="1" dirty="0"/>
              <a:t> vize.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hu-HU" i="1" dirty="0"/>
              <a:t>es: </a:t>
            </a:r>
            <a:r>
              <a:rPr lang="hu-HU" dirty="0"/>
              <a:t>l. korábban</a:t>
            </a:r>
          </a:p>
          <a:p>
            <a:pPr lvl="0"/>
            <a:r>
              <a:rPr lang="hu-HU" i="1" dirty="0" err="1"/>
              <a:t>oz</a:t>
            </a:r>
            <a:r>
              <a:rPr lang="hu-HU" i="1" dirty="0"/>
              <a:t>: </a:t>
            </a:r>
            <a:r>
              <a:rPr lang="hu-HU" dirty="0"/>
              <a:t>l. korábban</a:t>
            </a:r>
          </a:p>
          <a:p>
            <a:pPr lvl="0"/>
            <a:r>
              <a:rPr lang="hu-HU" i="1" dirty="0" err="1"/>
              <a:t>gimilsnec</a:t>
            </a:r>
            <a:r>
              <a:rPr lang="hu-HU" i="1" dirty="0"/>
              <a:t>: </a:t>
            </a:r>
            <a:r>
              <a:rPr lang="hu-HU" dirty="0"/>
              <a:t>l. korábban: </a:t>
            </a:r>
            <a:r>
              <a:rPr lang="hu-HU" i="1" dirty="0" err="1"/>
              <a:t>gimilcíctul</a:t>
            </a:r>
            <a:r>
              <a:rPr lang="hu-HU" dirty="0"/>
              <a:t>, </a:t>
            </a:r>
            <a:r>
              <a:rPr lang="hu-HU" dirty="0" err="1"/>
              <a:t>-nek</a:t>
            </a:r>
            <a:r>
              <a:rPr lang="hu-HU" dirty="0"/>
              <a:t> l. </a:t>
            </a:r>
            <a:r>
              <a:rPr lang="hu-HU" i="1" dirty="0" err="1"/>
              <a:t>halálnek</a:t>
            </a:r>
            <a:endParaRPr lang="hu-HU" dirty="0"/>
          </a:p>
          <a:p>
            <a:pPr lvl="0"/>
            <a:r>
              <a:rPr lang="hu-HU" i="1" dirty="0" err="1"/>
              <a:t>vvl</a:t>
            </a:r>
            <a:r>
              <a:rPr lang="hu-HU" dirty="0"/>
              <a:t>: </a:t>
            </a:r>
            <a:r>
              <a:rPr lang="hu-HU" i="1" dirty="0" err="1"/>
              <a:t>úly</a:t>
            </a:r>
            <a:r>
              <a:rPr lang="hu-HU" i="1" dirty="0"/>
              <a:t> </a:t>
            </a:r>
            <a:r>
              <a:rPr lang="hu-HU" dirty="0"/>
              <a:t>vagy </a:t>
            </a:r>
            <a:r>
              <a:rPr lang="hu-HU" i="1" dirty="0" err="1"/>
              <a:t>úl</a:t>
            </a:r>
            <a:endParaRPr lang="hu-HU" dirty="0"/>
          </a:p>
          <a:p>
            <a:pPr lvl="1"/>
            <a:r>
              <a:rPr lang="hu-HU" dirty="0"/>
              <a:t>a hosszú </a:t>
            </a:r>
            <a:r>
              <a:rPr lang="hu-HU" i="1" dirty="0"/>
              <a:t>v </a:t>
            </a:r>
            <a:r>
              <a:rPr lang="hu-HU" dirty="0"/>
              <a:t>miatt biztos hosszú a </a:t>
            </a:r>
            <a:r>
              <a:rPr lang="hu-HU" dirty="0" err="1"/>
              <a:t>mgh</a:t>
            </a:r>
            <a:r>
              <a:rPr lang="hu-HU" dirty="0"/>
              <a:t> ejtése</a:t>
            </a:r>
          </a:p>
          <a:p>
            <a:pPr lvl="1"/>
            <a:r>
              <a:rPr lang="hu-HU" i="1" dirty="0"/>
              <a:t>l </a:t>
            </a:r>
            <a:r>
              <a:rPr lang="hu-HU" dirty="0"/>
              <a:t>vagy </a:t>
            </a:r>
            <a:r>
              <a:rPr lang="hu-HU" i="1" dirty="0" err="1"/>
              <a:t>ly</a:t>
            </a:r>
            <a:r>
              <a:rPr lang="hu-HU" dirty="0"/>
              <a:t>?: az eredeti hang az </a:t>
            </a:r>
            <a:r>
              <a:rPr lang="hu-HU" i="1" dirty="0"/>
              <a:t>l </a:t>
            </a:r>
            <a:r>
              <a:rPr lang="hu-HU" dirty="0"/>
              <a:t>volt, de a </a:t>
            </a:r>
            <a:r>
              <a:rPr lang="hu-HU" dirty="0" err="1"/>
              <a:t>HB-ben</a:t>
            </a:r>
            <a:r>
              <a:rPr lang="hu-HU" dirty="0"/>
              <a:t> következetesen </a:t>
            </a:r>
            <a:r>
              <a:rPr lang="hu-HU" i="1" dirty="0" err="1"/>
              <a:t>hug</a:t>
            </a:r>
            <a:r>
              <a:rPr lang="hu-HU" dirty="0" err="1"/>
              <a:t>-nak</a:t>
            </a:r>
            <a:r>
              <a:rPr lang="hu-HU" dirty="0"/>
              <a:t> van írva a </a:t>
            </a:r>
            <a:r>
              <a:rPr lang="hu-HU" i="1" dirty="0"/>
              <a:t>hogy</a:t>
            </a:r>
            <a:r>
              <a:rPr lang="hu-HU" dirty="0"/>
              <a:t>, s ennek a </a:t>
            </a:r>
            <a:r>
              <a:rPr lang="hu-HU" i="1" dirty="0" err="1"/>
              <a:t>gy</a:t>
            </a:r>
            <a:r>
              <a:rPr lang="hu-HU" dirty="0" err="1"/>
              <a:t>-je</a:t>
            </a:r>
            <a:r>
              <a:rPr lang="hu-HU" dirty="0"/>
              <a:t> (</a:t>
            </a:r>
            <a:r>
              <a:rPr lang="hu-HU" i="1" dirty="0" err="1"/>
              <a:t>dzsj</a:t>
            </a:r>
            <a:r>
              <a:rPr lang="hu-HU" dirty="0" err="1"/>
              <a:t>-je</a:t>
            </a:r>
            <a:r>
              <a:rPr lang="hu-HU" dirty="0"/>
              <a:t>) ugyanarra az </a:t>
            </a:r>
            <a:r>
              <a:rPr lang="hu-HU" i="1" dirty="0"/>
              <a:t>l</a:t>
            </a:r>
            <a:r>
              <a:rPr lang="hu-HU" dirty="0"/>
              <a:t>-re megy vissza, mint a </a:t>
            </a:r>
            <a:r>
              <a:rPr lang="hu-HU" i="1" dirty="0" err="1"/>
              <a:t>vvl</a:t>
            </a:r>
            <a:r>
              <a:rPr lang="hu-HU" i="1" dirty="0"/>
              <a:t> </a:t>
            </a:r>
            <a:r>
              <a:rPr lang="hu-HU" i="1" dirty="0" err="1"/>
              <a:t>ly</a:t>
            </a:r>
            <a:r>
              <a:rPr lang="hu-HU" dirty="0" err="1"/>
              <a:t>-je</a:t>
            </a:r>
            <a:r>
              <a:rPr lang="hu-HU" dirty="0"/>
              <a:t> (de láttuk: </a:t>
            </a:r>
            <a:r>
              <a:rPr lang="hu-HU" i="1" dirty="0"/>
              <a:t>l &gt; </a:t>
            </a:r>
            <a:r>
              <a:rPr lang="hu-HU" i="1" dirty="0" err="1"/>
              <a:t>ly</a:t>
            </a:r>
            <a:r>
              <a:rPr lang="hu-HU" i="1" dirty="0"/>
              <a:t> &gt; </a:t>
            </a:r>
            <a:r>
              <a:rPr lang="hu-HU" i="1" dirty="0" err="1"/>
              <a:t>gy</a:t>
            </a:r>
            <a:r>
              <a:rPr lang="hu-HU" dirty="0"/>
              <a:t>, tehát többlépésese) , </a:t>
            </a:r>
            <a:r>
              <a:rPr lang="hu-HU" dirty="0" err="1"/>
              <a:t>vsz</a:t>
            </a:r>
            <a:r>
              <a:rPr lang="hu-HU" dirty="0"/>
              <a:t> tehát, hogy a hangzó már elérte az </a:t>
            </a:r>
            <a:r>
              <a:rPr lang="hu-HU" i="1" dirty="0" err="1"/>
              <a:t>ly</a:t>
            </a:r>
            <a:r>
              <a:rPr lang="hu-HU" i="1" dirty="0"/>
              <a:t> </a:t>
            </a:r>
            <a:r>
              <a:rPr lang="hu-HU" dirty="0"/>
              <a:t>fokot a </a:t>
            </a:r>
            <a:r>
              <a:rPr lang="hu-HU" dirty="0" err="1"/>
              <a:t>HB-ben</a:t>
            </a:r>
            <a:r>
              <a:rPr lang="hu-HU" dirty="0"/>
              <a:t>, mivel már a </a:t>
            </a:r>
            <a:r>
              <a:rPr lang="hu-HU" i="1" dirty="0" err="1"/>
              <a:t>gy</a:t>
            </a:r>
            <a:r>
              <a:rPr lang="hu-HU" i="1" dirty="0"/>
              <a:t> </a:t>
            </a:r>
            <a:r>
              <a:rPr lang="hu-HU" dirty="0"/>
              <a:t>is gyakori</a:t>
            </a:r>
          </a:p>
          <a:p>
            <a:pPr lvl="1"/>
            <a:r>
              <a:rPr lang="hu-HU" dirty="0"/>
              <a:t>sokáig ált. lesz az </a:t>
            </a:r>
            <a:r>
              <a:rPr lang="hu-HU" i="1" dirty="0" err="1"/>
              <a:t>ly</a:t>
            </a:r>
            <a:r>
              <a:rPr lang="hu-HU" i="1" dirty="0"/>
              <a:t> l</a:t>
            </a:r>
            <a:r>
              <a:rPr lang="hu-HU" dirty="0"/>
              <a:t>-lel való írása (a kancelláriai </a:t>
            </a:r>
            <a:r>
              <a:rPr lang="hu-HU" dirty="0" err="1"/>
              <a:t>h-ben</a:t>
            </a:r>
            <a:r>
              <a:rPr lang="hu-HU" dirty="0"/>
              <a:t>, s még tovább is)</a:t>
            </a:r>
          </a:p>
          <a:p>
            <a:pPr lvl="1"/>
            <a:r>
              <a:rPr lang="hu-HU" dirty="0"/>
              <a:t>tagolás: </a:t>
            </a:r>
            <a:r>
              <a:rPr lang="hu-HU" i="1" dirty="0" err="1"/>
              <a:t>vv-l</a:t>
            </a:r>
            <a:endParaRPr lang="hu-HU" dirty="0"/>
          </a:p>
          <a:p>
            <a:pPr lvl="2"/>
            <a:r>
              <a:rPr lang="hu-HU" i="1" dirty="0" err="1"/>
              <a:t>ú-</a:t>
            </a:r>
            <a:r>
              <a:rPr lang="hu-HU" i="1" dirty="0"/>
              <a:t> </a:t>
            </a:r>
            <a:r>
              <a:rPr lang="hu-HU" dirty="0"/>
              <a:t>tő: azonos az </a:t>
            </a:r>
            <a:r>
              <a:rPr lang="hu-HU" i="1" dirty="0" err="1"/>
              <a:t>oz</a:t>
            </a:r>
            <a:r>
              <a:rPr lang="hu-HU" i="1" dirty="0"/>
              <a:t> &gt; az </a:t>
            </a:r>
            <a:r>
              <a:rPr lang="hu-HU" dirty="0" err="1"/>
              <a:t>mgh-jával</a:t>
            </a:r>
            <a:r>
              <a:rPr lang="hu-HU" dirty="0"/>
              <a:t>, vö. </a:t>
            </a:r>
            <a:r>
              <a:rPr lang="hu-HU" i="1" dirty="0"/>
              <a:t>úgy, </a:t>
            </a:r>
            <a:r>
              <a:rPr lang="hu-HU" i="1" dirty="0" err="1"/>
              <a:t>úgyan</a:t>
            </a:r>
            <a:endParaRPr lang="hu-HU" dirty="0"/>
          </a:p>
          <a:p>
            <a:pPr lvl="2"/>
            <a:r>
              <a:rPr lang="hu-HU" i="1" dirty="0" err="1"/>
              <a:t>-l</a:t>
            </a:r>
            <a:r>
              <a:rPr lang="hu-HU" i="1" dirty="0"/>
              <a:t>: </a:t>
            </a:r>
            <a:r>
              <a:rPr lang="hu-HU" dirty="0" err="1"/>
              <a:t>ablativusrag</a:t>
            </a:r>
            <a:r>
              <a:rPr lang="hu-HU" dirty="0"/>
              <a:t>, l. </a:t>
            </a:r>
            <a:r>
              <a:rPr lang="hu-HU" i="1" dirty="0" err="1"/>
              <a:t>gimilcícul</a:t>
            </a:r>
            <a:r>
              <a:rPr lang="hu-HU" i="1" dirty="0"/>
              <a:t>, </a:t>
            </a:r>
            <a:r>
              <a:rPr lang="hu-HU" dirty="0"/>
              <a:t>a fejlődés:  </a:t>
            </a:r>
            <a:r>
              <a:rPr lang="hu-HU" dirty="0" err="1"/>
              <a:t>helyHrag</a:t>
            </a:r>
            <a:r>
              <a:rPr lang="hu-HU" dirty="0"/>
              <a:t> &gt; </a:t>
            </a:r>
            <a:r>
              <a:rPr lang="hu-HU" dirty="0" err="1"/>
              <a:t>módHrag</a:t>
            </a:r>
            <a:r>
              <a:rPr lang="hu-HU" dirty="0"/>
              <a:t> (l. </a:t>
            </a:r>
            <a:r>
              <a:rPr lang="hu-HU" i="1" dirty="0"/>
              <a:t>jól, veszettül, magyarul</a:t>
            </a:r>
            <a:r>
              <a:rPr lang="hu-HU" dirty="0"/>
              <a:t>)</a:t>
            </a:r>
          </a:p>
          <a:p>
            <a:pPr lvl="2"/>
            <a:r>
              <a:rPr lang="hu-HU" dirty="0"/>
              <a:t>az </a:t>
            </a:r>
            <a:r>
              <a:rPr lang="hu-HU" dirty="0" err="1"/>
              <a:t>abl</a:t>
            </a:r>
            <a:r>
              <a:rPr lang="hu-HU" dirty="0"/>
              <a:t>. rag palatalizálódott (vö.: </a:t>
            </a:r>
            <a:r>
              <a:rPr lang="hu-HU" i="1" dirty="0" err="1"/>
              <a:t>mél</a:t>
            </a:r>
            <a:r>
              <a:rPr lang="hu-HU" i="1" dirty="0"/>
              <a:t> : </a:t>
            </a:r>
            <a:r>
              <a:rPr lang="hu-HU" i="1" dirty="0" err="1"/>
              <a:t>mélen</a:t>
            </a:r>
            <a:r>
              <a:rPr lang="hu-HU" i="1" dirty="0"/>
              <a:t> </a:t>
            </a:r>
            <a:r>
              <a:rPr lang="hu-HU" dirty="0"/>
              <a:t>→ </a:t>
            </a:r>
            <a:r>
              <a:rPr lang="hu-HU" i="1" dirty="0" err="1"/>
              <a:t>mél</a:t>
            </a:r>
            <a:r>
              <a:rPr lang="hu-HU" i="1" dirty="0"/>
              <a:t>: mélyen </a:t>
            </a:r>
            <a:r>
              <a:rPr lang="hu-HU" dirty="0"/>
              <a:t>(mivel </a:t>
            </a:r>
            <a:r>
              <a:rPr lang="hu-HU" dirty="0" err="1"/>
              <a:t>mgh</a:t>
            </a:r>
            <a:r>
              <a:rPr lang="hu-HU" dirty="0"/>
              <a:t> előtt hajlamos az </a:t>
            </a:r>
            <a:r>
              <a:rPr lang="hu-HU" i="1" dirty="0"/>
              <a:t>l </a:t>
            </a:r>
            <a:r>
              <a:rPr lang="hu-HU" dirty="0"/>
              <a:t>palatalizálódni/, majd: </a:t>
            </a:r>
            <a:r>
              <a:rPr lang="hu-HU" i="1" dirty="0"/>
              <a:t>mély : mélyen</a:t>
            </a:r>
            <a:r>
              <a:rPr lang="hu-HU" dirty="0"/>
              <a:t>)</a:t>
            </a:r>
          </a:p>
          <a:p>
            <a:r>
              <a:rPr lang="hu-HU" dirty="0"/>
              <a:t>az </a:t>
            </a:r>
            <a:r>
              <a:rPr lang="hu-HU" i="1" dirty="0"/>
              <a:t>l &gt; </a:t>
            </a:r>
            <a:r>
              <a:rPr lang="hu-HU" i="1" dirty="0" err="1"/>
              <a:t>ly</a:t>
            </a:r>
            <a:r>
              <a:rPr lang="hu-HU" i="1" dirty="0"/>
              <a:t> &gt; </a:t>
            </a:r>
            <a:r>
              <a:rPr lang="hu-HU" i="1" dirty="0" err="1"/>
              <a:t>gy</a:t>
            </a:r>
            <a:r>
              <a:rPr lang="hu-HU" i="1" dirty="0"/>
              <a:t> </a:t>
            </a:r>
            <a:r>
              <a:rPr lang="hu-HU" dirty="0"/>
              <a:t>számos alakunkban lejátszódott, l. </a:t>
            </a:r>
            <a:r>
              <a:rPr lang="hu-HU" i="1" dirty="0"/>
              <a:t>úgy, </a:t>
            </a:r>
            <a:r>
              <a:rPr lang="hu-HU" i="1" dirty="0" err="1"/>
              <a:t>igy</a:t>
            </a:r>
            <a:r>
              <a:rPr lang="hu-HU" i="1" dirty="0"/>
              <a:t>, hogy </a:t>
            </a:r>
            <a:r>
              <a:rPr lang="hu-HU" dirty="0"/>
              <a:t>(</a:t>
            </a:r>
            <a:r>
              <a:rPr lang="hu-HU" dirty="0" err="1"/>
              <a:t>eredileg</a:t>
            </a:r>
            <a:r>
              <a:rPr lang="hu-HU" dirty="0"/>
              <a:t> tehát: </a:t>
            </a:r>
            <a:r>
              <a:rPr lang="hu-HU" i="1" dirty="0" err="1"/>
              <a:t>uly</a:t>
            </a:r>
            <a:r>
              <a:rPr lang="hu-HU" i="1" dirty="0"/>
              <a:t>, </a:t>
            </a:r>
            <a:r>
              <a:rPr lang="hu-HU" i="1" dirty="0" err="1"/>
              <a:t>úly</a:t>
            </a:r>
            <a:r>
              <a:rPr lang="hu-HU" i="1" dirty="0"/>
              <a:t>, </a:t>
            </a:r>
            <a:r>
              <a:rPr lang="hu-HU" i="1" dirty="0" err="1"/>
              <a:t>íly</a:t>
            </a:r>
            <a:r>
              <a:rPr lang="hu-HU" i="1" dirty="0"/>
              <a:t>, </a:t>
            </a:r>
            <a:r>
              <a:rPr lang="hu-HU" i="1" dirty="0" err="1"/>
              <a:t>holy</a:t>
            </a:r>
            <a:r>
              <a:rPr lang="hu-H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6695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hu-HU" i="1" dirty="0" err="1"/>
              <a:t>keseruv</a:t>
            </a:r>
            <a:r>
              <a:rPr lang="hu-HU" i="1" dirty="0"/>
              <a:t>: </a:t>
            </a:r>
            <a:r>
              <a:rPr lang="hu-HU" i="1" dirty="0" err="1"/>
              <a:t>ű</a:t>
            </a:r>
            <a:r>
              <a:rPr lang="hu-HU" dirty="0" err="1"/>
              <a:t>-s</a:t>
            </a:r>
            <a:r>
              <a:rPr lang="hu-HU" dirty="0"/>
              <a:t> változat már (esetleg diftongusos: </a:t>
            </a:r>
            <a:r>
              <a:rPr lang="hu-HU" i="1" dirty="0" err="1"/>
              <a:t>üü</a:t>
            </a:r>
            <a:r>
              <a:rPr lang="hu-HU" dirty="0"/>
              <a:t>, a 2. félhangzós)</a:t>
            </a:r>
          </a:p>
          <a:p>
            <a:pPr lvl="1"/>
            <a:r>
              <a:rPr lang="hu-HU" dirty="0"/>
              <a:t>tagolás: </a:t>
            </a:r>
            <a:r>
              <a:rPr lang="hu-HU" i="1" dirty="0" err="1"/>
              <a:t>kese-ru-v</a:t>
            </a:r>
            <a:r>
              <a:rPr lang="hu-HU" dirty="0"/>
              <a:t>: </a:t>
            </a:r>
            <a:r>
              <a:rPr lang="hu-HU" i="1" dirty="0" err="1"/>
              <a:t>-rű</a:t>
            </a:r>
            <a:r>
              <a:rPr lang="hu-HU" i="1" dirty="0"/>
              <a:t>/</a:t>
            </a:r>
            <a:r>
              <a:rPr lang="hu-HU" i="1" dirty="0" err="1"/>
              <a:t>-rú</a:t>
            </a:r>
            <a:r>
              <a:rPr lang="hu-HU" i="1" dirty="0"/>
              <a:t> ~ </a:t>
            </a:r>
            <a:r>
              <a:rPr lang="hu-HU" i="1" dirty="0" err="1"/>
              <a:t>-ró</a:t>
            </a:r>
            <a:r>
              <a:rPr lang="hu-HU" i="1" dirty="0"/>
              <a:t>/</a:t>
            </a:r>
            <a:r>
              <a:rPr lang="hu-HU" i="1" dirty="0" err="1"/>
              <a:t>-rő</a:t>
            </a:r>
            <a:r>
              <a:rPr lang="hu-HU" i="1" dirty="0"/>
              <a:t> </a:t>
            </a:r>
            <a:r>
              <a:rPr lang="hu-HU" dirty="0"/>
              <a:t>képzőbokorra, l. </a:t>
            </a:r>
            <a:r>
              <a:rPr lang="hu-HU" i="1" dirty="0"/>
              <a:t>mogyoró</a:t>
            </a:r>
            <a:r>
              <a:rPr lang="hu-HU" dirty="0"/>
              <a:t>, egy </a:t>
            </a:r>
            <a:r>
              <a:rPr lang="hu-HU" i="1" dirty="0" err="1"/>
              <a:t>-r</a:t>
            </a:r>
            <a:r>
              <a:rPr lang="hu-HU" i="1" dirty="0"/>
              <a:t> </a:t>
            </a:r>
            <a:r>
              <a:rPr lang="hu-HU" dirty="0"/>
              <a:t>és félhangzós </a:t>
            </a:r>
            <a:r>
              <a:rPr lang="hu-HU" i="1" dirty="0"/>
              <a:t>u, ü </a:t>
            </a:r>
            <a:r>
              <a:rPr lang="hu-HU" dirty="0"/>
              <a:t>elemből áll, </a:t>
            </a:r>
            <a:r>
              <a:rPr lang="hu-HU" dirty="0" err="1"/>
              <a:t>fgr</a:t>
            </a:r>
            <a:r>
              <a:rPr lang="hu-HU" dirty="0"/>
              <a:t>. eredetűek</a:t>
            </a:r>
          </a:p>
          <a:p>
            <a:pPr lvl="1"/>
            <a:r>
              <a:rPr lang="hu-HU" dirty="0"/>
              <a:t>az –r-re l. </a:t>
            </a:r>
            <a:r>
              <a:rPr lang="hu-HU" i="1" dirty="0"/>
              <a:t>tompor, avar, sömör, </a:t>
            </a:r>
            <a:r>
              <a:rPr lang="hu-HU" dirty="0"/>
              <a:t>de volt </a:t>
            </a:r>
            <a:r>
              <a:rPr lang="hu-HU" dirty="0" err="1"/>
              <a:t>kics</a:t>
            </a:r>
            <a:r>
              <a:rPr lang="hu-HU" dirty="0"/>
              <a:t>. jellege is, l. </a:t>
            </a:r>
            <a:r>
              <a:rPr lang="hu-HU" i="1" dirty="0"/>
              <a:t>mogyoró</a:t>
            </a:r>
            <a:r>
              <a:rPr lang="hu-HU" dirty="0"/>
              <a:t> (TA: </a:t>
            </a:r>
            <a:r>
              <a:rPr lang="hu-HU" i="1" dirty="0" err="1"/>
              <a:t>munorau</a:t>
            </a:r>
            <a:r>
              <a:rPr lang="hu-HU" i="1" dirty="0"/>
              <a:t>, </a:t>
            </a:r>
            <a:r>
              <a:rPr lang="hu-HU" i="1" dirty="0" err="1"/>
              <a:t>monarau</a:t>
            </a:r>
            <a:r>
              <a:rPr lang="hu-HU" i="1" dirty="0"/>
              <a:t> </a:t>
            </a:r>
            <a:r>
              <a:rPr lang="hu-HU" dirty="0"/>
              <a:t>’</a:t>
            </a:r>
            <a:r>
              <a:rPr lang="hu-HU" dirty="0" err="1"/>
              <a:t>tojásocska</a:t>
            </a:r>
            <a:r>
              <a:rPr lang="hu-HU" dirty="0"/>
              <a:t>’</a:t>
            </a:r>
          </a:p>
          <a:p>
            <a:pPr lvl="1"/>
            <a:r>
              <a:rPr lang="hu-HU" dirty="0"/>
              <a:t>alapszó: </a:t>
            </a:r>
            <a:r>
              <a:rPr lang="hu-HU" dirty="0" err="1"/>
              <a:t>fgr</a:t>
            </a:r>
            <a:r>
              <a:rPr lang="hu-HU" dirty="0"/>
              <a:t>. </a:t>
            </a:r>
            <a:r>
              <a:rPr lang="hu-HU" dirty="0" err="1"/>
              <a:t>er</a:t>
            </a:r>
            <a:r>
              <a:rPr lang="hu-HU" dirty="0"/>
              <a:t> </a:t>
            </a:r>
            <a:r>
              <a:rPr lang="hu-HU" i="1" dirty="0"/>
              <a:t>kese-, </a:t>
            </a:r>
            <a:r>
              <a:rPr lang="hu-HU" dirty="0"/>
              <a:t>(a </a:t>
            </a:r>
            <a:r>
              <a:rPr lang="hu-HU" dirty="0" err="1"/>
              <a:t>TESz</a:t>
            </a:r>
            <a:r>
              <a:rPr lang="hu-HU" dirty="0"/>
              <a:t>. ezt </a:t>
            </a:r>
            <a:r>
              <a:rPr lang="hu-HU" dirty="0" err="1"/>
              <a:t>nemv</a:t>
            </a:r>
            <a:r>
              <a:rPr lang="hu-HU" dirty="0"/>
              <a:t> eszi biztosnak), vsz. hangrendi átcsapással, mert a </a:t>
            </a:r>
            <a:r>
              <a:rPr lang="hu-HU" dirty="0" err="1"/>
              <a:t>fgr</a:t>
            </a:r>
            <a:r>
              <a:rPr lang="hu-HU" dirty="0"/>
              <a:t>. párhuzamok velárisak</a:t>
            </a:r>
          </a:p>
          <a:p>
            <a:pPr lvl="0"/>
            <a:r>
              <a:rPr lang="hu-HU" i="1" dirty="0" err="1"/>
              <a:t>uola</a:t>
            </a:r>
            <a:r>
              <a:rPr lang="hu-HU" i="1" dirty="0"/>
              <a:t>: </a:t>
            </a:r>
            <a:r>
              <a:rPr lang="hu-HU" dirty="0" err="1"/>
              <a:t>elb</a:t>
            </a:r>
            <a:r>
              <a:rPr lang="hu-HU" dirty="0"/>
              <a:t>. múlt, l. </a:t>
            </a:r>
            <a:r>
              <a:rPr lang="hu-HU" i="1" dirty="0" err="1"/>
              <a:t>odutta</a:t>
            </a:r>
            <a:r>
              <a:rPr lang="hu-HU" i="1" dirty="0"/>
              <a:t> </a:t>
            </a:r>
            <a:r>
              <a:rPr lang="hu-HU" i="1" dirty="0" err="1"/>
              <a:t>vola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7931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i="1" dirty="0" err="1"/>
              <a:t>hug</a:t>
            </a:r>
            <a:r>
              <a:rPr lang="hu-HU" b="1" i="1" dirty="0"/>
              <a:t> </a:t>
            </a:r>
            <a:r>
              <a:rPr lang="hu-HU" b="1" i="1" dirty="0" err="1"/>
              <a:t>turchucat</a:t>
            </a:r>
            <a:r>
              <a:rPr lang="hu-HU" b="1" i="1" dirty="0"/>
              <a:t> </a:t>
            </a:r>
            <a:r>
              <a:rPr lang="hu-HU" b="1" i="1" dirty="0" err="1"/>
              <a:t>mige</a:t>
            </a:r>
            <a:r>
              <a:rPr lang="hu-HU" b="1" i="1" dirty="0"/>
              <a:t> </a:t>
            </a:r>
            <a:r>
              <a:rPr lang="hu-HU" b="1" i="1" dirty="0" err="1"/>
              <a:t>zocoztia</a:t>
            </a:r>
            <a:r>
              <a:rPr lang="hu-HU" b="1" i="1" dirty="0"/>
              <a:t> </a:t>
            </a:r>
            <a:r>
              <a:rPr lang="hu-HU" b="1" i="1" dirty="0" err="1"/>
              <a:t>vola</a:t>
            </a:r>
            <a:r>
              <a:rPr lang="hu-HU" b="1" i="1" dirty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hu-HU" i="1" dirty="0" err="1"/>
              <a:t>mige</a:t>
            </a:r>
            <a:r>
              <a:rPr lang="hu-HU" i="1" dirty="0"/>
              <a:t> </a:t>
            </a:r>
            <a:r>
              <a:rPr lang="hu-HU" i="1" dirty="0" err="1"/>
              <a:t>zocoztia</a:t>
            </a:r>
            <a:r>
              <a:rPr lang="hu-HU" i="1" dirty="0"/>
              <a:t> </a:t>
            </a:r>
            <a:r>
              <a:rPr lang="hu-HU" i="1" dirty="0" err="1"/>
              <a:t>vola</a:t>
            </a:r>
            <a:r>
              <a:rPr lang="hu-HU" i="1" dirty="0"/>
              <a:t>: </a:t>
            </a:r>
            <a:r>
              <a:rPr lang="hu-HU" dirty="0"/>
              <a:t>a </a:t>
            </a:r>
            <a:r>
              <a:rPr lang="hu-HU" i="1" dirty="0" err="1"/>
              <a:t>zocoztia</a:t>
            </a:r>
            <a:r>
              <a:rPr lang="hu-HU" i="1" dirty="0"/>
              <a:t> </a:t>
            </a:r>
            <a:r>
              <a:rPr lang="hu-HU" i="1" dirty="0" err="1"/>
              <a:t>vola</a:t>
            </a:r>
            <a:r>
              <a:rPr lang="hu-HU" i="1" dirty="0"/>
              <a:t> </a:t>
            </a:r>
            <a:r>
              <a:rPr lang="hu-HU" dirty="0"/>
              <a:t>összetett igeidő (</a:t>
            </a:r>
            <a:r>
              <a:rPr lang="hu-HU" dirty="0" err="1"/>
              <a:t>kij</a:t>
            </a:r>
            <a:r>
              <a:rPr lang="hu-HU" dirty="0"/>
              <a:t>. mód jelen idő + segédige </a:t>
            </a:r>
            <a:r>
              <a:rPr lang="hu-HU" dirty="0" err="1"/>
              <a:t>elb</a:t>
            </a:r>
            <a:r>
              <a:rPr lang="hu-HU" dirty="0"/>
              <a:t>. múltja) = folyamatos múlt volna rendesen, de mivel a meg </a:t>
            </a:r>
            <a:r>
              <a:rPr lang="hu-HU" dirty="0" err="1"/>
              <a:t>perfektiválja</a:t>
            </a:r>
            <a:r>
              <a:rPr lang="hu-HU" dirty="0"/>
              <a:t>, a kettő együttese a cselekvés megkísérlését, majdnem megtörténtét jelenti: ’</a:t>
            </a:r>
            <a:r>
              <a:rPr lang="hu-HU" dirty="0" err="1"/>
              <a:t>majdnem</a:t>
            </a:r>
            <a:r>
              <a:rPr lang="hu-HU" dirty="0"/>
              <a:t> </a:t>
            </a:r>
            <a:r>
              <a:rPr lang="hu-HU" dirty="0" err="1"/>
              <a:t>megszakasztá</a:t>
            </a:r>
            <a:r>
              <a:rPr lang="hu-HU" dirty="0"/>
              <a:t>’ (ritka használat, de van még rá példa a magyarban, pl. Tinódi: </a:t>
            </a:r>
            <a:r>
              <a:rPr lang="hu-HU" i="1" dirty="0"/>
              <a:t>Szablyával az terek ott forgódik </a:t>
            </a:r>
            <a:r>
              <a:rPr lang="hu-HU" i="1" dirty="0" err="1"/>
              <a:t>vala</a:t>
            </a:r>
            <a:r>
              <a:rPr lang="hu-HU" i="1" dirty="0"/>
              <a:t> – Ez nemes vitéznek fejét veszi </a:t>
            </a:r>
            <a:r>
              <a:rPr lang="hu-HU" i="1" dirty="0" err="1"/>
              <a:t>vala</a:t>
            </a:r>
            <a:r>
              <a:rPr lang="hu-HU" dirty="0"/>
              <a:t>; s itt a következőkből kitűnik, hogy a vitéz nem halt meg, mert társai megszabadítják &lt;hm, pedig itt nincs </a:t>
            </a:r>
            <a:r>
              <a:rPr lang="hu-HU" dirty="0" err="1"/>
              <a:t>perfektiváló</a:t>
            </a:r>
            <a:r>
              <a:rPr lang="hu-HU" dirty="0"/>
              <a:t> igekötő sem!&gt;</a:t>
            </a:r>
          </a:p>
          <a:p>
            <a:pPr lvl="0"/>
            <a:r>
              <a:rPr lang="hu-HU" i="1" dirty="0" err="1"/>
              <a:t>zocotia</a:t>
            </a:r>
            <a:r>
              <a:rPr lang="hu-HU" i="1" dirty="0"/>
              <a:t>: </a:t>
            </a:r>
            <a:r>
              <a:rPr lang="hu-HU" dirty="0"/>
              <a:t>tagolás: </a:t>
            </a:r>
            <a:r>
              <a:rPr lang="hu-HU" i="1" dirty="0" err="1"/>
              <a:t>zoco-z-t-ia</a:t>
            </a:r>
            <a:endParaRPr lang="hu-HU" dirty="0"/>
          </a:p>
          <a:p>
            <a:pPr lvl="1"/>
            <a:r>
              <a:rPr lang="hu-HU" dirty="0" err="1"/>
              <a:t>kij</a:t>
            </a:r>
            <a:r>
              <a:rPr lang="hu-HU" dirty="0"/>
              <a:t>. mód jelen idő E/3. tárgyas ragozás</a:t>
            </a:r>
          </a:p>
          <a:p>
            <a:pPr lvl="1"/>
            <a:r>
              <a:rPr lang="hu-HU" i="1" dirty="0" err="1"/>
              <a:t>zoko</a:t>
            </a:r>
            <a:r>
              <a:rPr lang="hu-HU" i="1" dirty="0"/>
              <a:t>: </a:t>
            </a:r>
            <a:r>
              <a:rPr lang="hu-HU" dirty="0"/>
              <a:t>nomenverbum tő, vö. </a:t>
            </a:r>
            <a:r>
              <a:rPr lang="hu-HU" i="1" dirty="0"/>
              <a:t>szak </a:t>
            </a:r>
            <a:r>
              <a:rPr lang="hu-HU" dirty="0"/>
              <a:t>’</a:t>
            </a:r>
            <a:r>
              <a:rPr lang="hu-HU" dirty="0" err="1"/>
              <a:t>darab</a:t>
            </a:r>
            <a:r>
              <a:rPr lang="hu-HU" dirty="0"/>
              <a:t>, </a:t>
            </a:r>
            <a:r>
              <a:rPr lang="hu-HU" i="1" dirty="0"/>
              <a:t>szakad, szakít</a:t>
            </a:r>
            <a:r>
              <a:rPr lang="hu-HU" dirty="0"/>
              <a:t>, </a:t>
            </a:r>
            <a:r>
              <a:rPr lang="hu-HU" dirty="0" err="1"/>
              <a:t>fgr</a:t>
            </a:r>
            <a:r>
              <a:rPr lang="hu-HU" dirty="0"/>
              <a:t>. először a </a:t>
            </a:r>
            <a:r>
              <a:rPr lang="hu-HU" dirty="0" err="1"/>
              <a:t>TA-ban</a:t>
            </a:r>
            <a:r>
              <a:rPr lang="hu-HU" dirty="0"/>
              <a:t> szerepel: </a:t>
            </a:r>
            <a:r>
              <a:rPr lang="hu-HU" i="1" dirty="0" err="1"/>
              <a:t>zakadat</a:t>
            </a:r>
            <a:endParaRPr lang="hu-HU" dirty="0"/>
          </a:p>
          <a:p>
            <a:pPr lvl="1"/>
            <a:r>
              <a:rPr lang="hu-HU" i="1" dirty="0" err="1"/>
              <a:t>-t</a:t>
            </a:r>
            <a:r>
              <a:rPr lang="hu-HU" i="1" dirty="0"/>
              <a:t>: </a:t>
            </a:r>
            <a:r>
              <a:rPr lang="hu-HU" dirty="0"/>
              <a:t>műveltető képző, l. </a:t>
            </a:r>
            <a:r>
              <a:rPr lang="hu-HU" i="1" dirty="0" err="1"/>
              <a:t>terumteve</a:t>
            </a:r>
            <a:r>
              <a:rPr lang="hu-HU" i="1" dirty="0"/>
              <a:t> </a:t>
            </a:r>
            <a:r>
              <a:rPr lang="hu-HU" dirty="0"/>
              <a:t>(ill. még </a:t>
            </a:r>
            <a:r>
              <a:rPr lang="hu-HU" i="1" dirty="0"/>
              <a:t>mente</a:t>
            </a:r>
            <a:r>
              <a:rPr lang="hu-HU" dirty="0"/>
              <a:t>)</a:t>
            </a:r>
          </a:p>
          <a:p>
            <a:pPr lvl="1"/>
            <a:r>
              <a:rPr lang="hu-HU" i="1" dirty="0"/>
              <a:t>–z (= </a:t>
            </a:r>
            <a:r>
              <a:rPr lang="hu-HU" i="1" dirty="0" err="1"/>
              <a:t>-sz</a:t>
            </a:r>
            <a:r>
              <a:rPr lang="hu-HU" i="1" dirty="0"/>
              <a:t>): </a:t>
            </a:r>
            <a:r>
              <a:rPr lang="hu-HU" dirty="0"/>
              <a:t>gyakorító képző, l. </a:t>
            </a:r>
            <a:r>
              <a:rPr lang="hu-HU" i="1" dirty="0" err="1"/>
              <a:t>rugaszik</a:t>
            </a:r>
            <a:r>
              <a:rPr lang="hu-HU" i="1" dirty="0"/>
              <a:t>, vonsz, metsz </a:t>
            </a:r>
            <a:r>
              <a:rPr lang="hu-HU" dirty="0"/>
              <a:t>(s amely a </a:t>
            </a:r>
            <a:r>
              <a:rPr lang="hu-HU" i="1" dirty="0"/>
              <a:t>tesz, lesz, vesz </a:t>
            </a:r>
            <a:r>
              <a:rPr lang="hu-HU" dirty="0"/>
              <a:t>stb. igékben és az </a:t>
            </a:r>
            <a:r>
              <a:rPr lang="hu-HU" i="1" dirty="0" err="1"/>
              <a:t>alszik</a:t>
            </a:r>
            <a:r>
              <a:rPr lang="hu-HU" dirty="0" err="1"/>
              <a:t>-félékben</a:t>
            </a:r>
            <a:r>
              <a:rPr lang="hu-HU" dirty="0"/>
              <a:t> jelenidő-jellé, másutt személyraggá fejlődött, l. </a:t>
            </a:r>
            <a:r>
              <a:rPr lang="hu-HU" i="1" dirty="0"/>
              <a:t>vársz, kérsz, halsz</a:t>
            </a:r>
            <a:r>
              <a:rPr lang="hu-HU" dirty="0"/>
              <a:t>), itt: </a:t>
            </a:r>
            <a:r>
              <a:rPr lang="hu-HU" i="1" dirty="0" err="1"/>
              <a:t>-szt</a:t>
            </a:r>
            <a:r>
              <a:rPr lang="hu-HU" dirty="0"/>
              <a:t>: képzőbokorrá állt a kettő össze, l. </a:t>
            </a:r>
            <a:r>
              <a:rPr lang="hu-HU" i="1" dirty="0"/>
              <a:t>füröszt, dagaszt, fáraszt </a:t>
            </a:r>
            <a:r>
              <a:rPr lang="hu-HU" dirty="0"/>
              <a:t>(</a:t>
            </a:r>
            <a:r>
              <a:rPr lang="hu-HU" dirty="0" err="1"/>
              <a:t>HB-ben</a:t>
            </a:r>
            <a:r>
              <a:rPr lang="hu-HU" dirty="0"/>
              <a:t>  még: </a:t>
            </a:r>
            <a:r>
              <a:rPr lang="hu-HU" i="1" dirty="0" err="1"/>
              <a:t>ilezie</a:t>
            </a:r>
            <a:r>
              <a:rPr lang="hu-HU" dirty="0"/>
              <a:t>)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3350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hu-HU" dirty="0" smtClean="0">
              <a:effectLst/>
            </a:endParaRPr>
          </a:p>
          <a:p>
            <a:pPr lvl="1"/>
            <a:r>
              <a:rPr lang="hu-HU" dirty="0"/>
              <a:t>nm agglutinálódott az –</a:t>
            </a:r>
            <a:r>
              <a:rPr lang="hu-HU" i="1" dirty="0" err="1"/>
              <a:t>ia</a:t>
            </a:r>
            <a:r>
              <a:rPr lang="hu-HU" i="1" dirty="0"/>
              <a:t> </a:t>
            </a:r>
            <a:r>
              <a:rPr lang="hu-HU" dirty="0"/>
              <a:t>esetében &lt;itt B. már jobb, pontosabb magyarázatot ad a nm hátulsó pozíciójára&gt;: „E névmások sokáig lazán függtek az igén; ha a 3. személyű alany ismert volt vagy főnév fejezte ki, a névmás teljesen el is maradt, és lehet, hogy olykor nem követte, hanem megelőzte az igét. Az utána vetett névmás eleinte mindenesetre nyomatékos, szinte appozíciószerű volt. Ez a laza kapcsolódás magyarázza meg, hogy a személyes névmás sokáig nem tapadt hozzá az igéhez, ezért mássalhangzója úgy fejlődött, mint a szókezdő, azaz eltűnt a magyarban, és az igéhez csak a megmaradt magánhangzó, </a:t>
            </a:r>
            <a:r>
              <a:rPr lang="hu-HU" i="1" dirty="0"/>
              <a:t>i</a:t>
            </a:r>
            <a:r>
              <a:rPr lang="hu-HU" dirty="0"/>
              <a:t>-féle hang csatlakozott.” (pp. 120-121.), azaz: </a:t>
            </a:r>
            <a:r>
              <a:rPr lang="hu-HU" i="1" dirty="0" err="1"/>
              <a:t>-i</a:t>
            </a:r>
            <a:r>
              <a:rPr lang="hu-HU" i="1" dirty="0"/>
              <a:t> </a:t>
            </a:r>
            <a:r>
              <a:rPr lang="hu-HU" dirty="0"/>
              <a:t>félhangzós utótagú diftongust alkotott az igevégi tővéghangzóval, majd </a:t>
            </a:r>
            <a:r>
              <a:rPr lang="hu-HU" dirty="0" err="1"/>
              <a:t>abből</a:t>
            </a:r>
            <a:r>
              <a:rPr lang="hu-HU" dirty="0"/>
              <a:t> &gt; </a:t>
            </a:r>
            <a:r>
              <a:rPr lang="hu-HU" i="1" dirty="0"/>
              <a:t>í ~ é </a:t>
            </a:r>
            <a:r>
              <a:rPr lang="hu-HU" dirty="0"/>
              <a:t>(és illeszkedéssel </a:t>
            </a:r>
            <a:r>
              <a:rPr lang="hu-HU" i="1" dirty="0"/>
              <a:t>á</a:t>
            </a:r>
            <a:r>
              <a:rPr lang="hu-HU" dirty="0"/>
              <a:t>) – ezek azért váltak tárgyas igeraggá, mert még velük </a:t>
            </a:r>
            <a:r>
              <a:rPr lang="hu-HU" dirty="0" err="1"/>
              <a:t>egyidőben</a:t>
            </a:r>
            <a:r>
              <a:rPr lang="hu-HU" dirty="0"/>
              <a:t> éltek a ragtalan (tővéghangzós) változatok is, s ezekre ráértődött a T jelölésének funkciója is. Homonímia is zavarta a képet: a </a:t>
            </a:r>
            <a:r>
              <a:rPr lang="hu-HU" i="1" dirty="0" err="1"/>
              <a:t>látá</a:t>
            </a:r>
            <a:r>
              <a:rPr lang="hu-HU" i="1" dirty="0"/>
              <a:t>, </a:t>
            </a:r>
            <a:r>
              <a:rPr lang="hu-HU" i="1" dirty="0" err="1"/>
              <a:t>nézé</a:t>
            </a:r>
            <a:r>
              <a:rPr lang="hu-HU" i="1" dirty="0"/>
              <a:t> </a:t>
            </a:r>
            <a:r>
              <a:rPr lang="hu-HU" dirty="0"/>
              <a:t>az </a:t>
            </a:r>
            <a:r>
              <a:rPr lang="hu-HU" dirty="0" err="1"/>
              <a:t>elb</a:t>
            </a:r>
            <a:r>
              <a:rPr lang="hu-HU" dirty="0"/>
              <a:t>. múltban (3. sz. alak) is így nézett ki, meg a jelen idejű is, ez nagyon zavaró volt, így jelen időben az </a:t>
            </a:r>
            <a:r>
              <a:rPr lang="hu-HU" i="1" dirty="0"/>
              <a:t>–i</a:t>
            </a:r>
            <a:r>
              <a:rPr lang="hu-HU" dirty="0"/>
              <a:t>-s alak terjedt el a palatális hangrendben: </a:t>
            </a:r>
            <a:r>
              <a:rPr lang="hu-HU" i="1" dirty="0"/>
              <a:t>kéri, nézi, </a:t>
            </a:r>
            <a:r>
              <a:rPr lang="hu-HU" dirty="0"/>
              <a:t>a velárisnál viszont új alakok </a:t>
            </a:r>
            <a:r>
              <a:rPr lang="hu-HU" dirty="0" err="1"/>
              <a:t>keltkeztek</a:t>
            </a:r>
            <a:r>
              <a:rPr lang="hu-HU" dirty="0"/>
              <a:t> (</a:t>
            </a:r>
            <a:r>
              <a:rPr lang="hu-HU" i="1" dirty="0"/>
              <a:t>várja, látja</a:t>
            </a:r>
            <a:r>
              <a:rPr lang="hu-HU" dirty="0"/>
              <a:t>, itt a </a:t>
            </a:r>
            <a:r>
              <a:rPr lang="hu-HU" i="1" dirty="0"/>
              <a:t>j </a:t>
            </a:r>
            <a:r>
              <a:rPr lang="hu-HU" dirty="0"/>
              <a:t>hiátustöltő, l. </a:t>
            </a:r>
            <a:r>
              <a:rPr lang="hu-HU" i="1" dirty="0"/>
              <a:t>*vár®á </a:t>
            </a:r>
            <a:r>
              <a:rPr lang="hu-HU" dirty="0"/>
              <a:t>&gt; (hiátustöltés) </a:t>
            </a:r>
            <a:r>
              <a:rPr lang="hu-HU" i="1" dirty="0" err="1"/>
              <a:t>várájá</a:t>
            </a:r>
            <a:r>
              <a:rPr lang="hu-HU" i="1" dirty="0"/>
              <a:t> </a:t>
            </a:r>
            <a:r>
              <a:rPr lang="hu-HU" dirty="0"/>
              <a:t>&gt; (</a:t>
            </a:r>
            <a:r>
              <a:rPr lang="hu-HU" dirty="0" err="1"/>
              <a:t>Horger-tv</a:t>
            </a:r>
            <a:r>
              <a:rPr lang="hu-HU" dirty="0"/>
              <a:t>) </a:t>
            </a:r>
            <a:r>
              <a:rPr lang="hu-HU" i="1" dirty="0"/>
              <a:t>várja</a:t>
            </a:r>
            <a:r>
              <a:rPr lang="hu-HU" dirty="0"/>
              <a:t>).</a:t>
            </a:r>
          </a:p>
          <a:p>
            <a:pPr lvl="0"/>
            <a:r>
              <a:rPr lang="hu-HU" i="1" dirty="0" err="1"/>
              <a:t>vola</a:t>
            </a:r>
            <a:r>
              <a:rPr lang="hu-HU" i="1" dirty="0"/>
              <a:t>: </a:t>
            </a:r>
            <a:r>
              <a:rPr lang="hu-HU" dirty="0"/>
              <a:t>l. </a:t>
            </a:r>
            <a:r>
              <a:rPr lang="hu-HU" i="1" dirty="0" err="1"/>
              <a:t>odutta</a:t>
            </a:r>
            <a:r>
              <a:rPr lang="hu-HU" i="1" dirty="0"/>
              <a:t> </a:t>
            </a:r>
            <a:r>
              <a:rPr lang="hu-HU" i="1" dirty="0" err="1"/>
              <a:t>vola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9638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hu-HU" i="1" dirty="0" err="1"/>
              <a:t>mige</a:t>
            </a:r>
            <a:r>
              <a:rPr lang="hu-HU" i="1" dirty="0"/>
              <a:t>:</a:t>
            </a:r>
            <a:r>
              <a:rPr lang="hu-HU" dirty="0"/>
              <a:t> igekötő, eredetileg </a:t>
            </a:r>
            <a:r>
              <a:rPr lang="hu-HU" dirty="0" err="1"/>
              <a:t>lativusragos</a:t>
            </a:r>
            <a:r>
              <a:rPr lang="hu-HU" dirty="0"/>
              <a:t> </a:t>
            </a:r>
            <a:r>
              <a:rPr lang="hu-HU" dirty="0" err="1"/>
              <a:t>helyH</a:t>
            </a:r>
            <a:r>
              <a:rPr lang="hu-HU" dirty="0"/>
              <a:t>, a </a:t>
            </a:r>
            <a:r>
              <a:rPr lang="hu-HU" dirty="0" err="1"/>
              <a:t>lativusraghoz</a:t>
            </a:r>
            <a:r>
              <a:rPr lang="hu-HU" dirty="0"/>
              <a:t> l. </a:t>
            </a:r>
            <a:r>
              <a:rPr lang="hu-HU" i="1" dirty="0"/>
              <a:t>eleve</a:t>
            </a:r>
            <a:endParaRPr lang="hu-HU" dirty="0"/>
          </a:p>
          <a:p>
            <a:pPr lvl="1"/>
            <a:r>
              <a:rPr lang="hu-HU" dirty="0"/>
              <a:t>az alapszó azonos a mai </a:t>
            </a:r>
            <a:r>
              <a:rPr lang="hu-HU" i="1" dirty="0" err="1"/>
              <a:t>mög</a:t>
            </a:r>
            <a:r>
              <a:rPr lang="hu-HU" i="1" dirty="0"/>
              <a:t> </a:t>
            </a:r>
            <a:r>
              <a:rPr lang="hu-HU" dirty="0"/>
              <a:t>főnévvel (</a:t>
            </a:r>
            <a:r>
              <a:rPr lang="hu-HU" dirty="0" err="1"/>
              <a:t>er</a:t>
            </a:r>
            <a:r>
              <a:rPr lang="hu-HU" dirty="0"/>
              <a:t>. alak: </a:t>
            </a:r>
            <a:r>
              <a:rPr lang="hu-HU" i="1" dirty="0" err="1"/>
              <a:t>mig</a:t>
            </a:r>
            <a:r>
              <a:rPr lang="hu-HU" i="1" dirty="0"/>
              <a:t>ˉ</a:t>
            </a:r>
            <a:r>
              <a:rPr lang="hu-HU" dirty="0"/>
              <a:t>), vö. </a:t>
            </a:r>
            <a:r>
              <a:rPr lang="hu-HU" i="1" dirty="0" err="1"/>
              <a:t>hegymöge</a:t>
            </a:r>
            <a:r>
              <a:rPr lang="hu-HU" dirty="0"/>
              <a:t>, </a:t>
            </a:r>
            <a:r>
              <a:rPr lang="hu-HU" dirty="0" err="1"/>
              <a:t>fgr</a:t>
            </a:r>
            <a:r>
              <a:rPr lang="hu-HU" dirty="0"/>
              <a:t>. eredetű</a:t>
            </a:r>
          </a:p>
          <a:p>
            <a:pPr lvl="1"/>
            <a:r>
              <a:rPr lang="hu-HU" dirty="0"/>
              <a:t>a </a:t>
            </a:r>
            <a:r>
              <a:rPr lang="hu-HU" i="1" dirty="0" err="1"/>
              <a:t>mige</a:t>
            </a:r>
            <a:r>
              <a:rPr lang="hu-HU" i="1" dirty="0"/>
              <a:t> </a:t>
            </a:r>
            <a:r>
              <a:rPr lang="hu-HU" dirty="0" err="1"/>
              <a:t>er</a:t>
            </a:r>
            <a:r>
              <a:rPr lang="hu-HU" dirty="0"/>
              <a:t>. jelentése tehát: ’</a:t>
            </a:r>
            <a:r>
              <a:rPr lang="hu-HU" dirty="0" err="1"/>
              <a:t>mögé</a:t>
            </a:r>
            <a:r>
              <a:rPr lang="hu-HU" dirty="0"/>
              <a:t>’ &gt; ’</a:t>
            </a:r>
            <a:r>
              <a:rPr lang="hu-HU" dirty="0" err="1"/>
              <a:t>hátra</a:t>
            </a:r>
            <a:r>
              <a:rPr lang="hu-HU" dirty="0"/>
              <a:t>, vissza’</a:t>
            </a:r>
          </a:p>
          <a:p>
            <a:pPr lvl="1"/>
            <a:r>
              <a:rPr lang="hu-HU" dirty="0"/>
              <a:t>eredetileg csak mozgást jelentő igék (v. </a:t>
            </a:r>
            <a:r>
              <a:rPr lang="hu-HU" dirty="0" err="1"/>
              <a:t>vmilyen</a:t>
            </a:r>
            <a:r>
              <a:rPr lang="hu-HU" dirty="0"/>
              <a:t> irányulást kifejező) igék mellett állt (utóbbira: </a:t>
            </a:r>
            <a:r>
              <a:rPr lang="hu-HU" i="1" dirty="0"/>
              <a:t>néz,  mutat</a:t>
            </a:r>
            <a:r>
              <a:rPr lang="hu-HU" dirty="0"/>
              <a:t>), ma befejezettséget jelöl és a konkrét </a:t>
            </a:r>
            <a:r>
              <a:rPr lang="hu-HU" dirty="0" err="1"/>
              <a:t>helyjelöl</a:t>
            </a:r>
            <a:r>
              <a:rPr lang="hu-HU" dirty="0"/>
              <a:t> árnyalat ritka (</a:t>
            </a:r>
            <a:r>
              <a:rPr lang="hu-HU" i="1" dirty="0"/>
              <a:t>megtér, megfordul)</a:t>
            </a:r>
            <a:endParaRPr lang="hu-HU" dirty="0"/>
          </a:p>
          <a:p>
            <a:pPr lvl="1"/>
            <a:r>
              <a:rPr lang="hu-HU" dirty="0"/>
              <a:t>hogyan alakult ki a </a:t>
            </a:r>
            <a:r>
              <a:rPr lang="hu-HU" dirty="0" err="1"/>
              <a:t>perfektiváló</a:t>
            </a:r>
            <a:r>
              <a:rPr lang="hu-HU" dirty="0"/>
              <a:t> funkció? Ilyesféle szerkezetekben: </a:t>
            </a:r>
            <a:r>
              <a:rPr lang="hu-HU" i="1" dirty="0"/>
              <a:t>mögé járja az utat, mögé ússza  vizet, mögé mássza a hegyet</a:t>
            </a:r>
            <a:r>
              <a:rPr lang="hu-HU" dirty="0"/>
              <a:t>, ahol a helyhatározás a </a:t>
            </a:r>
            <a:r>
              <a:rPr lang="hu-HU" dirty="0" err="1"/>
              <a:t>csvés</a:t>
            </a:r>
            <a:r>
              <a:rPr lang="hu-HU" dirty="0"/>
              <a:t> befejezettségét is kifejezi</a:t>
            </a:r>
          </a:p>
          <a:p>
            <a:pPr lvl="1"/>
            <a:r>
              <a:rPr lang="hu-HU" dirty="0"/>
              <a:t>az </a:t>
            </a:r>
            <a:r>
              <a:rPr lang="hu-HU" i="1" dirty="0"/>
              <a:t>–e</a:t>
            </a:r>
            <a:r>
              <a:rPr lang="hu-HU" dirty="0"/>
              <a:t>: még nem tűnt el, az első véghangzótlan példák csak a </a:t>
            </a:r>
            <a:r>
              <a:rPr lang="hu-HU" dirty="0" err="1"/>
              <a:t>JókK-ben</a:t>
            </a:r>
            <a:r>
              <a:rPr lang="hu-HU" dirty="0"/>
              <a:t> tűnnek fel, de még van </a:t>
            </a:r>
            <a:r>
              <a:rPr lang="hu-HU" i="1" dirty="0" err="1"/>
              <a:t>megi</a:t>
            </a:r>
            <a:r>
              <a:rPr lang="hu-HU" i="1" dirty="0"/>
              <a:t> </a:t>
            </a:r>
            <a:r>
              <a:rPr lang="hu-HU" dirty="0"/>
              <a:t>változat a 16. </a:t>
            </a:r>
            <a:r>
              <a:rPr lang="hu-HU" dirty="0" err="1"/>
              <a:t>sz-ban</a:t>
            </a:r>
            <a:r>
              <a:rPr lang="hu-HU" dirty="0"/>
              <a:t> is. Ez nem a </a:t>
            </a:r>
            <a:r>
              <a:rPr lang="hu-HU" dirty="0" err="1"/>
              <a:t>tővéghangzóeltűnéses</a:t>
            </a:r>
            <a:r>
              <a:rPr lang="hu-HU" dirty="0"/>
              <a:t> változás, hanem az igekötő rövidülése &lt;</a:t>
            </a:r>
            <a:r>
              <a:rPr lang="hu-HU" dirty="0" err="1"/>
              <a:t>grammatikalizációja</a:t>
            </a:r>
            <a:r>
              <a:rPr lang="hu-HU" dirty="0"/>
              <a:t> során bekövetkező rövidülése&gt;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0149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hu-HU" i="1" dirty="0" err="1"/>
              <a:t>hug</a:t>
            </a:r>
            <a:r>
              <a:rPr lang="hu-HU" dirty="0"/>
              <a:t>: </a:t>
            </a:r>
          </a:p>
          <a:p>
            <a:pPr lvl="1"/>
            <a:r>
              <a:rPr lang="hu-HU" dirty="0"/>
              <a:t>a </a:t>
            </a:r>
            <a:r>
              <a:rPr lang="hu-HU" i="1" dirty="0"/>
              <a:t>hogy </a:t>
            </a:r>
            <a:r>
              <a:rPr lang="hu-HU" dirty="0" err="1"/>
              <a:t>hszóból</a:t>
            </a:r>
            <a:r>
              <a:rPr lang="hu-HU" dirty="0"/>
              <a:t> keletkezett </a:t>
            </a:r>
            <a:r>
              <a:rPr lang="hu-HU" dirty="0" err="1"/>
              <a:t>ksz</a:t>
            </a:r>
            <a:r>
              <a:rPr lang="hu-HU" dirty="0"/>
              <a:t>., l. ma is. </a:t>
            </a:r>
          </a:p>
          <a:p>
            <a:pPr lvl="1"/>
            <a:r>
              <a:rPr lang="hu-HU" dirty="0"/>
              <a:t>Tagolása: </a:t>
            </a:r>
            <a:r>
              <a:rPr lang="hu-HU" i="1" dirty="0"/>
              <a:t>hu-g</a:t>
            </a:r>
            <a:endParaRPr lang="hu-HU" dirty="0"/>
          </a:p>
          <a:p>
            <a:pPr lvl="1"/>
            <a:r>
              <a:rPr lang="hu-HU" i="1" dirty="0"/>
              <a:t>hu-, </a:t>
            </a:r>
            <a:r>
              <a:rPr lang="hu-HU" i="1" dirty="0" err="1"/>
              <a:t>ho-</a:t>
            </a:r>
            <a:r>
              <a:rPr lang="hu-HU" i="1" dirty="0"/>
              <a:t> </a:t>
            </a:r>
            <a:r>
              <a:rPr lang="hu-HU" dirty="0"/>
              <a:t>nm-is tő + </a:t>
            </a:r>
            <a:r>
              <a:rPr lang="hu-HU" i="1" dirty="0" err="1"/>
              <a:t>-l</a:t>
            </a:r>
            <a:r>
              <a:rPr lang="hu-HU" i="1" dirty="0"/>
              <a:t> </a:t>
            </a:r>
            <a:r>
              <a:rPr lang="hu-HU" dirty="0" err="1"/>
              <a:t>abl</a:t>
            </a:r>
            <a:r>
              <a:rPr lang="hu-HU" dirty="0"/>
              <a:t>. rag, ami </a:t>
            </a:r>
            <a:r>
              <a:rPr lang="hu-HU" i="1" dirty="0" err="1"/>
              <a:t>gy</a:t>
            </a:r>
            <a:r>
              <a:rPr lang="hu-HU" dirty="0" err="1"/>
              <a:t>-vé</a:t>
            </a:r>
            <a:r>
              <a:rPr lang="hu-HU" dirty="0"/>
              <a:t> fejlődött.</a:t>
            </a:r>
          </a:p>
          <a:p>
            <a:pPr lvl="0"/>
            <a:r>
              <a:rPr lang="hu-HU" i="1" dirty="0" err="1"/>
              <a:t>turchucat</a:t>
            </a:r>
            <a:r>
              <a:rPr lang="hu-HU" i="1" dirty="0"/>
              <a:t>: </a:t>
            </a:r>
            <a:r>
              <a:rPr lang="hu-HU" dirty="0"/>
              <a:t>vsz. elírás (Szinnyei), </a:t>
            </a:r>
            <a:r>
              <a:rPr lang="hu-HU" dirty="0" err="1"/>
              <a:t>er</a:t>
            </a:r>
            <a:r>
              <a:rPr lang="hu-HU" dirty="0"/>
              <a:t>. </a:t>
            </a:r>
            <a:r>
              <a:rPr lang="hu-HU" i="1" dirty="0" err="1"/>
              <a:t>turchat</a:t>
            </a:r>
            <a:r>
              <a:rPr lang="hu-HU" i="1" dirty="0"/>
              <a:t> </a:t>
            </a:r>
            <a:r>
              <a:rPr lang="hu-HU" dirty="0"/>
              <a:t>lett volna, mivel eddig csak Ádámról volt szó &lt;de hát mindenki tudja, hogy Éva is ott volt a gyümölcskínálásnál… ezt B. is írja, </a:t>
            </a:r>
            <a:r>
              <a:rPr lang="hu-HU" dirty="0" err="1"/>
              <a:t>akor</a:t>
            </a:r>
            <a:r>
              <a:rPr lang="hu-HU" dirty="0"/>
              <a:t> nem világos, miért gond ez a közös tudásra építés az egyeztetésben&gt;</a:t>
            </a:r>
          </a:p>
          <a:p>
            <a:pPr lvl="2"/>
            <a:r>
              <a:rPr lang="hu-HU" i="1" dirty="0" err="1"/>
              <a:t>turk</a:t>
            </a:r>
            <a:r>
              <a:rPr lang="hu-HU" i="1" dirty="0"/>
              <a:t>(u)-</a:t>
            </a:r>
            <a:r>
              <a:rPr lang="hu-HU" dirty="0"/>
              <a:t>: ősi örökség (*</a:t>
            </a:r>
            <a:r>
              <a:rPr lang="hu-HU" i="1" dirty="0" err="1"/>
              <a:t>turз</a:t>
            </a:r>
            <a:r>
              <a:rPr lang="hu-HU" dirty="0"/>
              <a:t>), a </a:t>
            </a:r>
            <a:r>
              <a:rPr lang="hu-HU" i="1" dirty="0"/>
              <a:t>–k </a:t>
            </a:r>
            <a:r>
              <a:rPr lang="hu-HU" dirty="0" err="1"/>
              <a:t>denominális</a:t>
            </a:r>
            <a:r>
              <a:rPr lang="hu-HU" dirty="0"/>
              <a:t> képző, kicsinyít (l. </a:t>
            </a:r>
            <a:r>
              <a:rPr lang="hu-HU" i="1" dirty="0"/>
              <a:t>lélek, farok, fészek</a:t>
            </a:r>
            <a:r>
              <a:rPr lang="hu-HU" dirty="0"/>
              <a:t>), </a:t>
            </a:r>
          </a:p>
          <a:p>
            <a:pPr lvl="2"/>
            <a:r>
              <a:rPr lang="hu-HU" i="1" dirty="0"/>
              <a:t>k</a:t>
            </a:r>
            <a:r>
              <a:rPr lang="hu-HU" dirty="0"/>
              <a:t>: kicsinyítő képző</a:t>
            </a:r>
          </a:p>
          <a:p>
            <a:pPr lvl="2"/>
            <a:r>
              <a:rPr lang="hu-HU" i="1" dirty="0"/>
              <a:t>torok</a:t>
            </a:r>
            <a:r>
              <a:rPr lang="hu-HU" dirty="0"/>
              <a:t>: hangzóvesztő tőtípus</a:t>
            </a:r>
          </a:p>
          <a:p>
            <a:pPr lvl="2"/>
            <a:r>
              <a:rPr lang="hu-HU" i="1" dirty="0"/>
              <a:t>k</a:t>
            </a:r>
            <a:r>
              <a:rPr lang="hu-HU" dirty="0"/>
              <a:t>: a többes szám jele; ld. fönt [</a:t>
            </a:r>
            <a:r>
              <a:rPr lang="hu-HU" i="1" dirty="0" err="1"/>
              <a:t>zumtuchel</a:t>
            </a:r>
            <a:r>
              <a:rPr lang="hu-HU" dirty="0"/>
              <a:t>]</a:t>
            </a:r>
          </a:p>
          <a:p>
            <a:pPr lvl="2"/>
            <a:r>
              <a:rPr lang="hu-HU" i="1" dirty="0"/>
              <a:t>t</a:t>
            </a:r>
            <a:r>
              <a:rPr lang="hu-HU" dirty="0"/>
              <a:t>: tárgyrag; ld. fönt [</a:t>
            </a:r>
            <a:r>
              <a:rPr lang="hu-HU" i="1" dirty="0" err="1"/>
              <a:t>iſemucut</a:t>
            </a:r>
            <a:r>
              <a:rPr lang="hu-HU" dirty="0"/>
              <a:t>]</a:t>
            </a:r>
          </a:p>
          <a:p>
            <a:r>
              <a:rPr lang="hu-HU" i="1" dirty="0"/>
              <a:t>a</a:t>
            </a:r>
            <a:r>
              <a:rPr lang="hu-HU" dirty="0"/>
              <a:t>: </a:t>
            </a:r>
            <a:r>
              <a:rPr lang="hu-HU" dirty="0" err="1"/>
              <a:t>bszj</a:t>
            </a:r>
            <a:r>
              <a:rPr lang="hu-HU" dirty="0"/>
              <a:t>, l. </a:t>
            </a:r>
            <a:r>
              <a:rPr lang="hu-HU" i="1" dirty="0" err="1"/>
              <a:t>feleym</a:t>
            </a:r>
            <a:r>
              <a:rPr lang="hu-HU" i="1" dirty="0"/>
              <a:t>, </a:t>
            </a:r>
            <a:r>
              <a:rPr lang="hu-HU" dirty="0"/>
              <a:t>az </a:t>
            </a:r>
            <a:r>
              <a:rPr lang="hu-HU" i="1" dirty="0" err="1"/>
              <a:t>-uk</a:t>
            </a:r>
            <a:r>
              <a:rPr lang="hu-HU" i="1" dirty="0"/>
              <a:t> </a:t>
            </a:r>
            <a:r>
              <a:rPr lang="hu-HU" dirty="0" err="1"/>
              <a:t>bszj</a:t>
            </a:r>
            <a:r>
              <a:rPr lang="hu-HU" dirty="0"/>
              <a:t> (tehát ha nem fogadjuk el az elírás-verziót)</a:t>
            </a:r>
            <a:r>
              <a:rPr lang="hu-HU" i="1" dirty="0"/>
              <a:t>, </a:t>
            </a:r>
            <a:r>
              <a:rPr lang="hu-HU" dirty="0"/>
              <a:t>akkor l.</a:t>
            </a:r>
            <a:r>
              <a:rPr lang="hu-HU" i="1" dirty="0"/>
              <a:t> </a:t>
            </a:r>
            <a:r>
              <a:rPr lang="hu-HU" i="1" dirty="0" err="1"/>
              <a:t>uimadsagucmia</a:t>
            </a:r>
            <a:r>
              <a:rPr lang="hu-HU" i="1" dirty="0"/>
              <a:t> és </a:t>
            </a:r>
            <a:r>
              <a:rPr lang="hu-HU" i="1" dirty="0" err="1"/>
              <a:t>cizicun</a:t>
            </a:r>
            <a:r>
              <a:rPr lang="hu-HU" i="1" dirty="0"/>
              <a:t> </a:t>
            </a:r>
            <a:r>
              <a:rPr lang="hu-HU" dirty="0"/>
              <a:t>(később jönnek)</a:t>
            </a:r>
          </a:p>
        </p:txBody>
      </p:sp>
    </p:spTree>
    <p:extLst>
      <p:ext uri="{BB962C8B-B14F-4D97-AF65-F5344CB8AC3E}">
        <p14:creationId xmlns:p14="http://schemas.microsoft.com/office/powerpoint/2010/main" val="392416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i="1" dirty="0" err="1"/>
              <a:t>Num</a:t>
            </a:r>
            <a:r>
              <a:rPr lang="hu-HU" b="1" i="1" dirty="0"/>
              <a:t> </a:t>
            </a:r>
            <a:r>
              <a:rPr lang="hu-HU" b="1" i="1" dirty="0" err="1"/>
              <a:t>heon</a:t>
            </a:r>
            <a:r>
              <a:rPr lang="hu-HU" b="1" i="1" dirty="0"/>
              <a:t> </a:t>
            </a:r>
            <a:r>
              <a:rPr lang="hu-HU" b="1" i="1" dirty="0" err="1"/>
              <a:t>muga</a:t>
            </a:r>
            <a:r>
              <a:rPr lang="hu-HU" b="1" i="1" dirty="0"/>
              <a:t> </a:t>
            </a:r>
            <a:r>
              <a:rPr lang="hu-HU" b="1" i="1" dirty="0" err="1"/>
              <a:t>nec</a:t>
            </a:r>
            <a:r>
              <a:rPr lang="hu-HU" b="1" i="1" dirty="0"/>
              <a:t>. </a:t>
            </a:r>
            <a:r>
              <a:rPr lang="hu-HU" b="1" i="1" dirty="0" err="1"/>
              <a:t>ge</a:t>
            </a:r>
            <a:r>
              <a:rPr lang="hu-HU" b="1" i="1" dirty="0"/>
              <a:t> </a:t>
            </a:r>
            <a:r>
              <a:rPr lang="hu-HU" b="1" i="1" dirty="0" err="1"/>
              <a:t>mend</a:t>
            </a:r>
            <a:r>
              <a:rPr lang="hu-HU" b="1" i="1" dirty="0"/>
              <a:t> w </a:t>
            </a:r>
            <a:r>
              <a:rPr lang="hu-HU" b="1" i="1" dirty="0" err="1"/>
              <a:t>foianec</a:t>
            </a:r>
            <a:r>
              <a:rPr lang="hu-HU" b="1" i="1" dirty="0"/>
              <a:t> halalut </a:t>
            </a:r>
            <a:r>
              <a:rPr lang="hu-HU" b="1" i="1" dirty="0" err="1"/>
              <a:t>evec</a:t>
            </a:r>
            <a:r>
              <a:rPr lang="hu-HU" b="1" i="1" dirty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5141168"/>
          </a:xfrm>
        </p:spPr>
        <p:txBody>
          <a:bodyPr>
            <a:normAutofit fontScale="92500" lnSpcReduction="10000"/>
          </a:bodyPr>
          <a:lstStyle/>
          <a:p>
            <a:pPr lvl="3"/>
            <a:r>
              <a:rPr lang="hu-HU" i="1" dirty="0" err="1"/>
              <a:t>num</a:t>
            </a:r>
            <a:r>
              <a:rPr lang="hu-HU" i="1" dirty="0"/>
              <a:t>: </a:t>
            </a:r>
            <a:r>
              <a:rPr lang="hu-HU" dirty="0"/>
              <a:t>l. </a:t>
            </a:r>
            <a:r>
              <a:rPr lang="hu-HU" dirty="0" err="1" smtClean="0"/>
              <a:t>korábbanb</a:t>
            </a:r>
            <a:r>
              <a:rPr lang="hu-HU" smtClean="0"/>
              <a:t> FOLYTATNI</a:t>
            </a:r>
            <a:endParaRPr lang="hu-HU" dirty="0"/>
          </a:p>
          <a:p>
            <a:pPr lvl="3"/>
            <a:r>
              <a:rPr lang="hu-HU" i="1" dirty="0" err="1"/>
              <a:t>heon</a:t>
            </a:r>
            <a:r>
              <a:rPr lang="hu-HU" i="1" dirty="0"/>
              <a:t>:</a:t>
            </a:r>
            <a:r>
              <a:rPr lang="hu-HU" dirty="0"/>
              <a:t> l. korábban</a:t>
            </a:r>
          </a:p>
          <a:p>
            <a:pPr lvl="3"/>
            <a:r>
              <a:rPr lang="hu-HU" i="1" dirty="0" err="1"/>
              <a:t>muga</a:t>
            </a:r>
            <a:r>
              <a:rPr lang="hu-HU" i="1" dirty="0"/>
              <a:t> </a:t>
            </a:r>
            <a:r>
              <a:rPr lang="hu-HU" i="1" dirty="0" err="1"/>
              <a:t>nec</a:t>
            </a:r>
            <a:r>
              <a:rPr lang="hu-HU" dirty="0"/>
              <a:t>: B. szerint lehetséges a </a:t>
            </a:r>
            <a:r>
              <a:rPr lang="hu-HU" i="1" dirty="0" err="1"/>
              <a:t>mogának</a:t>
            </a:r>
            <a:r>
              <a:rPr lang="hu-HU" dirty="0"/>
              <a:t> ejtés, akkor már a nyíltabbá válás előrehaladt</a:t>
            </a:r>
          </a:p>
          <a:p>
            <a:pPr lvl="4"/>
            <a:r>
              <a:rPr lang="hu-HU" dirty="0"/>
              <a:t> </a:t>
            </a:r>
            <a:r>
              <a:rPr lang="hu-HU" i="1" dirty="0" err="1"/>
              <a:t>nec</a:t>
            </a:r>
            <a:r>
              <a:rPr lang="hu-HU" dirty="0"/>
              <a:t>: névutó, l. </a:t>
            </a:r>
            <a:r>
              <a:rPr lang="hu-HU" i="1" dirty="0"/>
              <a:t>neki</a:t>
            </a:r>
            <a:endParaRPr lang="hu-HU" dirty="0"/>
          </a:p>
          <a:p>
            <a:pPr lvl="4"/>
            <a:r>
              <a:rPr lang="hu-HU" i="1" dirty="0" err="1"/>
              <a:t>muga</a:t>
            </a:r>
            <a:r>
              <a:rPr lang="hu-HU" i="1" dirty="0"/>
              <a:t>: </a:t>
            </a:r>
            <a:r>
              <a:rPr lang="hu-HU" dirty="0"/>
              <a:t>visszaható nm, </a:t>
            </a:r>
          </a:p>
          <a:p>
            <a:pPr lvl="5"/>
            <a:r>
              <a:rPr lang="hu-HU" dirty="0"/>
              <a:t>az </a:t>
            </a:r>
            <a:r>
              <a:rPr lang="hu-HU" i="1" dirty="0"/>
              <a:t>–a </a:t>
            </a:r>
            <a:r>
              <a:rPr lang="hu-HU" dirty="0"/>
              <a:t>E/3. </a:t>
            </a:r>
            <a:r>
              <a:rPr lang="hu-HU" dirty="0" err="1"/>
              <a:t>bszj</a:t>
            </a:r>
            <a:r>
              <a:rPr lang="hu-HU" dirty="0"/>
              <a:t>, az alapszó lehet a </a:t>
            </a:r>
            <a:r>
              <a:rPr lang="hu-HU" i="1" dirty="0"/>
              <a:t>mag </a:t>
            </a:r>
            <a:r>
              <a:rPr lang="hu-HU" dirty="0" err="1"/>
              <a:t>fn</a:t>
            </a:r>
            <a:r>
              <a:rPr lang="hu-HU" dirty="0"/>
              <a:t>.</a:t>
            </a:r>
          </a:p>
          <a:p>
            <a:pPr lvl="5"/>
            <a:r>
              <a:rPr lang="hu-HU" dirty="0"/>
              <a:t>a szépséghiba: ez </a:t>
            </a:r>
            <a:r>
              <a:rPr lang="hu-HU" i="1" dirty="0"/>
              <a:t>v-</a:t>
            </a:r>
            <a:r>
              <a:rPr lang="hu-HU" dirty="0"/>
              <a:t>s tövű névszó (l. </a:t>
            </a:r>
            <a:r>
              <a:rPr lang="hu-HU" i="1" dirty="0"/>
              <a:t>magvát</a:t>
            </a:r>
            <a:r>
              <a:rPr lang="hu-HU" dirty="0"/>
              <a:t>, </a:t>
            </a:r>
            <a:r>
              <a:rPr lang="hu-HU" i="1" dirty="0"/>
              <a:t>magvas</a:t>
            </a:r>
            <a:r>
              <a:rPr lang="hu-HU" dirty="0"/>
              <a:t>), a </a:t>
            </a:r>
            <a:r>
              <a:rPr lang="hu-HU" i="1" dirty="0"/>
              <a:t>–v/</a:t>
            </a:r>
            <a:r>
              <a:rPr lang="hu-HU" i="1" dirty="0" err="1"/>
              <a:t>-u</a:t>
            </a:r>
            <a:r>
              <a:rPr lang="hu-HU" dirty="0"/>
              <a:t> itt lehet képzőelem (?) v. a tővéghangzót rejtheti </a:t>
            </a:r>
          </a:p>
          <a:p>
            <a:pPr lvl="5"/>
            <a:r>
              <a:rPr lang="hu-HU" dirty="0"/>
              <a:t>jelentéstanilag sem tökéletes a </a:t>
            </a:r>
            <a:r>
              <a:rPr lang="hu-HU" i="1" dirty="0" err="1"/>
              <a:t>mag</a:t>
            </a:r>
            <a:r>
              <a:rPr lang="hu-HU" dirty="0" err="1"/>
              <a:t>-ból</a:t>
            </a:r>
            <a:r>
              <a:rPr lang="hu-HU" dirty="0"/>
              <a:t> való levezetés, ennek a magyarban nincs ’</a:t>
            </a:r>
            <a:r>
              <a:rPr lang="hu-HU" dirty="0" err="1"/>
              <a:t>test</a:t>
            </a:r>
            <a:r>
              <a:rPr lang="hu-HU" dirty="0"/>
              <a:t>’ jelentése, mint más </a:t>
            </a:r>
            <a:r>
              <a:rPr lang="hu-HU" dirty="0" err="1"/>
              <a:t>fgr</a:t>
            </a:r>
            <a:r>
              <a:rPr lang="hu-HU" dirty="0"/>
              <a:t>. nyelvekben, de nem zárható ki, hogy ez a jó megoldás</a:t>
            </a:r>
          </a:p>
          <a:p>
            <a:pPr lvl="5"/>
            <a:r>
              <a:rPr lang="hu-HU" dirty="0"/>
              <a:t>a </a:t>
            </a:r>
            <a:r>
              <a:rPr lang="hu-HU" dirty="0" err="1"/>
              <a:t>fgr</a:t>
            </a:r>
            <a:r>
              <a:rPr lang="hu-HU" dirty="0"/>
              <a:t>. </a:t>
            </a:r>
            <a:r>
              <a:rPr lang="hu-HU" dirty="0" err="1"/>
              <a:t>ny-ekben</a:t>
            </a:r>
            <a:r>
              <a:rPr lang="hu-HU" dirty="0"/>
              <a:t> nincs közös visszaható nm, </a:t>
            </a:r>
            <a:r>
              <a:rPr lang="hu-HU" dirty="0" err="1"/>
              <a:t>ált-ban</a:t>
            </a:r>
            <a:r>
              <a:rPr lang="hu-HU" dirty="0"/>
              <a:t> a személyes szolgál </a:t>
            </a:r>
            <a:r>
              <a:rPr lang="hu-HU" dirty="0" err="1"/>
              <a:t>visszahatul</a:t>
            </a:r>
            <a:r>
              <a:rPr lang="hu-HU" dirty="0"/>
              <a:t> v. a saját nyelvben fejlődtek ki meglevő elemekből</a:t>
            </a:r>
          </a:p>
          <a:p>
            <a:pPr lvl="5"/>
            <a:r>
              <a:rPr lang="hu-HU" dirty="0"/>
              <a:t>B.: ami biztos, h ’</a:t>
            </a:r>
            <a:r>
              <a:rPr lang="hu-HU" dirty="0" err="1"/>
              <a:t>test</a:t>
            </a:r>
            <a:r>
              <a:rPr lang="hu-HU" dirty="0"/>
              <a:t>’ jelentésű </a:t>
            </a:r>
            <a:r>
              <a:rPr lang="hu-HU" dirty="0" err="1"/>
              <a:t>fgr</a:t>
            </a:r>
            <a:r>
              <a:rPr lang="hu-HU" dirty="0"/>
              <a:t>. </a:t>
            </a:r>
            <a:r>
              <a:rPr lang="hu-HU" dirty="0" err="1"/>
              <a:t>er</a:t>
            </a:r>
            <a:r>
              <a:rPr lang="hu-HU" dirty="0"/>
              <a:t>. szó volt, ha  nem is azonos a mai </a:t>
            </a:r>
            <a:r>
              <a:rPr lang="hu-HU" i="1" dirty="0"/>
              <a:t>mag </a:t>
            </a:r>
            <a:r>
              <a:rPr lang="hu-HU" dirty="0" err="1"/>
              <a:t>fn-vel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9177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501208"/>
          </a:xfrm>
        </p:spPr>
        <p:txBody>
          <a:bodyPr>
            <a:normAutofit fontScale="70000" lnSpcReduction="20000"/>
          </a:bodyPr>
          <a:lstStyle/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hu-HU" sz="3200" i="1" dirty="0" err="1"/>
              <a:t>ge</a:t>
            </a:r>
            <a:r>
              <a:rPr lang="hu-HU" sz="3200" dirty="0"/>
              <a:t>: l. korábban</a:t>
            </a:r>
          </a:p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hu-HU" sz="3200" i="1" dirty="0" err="1"/>
              <a:t>mend</a:t>
            </a:r>
            <a:r>
              <a:rPr lang="hu-HU" sz="3200" dirty="0"/>
              <a:t>: l. korábban is, lehet határozatlan </a:t>
            </a:r>
            <a:r>
              <a:rPr lang="hu-HU" sz="3200" dirty="0" err="1"/>
              <a:t>szn-i</a:t>
            </a:r>
            <a:r>
              <a:rPr lang="hu-HU" sz="3200" dirty="0"/>
              <a:t> névmás ’</a:t>
            </a:r>
            <a:r>
              <a:rPr lang="hu-HU" sz="3200" dirty="0" err="1"/>
              <a:t>minden</a:t>
            </a:r>
            <a:r>
              <a:rPr lang="hu-HU" sz="3200" dirty="0"/>
              <a:t>’ v. </a:t>
            </a:r>
            <a:r>
              <a:rPr lang="hu-HU" sz="3200" dirty="0" err="1"/>
              <a:t>mértékH</a:t>
            </a:r>
            <a:r>
              <a:rPr lang="hu-HU" sz="3200" dirty="0"/>
              <a:t> ’</a:t>
            </a:r>
            <a:r>
              <a:rPr lang="hu-HU" sz="3200" dirty="0" err="1"/>
              <a:t>teljesen</a:t>
            </a:r>
            <a:r>
              <a:rPr lang="hu-HU" sz="3200" dirty="0"/>
              <a:t>, egytől egyig’ a korban</a:t>
            </a:r>
          </a:p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hu-HU" sz="3200" dirty="0"/>
              <a:t>w: diftongusos vagy </a:t>
            </a:r>
            <a:r>
              <a:rPr lang="hu-HU" sz="3200" dirty="0" err="1"/>
              <a:t>ű-s</a:t>
            </a:r>
            <a:r>
              <a:rPr lang="hu-HU" sz="3200" dirty="0"/>
              <a:t> ejtés, E/3. sz. nm</a:t>
            </a:r>
          </a:p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hu-HU" sz="3200" i="1" dirty="0" err="1"/>
              <a:t>foianec</a:t>
            </a:r>
            <a:r>
              <a:rPr lang="hu-HU" sz="3200" dirty="0"/>
              <a:t>: tagolás: </a:t>
            </a:r>
            <a:r>
              <a:rPr lang="hu-HU" sz="3200" dirty="0" err="1"/>
              <a:t>foi-a-nec</a:t>
            </a:r>
            <a:r>
              <a:rPr lang="hu-HU" sz="3200" dirty="0"/>
              <a:t> </a:t>
            </a:r>
          </a:p>
          <a:p>
            <a:pPr marL="800100" lvl="5" indent="-342900"/>
            <a:r>
              <a:rPr lang="hu-HU" sz="3200" dirty="0" err="1"/>
              <a:t>nek</a:t>
            </a:r>
            <a:r>
              <a:rPr lang="hu-HU" sz="3200" dirty="0"/>
              <a:t>, l. neki,  névutó</a:t>
            </a:r>
          </a:p>
          <a:p>
            <a:pPr marL="800100" lvl="5" indent="-342900"/>
            <a:r>
              <a:rPr lang="hu-HU" sz="3200" dirty="0"/>
              <a:t>a </a:t>
            </a:r>
            <a:r>
              <a:rPr lang="hu-HU" sz="3200" dirty="0" err="1" smtClean="0"/>
              <a:t>-bszj</a:t>
            </a:r>
            <a:r>
              <a:rPr lang="hu-HU" sz="3200" dirty="0"/>
              <a:t>, l. </a:t>
            </a:r>
            <a:r>
              <a:rPr lang="hu-HU" sz="3200" dirty="0" err="1"/>
              <a:t>feleym</a:t>
            </a:r>
            <a:endParaRPr lang="hu-HU" sz="3200" dirty="0"/>
          </a:p>
          <a:p>
            <a:pPr marL="800100" lvl="5" indent="-342900"/>
            <a:r>
              <a:rPr lang="hu-HU" sz="3200" i="1" dirty="0"/>
              <a:t>faj</a:t>
            </a:r>
            <a:r>
              <a:rPr lang="hu-HU" sz="3200" dirty="0"/>
              <a:t>: </a:t>
            </a:r>
            <a:r>
              <a:rPr lang="hu-HU" sz="3200" i="1" dirty="0"/>
              <a:t>fi </a:t>
            </a:r>
            <a:r>
              <a:rPr lang="hu-HU" sz="3200" dirty="0"/>
              <a:t>’</a:t>
            </a:r>
            <a:r>
              <a:rPr lang="hu-HU" sz="3200" dirty="0" err="1"/>
              <a:t>filius</a:t>
            </a:r>
            <a:r>
              <a:rPr lang="hu-HU" sz="3200" dirty="0"/>
              <a:t>’ alakpárja, megfelelője a fiú; jelentéstanilag kifogástalan: ’</a:t>
            </a:r>
            <a:r>
              <a:rPr lang="hu-HU" sz="3200" dirty="0" err="1"/>
              <a:t>ivadék</a:t>
            </a:r>
            <a:r>
              <a:rPr lang="hu-HU" sz="3200" dirty="0"/>
              <a:t>’ &gt;’</a:t>
            </a:r>
            <a:r>
              <a:rPr lang="hu-HU" sz="3200" dirty="0" err="1"/>
              <a:t>faj</a:t>
            </a:r>
            <a:r>
              <a:rPr lang="hu-HU" sz="3200" dirty="0"/>
              <a:t>’, vö. fajzik ~ fiazik ’</a:t>
            </a:r>
            <a:r>
              <a:rPr lang="hu-HU" sz="3200" dirty="0" err="1"/>
              <a:t>szól</a:t>
            </a:r>
            <a:r>
              <a:rPr lang="hu-HU" sz="3200" dirty="0"/>
              <a:t>’, fajzás ~ fiazás ’</a:t>
            </a:r>
            <a:r>
              <a:rPr lang="hu-HU" sz="3200" dirty="0" err="1"/>
              <a:t>szülés</a:t>
            </a:r>
            <a:r>
              <a:rPr lang="hu-HU" sz="3200" dirty="0"/>
              <a:t>’, fajzat ~ </a:t>
            </a:r>
            <a:r>
              <a:rPr lang="hu-HU" sz="3200" dirty="0" err="1"/>
              <a:t>fiazat</a:t>
            </a:r>
            <a:r>
              <a:rPr lang="hu-HU" sz="3200" dirty="0"/>
              <a:t> ’</a:t>
            </a:r>
            <a:r>
              <a:rPr lang="hu-HU" sz="3200" dirty="0" err="1"/>
              <a:t>magzat</a:t>
            </a:r>
            <a:r>
              <a:rPr lang="hu-HU" sz="3200" dirty="0"/>
              <a:t>, ivadék’ stb. A </a:t>
            </a:r>
            <a:r>
              <a:rPr lang="hu-HU" sz="3200" dirty="0" err="1"/>
              <a:t>TESz</a:t>
            </a:r>
            <a:r>
              <a:rPr lang="hu-HU" sz="3200" dirty="0"/>
              <a:t> itt túl szkeptikus. az </a:t>
            </a:r>
            <a:r>
              <a:rPr lang="hu-HU" sz="3200" dirty="0" err="1"/>
              <a:t>er</a:t>
            </a:r>
            <a:r>
              <a:rPr lang="hu-HU" sz="3200" dirty="0"/>
              <a:t>. </a:t>
            </a:r>
            <a:r>
              <a:rPr lang="hu-HU" sz="3200" dirty="0" err="1"/>
              <a:t>fgr</a:t>
            </a:r>
            <a:r>
              <a:rPr lang="hu-HU" sz="3200" dirty="0"/>
              <a:t>. alak *</a:t>
            </a:r>
            <a:r>
              <a:rPr lang="hu-HU" sz="3200" dirty="0" err="1" smtClean="0"/>
              <a:t>poku</a:t>
            </a:r>
            <a:r>
              <a:rPr lang="hu-HU" sz="3200" dirty="0" smtClean="0"/>
              <a:t> </a:t>
            </a:r>
            <a:r>
              <a:rPr lang="hu-HU" sz="3200" dirty="0"/>
              <a:t>lehetett, </a:t>
            </a:r>
            <a:r>
              <a:rPr lang="hu-HU" sz="3200" dirty="0" err="1"/>
              <a:t>ősm</a:t>
            </a:r>
            <a:r>
              <a:rPr lang="hu-HU" sz="3200" dirty="0"/>
              <a:t>. *</a:t>
            </a:r>
            <a:r>
              <a:rPr lang="hu-HU" sz="3200" dirty="0" err="1"/>
              <a:t>foγ</a:t>
            </a:r>
            <a:r>
              <a:rPr lang="hu-HU" sz="3200" dirty="0"/>
              <a:t> &gt; *</a:t>
            </a:r>
            <a:r>
              <a:rPr lang="hu-HU" sz="3200" dirty="0" err="1" smtClean="0"/>
              <a:t>fou</a:t>
            </a:r>
            <a:r>
              <a:rPr lang="hu-HU" sz="3200" dirty="0" smtClean="0"/>
              <a:t>  </a:t>
            </a:r>
            <a:r>
              <a:rPr lang="hu-HU" sz="3200" dirty="0"/>
              <a:t>&gt; (elhasonulás) </a:t>
            </a:r>
            <a:r>
              <a:rPr lang="hu-HU" sz="3200" dirty="0" smtClean="0"/>
              <a:t>~ </a:t>
            </a:r>
            <a:r>
              <a:rPr lang="hu-HU" sz="3200" dirty="0" err="1" smtClean="0"/>
              <a:t>feu</a:t>
            </a:r>
            <a:r>
              <a:rPr lang="hu-HU" sz="3200" dirty="0"/>
              <a:t>, </a:t>
            </a:r>
            <a:r>
              <a:rPr lang="hu-HU" sz="3200" dirty="0" err="1"/>
              <a:t>fiu</a:t>
            </a:r>
            <a:r>
              <a:rPr lang="hu-HU" sz="3200" dirty="0"/>
              <a:t> &gt; (széthasadt a diftongus, az u megnyúlt, a szókezdő torlódás megszüntetésére) &gt; fiú</a:t>
            </a:r>
          </a:p>
          <a:p>
            <a:r>
              <a:rPr lang="hu-HU" dirty="0"/>
              <a:t>a </a:t>
            </a:r>
            <a:r>
              <a:rPr lang="hu-HU" i="1" dirty="0"/>
              <a:t>faj </a:t>
            </a:r>
            <a:r>
              <a:rPr lang="hu-HU" dirty="0"/>
              <a:t>a toldalékos alakból vezethető le: </a:t>
            </a:r>
            <a:r>
              <a:rPr lang="hu-HU" i="1" dirty="0" err="1"/>
              <a:t>foγá</a:t>
            </a:r>
            <a:r>
              <a:rPr lang="hu-HU" i="1" dirty="0"/>
              <a:t> </a:t>
            </a:r>
            <a:r>
              <a:rPr lang="hu-HU" dirty="0"/>
              <a:t>’</a:t>
            </a:r>
            <a:r>
              <a:rPr lang="hu-HU" dirty="0" err="1"/>
              <a:t>fia</a:t>
            </a:r>
            <a:r>
              <a:rPr lang="hu-HU" dirty="0"/>
              <a:t>’</a:t>
            </a:r>
            <a:r>
              <a:rPr lang="hu-HU" i="1" dirty="0"/>
              <a:t> &gt; </a:t>
            </a:r>
            <a:r>
              <a:rPr lang="hu-HU" i="1" dirty="0" err="1"/>
              <a:t>foá</a:t>
            </a:r>
            <a:r>
              <a:rPr lang="hu-HU" i="1" dirty="0"/>
              <a:t> &gt; </a:t>
            </a:r>
            <a:r>
              <a:rPr lang="hu-HU" i="1" dirty="0" err="1"/>
              <a:t>fojá</a:t>
            </a:r>
            <a:r>
              <a:rPr lang="hu-HU" i="1" dirty="0"/>
              <a:t> &gt; </a:t>
            </a:r>
            <a:r>
              <a:rPr lang="hu-HU" dirty="0"/>
              <a:t>majd elvonva </a:t>
            </a:r>
            <a:r>
              <a:rPr lang="hu-HU" i="1" dirty="0" err="1"/>
              <a:t>foj</a:t>
            </a:r>
            <a:r>
              <a:rPr lang="hu-HU" i="1" dirty="0"/>
              <a:t> &gt; faj </a:t>
            </a:r>
            <a:r>
              <a:rPr lang="hu-HU" dirty="0"/>
              <a:t>(l. </a:t>
            </a:r>
            <a:r>
              <a:rPr lang="hu-HU" i="1" dirty="0"/>
              <a:t>fej</a:t>
            </a:r>
            <a:r>
              <a:rPr lang="hu-H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8012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i="1" dirty="0" err="1"/>
              <a:t>Horogu</a:t>
            </a:r>
            <a:r>
              <a:rPr lang="hu-HU" b="1" i="1" dirty="0"/>
              <a:t> </a:t>
            </a:r>
            <a:r>
              <a:rPr lang="hu-HU" b="1" i="1" dirty="0" err="1"/>
              <a:t>vec</a:t>
            </a:r>
            <a:r>
              <a:rPr lang="hu-HU" b="1" i="1" dirty="0"/>
              <a:t> </a:t>
            </a:r>
            <a:r>
              <a:rPr lang="hu-HU" b="1" i="1" dirty="0" err="1"/>
              <a:t>iſten</a:t>
            </a:r>
            <a:r>
              <a:rPr lang="hu-HU" b="1" i="1" dirty="0"/>
              <a:t>. </a:t>
            </a:r>
            <a:r>
              <a:rPr lang="hu-HU" b="1" i="1" dirty="0" err="1"/>
              <a:t>eſ</a:t>
            </a:r>
            <a:r>
              <a:rPr lang="hu-HU" b="1" i="1" dirty="0"/>
              <a:t> </a:t>
            </a:r>
            <a:r>
              <a:rPr lang="hu-HU" b="1" i="1" dirty="0" err="1"/>
              <a:t>veteve</a:t>
            </a:r>
            <a:r>
              <a:rPr lang="hu-HU" b="1" i="1" dirty="0"/>
              <a:t> </a:t>
            </a:r>
            <a:r>
              <a:rPr lang="hu-HU" b="1" i="1" dirty="0" err="1"/>
              <a:t>wt</a:t>
            </a:r>
            <a:r>
              <a:rPr lang="hu-HU" b="1" i="1" dirty="0"/>
              <a:t> ez </a:t>
            </a:r>
            <a:r>
              <a:rPr lang="hu-HU" b="1" i="1" dirty="0" err="1"/>
              <a:t>muncaſ</a:t>
            </a:r>
            <a:r>
              <a:rPr lang="hu-HU" b="1" i="1" dirty="0"/>
              <a:t> </a:t>
            </a:r>
            <a:r>
              <a:rPr lang="hu-HU" b="1" i="1" dirty="0" err="1"/>
              <a:t>vilagbele</a:t>
            </a:r>
            <a:r>
              <a:rPr lang="hu-HU" b="1" i="1" dirty="0"/>
              <a:t>.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hu-HU" i="1" dirty="0" err="1"/>
              <a:t>horogu</a:t>
            </a:r>
            <a:r>
              <a:rPr lang="hu-HU" i="1" dirty="0"/>
              <a:t> </a:t>
            </a:r>
            <a:r>
              <a:rPr lang="hu-HU" i="1" dirty="0" err="1"/>
              <a:t>vec</a:t>
            </a:r>
            <a:r>
              <a:rPr lang="hu-HU" dirty="0"/>
              <a:t>: </a:t>
            </a:r>
            <a:r>
              <a:rPr lang="hu-HU" dirty="0" err="1"/>
              <a:t>elb</a:t>
            </a:r>
            <a:r>
              <a:rPr lang="hu-HU" dirty="0"/>
              <a:t>. múlt E/3.</a:t>
            </a:r>
          </a:p>
          <a:p>
            <a:pPr lvl="1"/>
            <a:r>
              <a:rPr lang="hu-HU" dirty="0"/>
              <a:t>az ikes </a:t>
            </a:r>
            <a:r>
              <a:rPr lang="hu-HU" i="1" dirty="0"/>
              <a:t>–k </a:t>
            </a:r>
            <a:r>
              <a:rPr lang="hu-HU" dirty="0"/>
              <a:t>személyragra l. </a:t>
            </a:r>
            <a:r>
              <a:rPr lang="hu-HU" i="1" dirty="0" err="1"/>
              <a:t>eneyc</a:t>
            </a:r>
            <a:r>
              <a:rPr lang="hu-HU" i="1" dirty="0"/>
              <a:t> </a:t>
            </a:r>
            <a:r>
              <a:rPr lang="hu-HU" dirty="0"/>
              <a:t>és </a:t>
            </a:r>
            <a:r>
              <a:rPr lang="hu-HU" i="1" dirty="0" err="1"/>
              <a:t>evec</a:t>
            </a:r>
            <a:endParaRPr lang="hu-HU" dirty="0"/>
          </a:p>
          <a:p>
            <a:pPr lvl="1"/>
            <a:r>
              <a:rPr lang="hu-HU" i="1" dirty="0"/>
              <a:t>v/β: </a:t>
            </a:r>
            <a:r>
              <a:rPr lang="hu-HU" dirty="0"/>
              <a:t>analógiás hatásra kerülhetett be, az </a:t>
            </a:r>
            <a:r>
              <a:rPr lang="hu-HU" dirty="0" err="1"/>
              <a:t>elb</a:t>
            </a:r>
            <a:r>
              <a:rPr lang="hu-HU" dirty="0"/>
              <a:t>. múltbeli félhangzós </a:t>
            </a:r>
            <a:r>
              <a:rPr lang="hu-HU" i="1" dirty="0"/>
              <a:t>u, ü és ~ v</a:t>
            </a:r>
            <a:r>
              <a:rPr lang="hu-HU" dirty="0"/>
              <a:t>-ben a nyelvérzés </a:t>
            </a:r>
            <a:r>
              <a:rPr lang="hu-HU" dirty="0" err="1"/>
              <a:t>múltidőjelet</a:t>
            </a:r>
            <a:r>
              <a:rPr lang="hu-HU" dirty="0"/>
              <a:t> látott, s ezt átvitte más igék múlt idejébe, ahol </a:t>
            </a:r>
            <a:r>
              <a:rPr lang="hu-HU" i="1" dirty="0"/>
              <a:t>–</a:t>
            </a:r>
            <a:r>
              <a:rPr lang="hu-HU" i="1" dirty="0" err="1"/>
              <a:t>sz</a:t>
            </a:r>
            <a:r>
              <a:rPr lang="hu-HU" i="1" dirty="0"/>
              <a:t> </a:t>
            </a:r>
            <a:r>
              <a:rPr lang="hu-HU" dirty="0"/>
              <a:t>(jelen)időjeles alakok voltak használatban, először az </a:t>
            </a:r>
            <a:r>
              <a:rPr lang="hu-HU" i="1" dirty="0" err="1"/>
              <a:t>evé</a:t>
            </a:r>
            <a:r>
              <a:rPr lang="hu-HU" i="1" dirty="0"/>
              <a:t>, </a:t>
            </a:r>
            <a:r>
              <a:rPr lang="hu-HU" i="1" dirty="0" err="1"/>
              <a:t>evék</a:t>
            </a:r>
            <a:r>
              <a:rPr lang="hu-HU" i="1" dirty="0"/>
              <a:t>, </a:t>
            </a:r>
            <a:r>
              <a:rPr lang="hu-HU" i="1" dirty="0" err="1"/>
              <a:t>tevé</a:t>
            </a:r>
            <a:r>
              <a:rPr lang="hu-HU" i="1" dirty="0"/>
              <a:t>, tevék, </a:t>
            </a:r>
            <a:r>
              <a:rPr lang="hu-HU" i="1" dirty="0" err="1"/>
              <a:t>vevé</a:t>
            </a:r>
            <a:r>
              <a:rPr lang="hu-HU" i="1" dirty="0"/>
              <a:t>, </a:t>
            </a:r>
            <a:r>
              <a:rPr lang="hu-HU" i="1" dirty="0" err="1"/>
              <a:t>vevék</a:t>
            </a:r>
            <a:r>
              <a:rPr lang="hu-HU" i="1" dirty="0"/>
              <a:t> </a:t>
            </a:r>
            <a:r>
              <a:rPr lang="hu-HU" dirty="0"/>
              <a:t>hatására indulhatott meg ez a folyamat, ezek igen régi keletkezésűek</a:t>
            </a:r>
          </a:p>
          <a:p>
            <a:pPr lvl="1"/>
            <a:r>
              <a:rPr lang="hu-HU" dirty="0"/>
              <a:t>a tő: </a:t>
            </a:r>
            <a:r>
              <a:rPr lang="hu-HU" i="1" dirty="0" err="1"/>
              <a:t>haragu</a:t>
            </a:r>
            <a:r>
              <a:rPr lang="hu-HU" dirty="0" err="1"/>
              <a:t>-</a:t>
            </a:r>
            <a:r>
              <a:rPr lang="hu-HU" dirty="0"/>
              <a:t>, ahol a záró </a:t>
            </a:r>
            <a:r>
              <a:rPr lang="hu-HU" dirty="0" err="1"/>
              <a:t>mgh</a:t>
            </a:r>
            <a:r>
              <a:rPr lang="hu-HU" dirty="0"/>
              <a:t> a tővéghangzó, esetleg reflexív képző</a:t>
            </a:r>
          </a:p>
          <a:p>
            <a:pPr lvl="1"/>
            <a:r>
              <a:rPr lang="hu-HU" dirty="0"/>
              <a:t>a tő eredete (</a:t>
            </a:r>
            <a:r>
              <a:rPr lang="hu-HU" i="1" dirty="0"/>
              <a:t>harag-</a:t>
            </a:r>
            <a:r>
              <a:rPr lang="hu-HU" dirty="0"/>
              <a:t>) bizonytalan, esetleg egy </a:t>
            </a:r>
            <a:r>
              <a:rPr lang="hu-HU" i="1" dirty="0" err="1"/>
              <a:t>hor</a:t>
            </a:r>
            <a:r>
              <a:rPr lang="hu-HU" i="1" dirty="0"/>
              <a:t> ~ </a:t>
            </a:r>
            <a:r>
              <a:rPr lang="hu-HU" i="1" dirty="0" err="1"/>
              <a:t>har</a:t>
            </a:r>
            <a:r>
              <a:rPr lang="hu-HU" i="1" dirty="0"/>
              <a:t> </a:t>
            </a:r>
            <a:r>
              <a:rPr lang="hu-HU" dirty="0"/>
              <a:t>nomenverbumra megy vissza, amely a </a:t>
            </a:r>
            <a:r>
              <a:rPr lang="hu-HU" i="1" dirty="0"/>
              <a:t>horzsol, hornyol, </a:t>
            </a:r>
            <a:r>
              <a:rPr lang="hu-HU" i="1" dirty="0" err="1"/>
              <a:t>horol</a:t>
            </a:r>
            <a:r>
              <a:rPr lang="hu-HU" i="1" dirty="0"/>
              <a:t>, harcol </a:t>
            </a:r>
            <a:r>
              <a:rPr lang="hu-HU" dirty="0"/>
              <a:t>alakokban is ott van, a </a:t>
            </a:r>
            <a:r>
              <a:rPr lang="hu-HU" i="1" dirty="0" err="1"/>
              <a:t>-g</a:t>
            </a:r>
            <a:r>
              <a:rPr lang="hu-HU" i="1" dirty="0"/>
              <a:t> </a:t>
            </a:r>
            <a:r>
              <a:rPr lang="hu-HU" dirty="0"/>
              <a:t>pedig (névszó- és igetövet is) képző (l. </a:t>
            </a:r>
            <a:r>
              <a:rPr lang="hu-HU" i="1" dirty="0"/>
              <a:t>világ, virág, csillag</a:t>
            </a:r>
            <a:r>
              <a:rPr lang="hu-HU" dirty="0"/>
              <a:t>), </a:t>
            </a:r>
            <a:r>
              <a:rPr lang="hu-HU" dirty="0" err="1"/>
              <a:t>eredileg</a:t>
            </a:r>
            <a:r>
              <a:rPr lang="hu-HU" dirty="0"/>
              <a:t> vsz. </a:t>
            </a:r>
            <a:r>
              <a:rPr lang="hu-HU" dirty="0" err="1"/>
              <a:t>gyak</a:t>
            </a:r>
            <a:r>
              <a:rPr lang="hu-HU" dirty="0"/>
              <a:t>. képző. Vagyis a szó </a:t>
            </a:r>
            <a:r>
              <a:rPr lang="hu-HU" dirty="0" err="1"/>
              <a:t>er</a:t>
            </a:r>
            <a:r>
              <a:rPr lang="hu-HU" dirty="0"/>
              <a:t>. </a:t>
            </a:r>
            <a:r>
              <a:rPr lang="hu-HU" dirty="0" err="1"/>
              <a:t>jtése</a:t>
            </a:r>
            <a:r>
              <a:rPr lang="hu-HU" dirty="0"/>
              <a:t> ’</a:t>
            </a:r>
            <a:r>
              <a:rPr lang="hu-HU" dirty="0" err="1"/>
              <a:t>horzsolás</a:t>
            </a:r>
            <a:r>
              <a:rPr lang="hu-HU" dirty="0"/>
              <a:t>, súrlódás’ lenne. A </a:t>
            </a:r>
            <a:r>
              <a:rPr lang="hu-HU" i="1" dirty="0" err="1"/>
              <a:t>har</a:t>
            </a:r>
            <a:r>
              <a:rPr lang="hu-HU" i="1" dirty="0"/>
              <a:t> </a:t>
            </a:r>
            <a:r>
              <a:rPr lang="hu-HU" dirty="0"/>
              <a:t>tő </a:t>
            </a:r>
            <a:r>
              <a:rPr lang="hu-HU" dirty="0" err="1"/>
              <a:t>fgr</a:t>
            </a:r>
            <a:r>
              <a:rPr lang="hu-HU" dirty="0"/>
              <a:t>. eredetű</a:t>
            </a:r>
          </a:p>
          <a:p>
            <a:pPr lvl="0"/>
            <a:r>
              <a:rPr lang="hu-HU" i="1" dirty="0"/>
              <a:t>isten: </a:t>
            </a:r>
            <a:r>
              <a:rPr lang="hu-HU" dirty="0"/>
              <a:t>l. korábban</a:t>
            </a:r>
          </a:p>
          <a:p>
            <a:pPr lvl="0"/>
            <a:r>
              <a:rPr lang="hu-HU" i="1" dirty="0"/>
              <a:t>es: </a:t>
            </a:r>
            <a:r>
              <a:rPr lang="hu-HU" dirty="0"/>
              <a:t>l. korábban</a:t>
            </a:r>
          </a:p>
          <a:p>
            <a:pPr lvl="0"/>
            <a:r>
              <a:rPr lang="hu-HU" i="1" dirty="0" err="1"/>
              <a:t>wt</a:t>
            </a:r>
            <a:r>
              <a:rPr lang="hu-HU" i="1" dirty="0"/>
              <a:t>: </a:t>
            </a:r>
            <a:r>
              <a:rPr lang="hu-HU" dirty="0"/>
              <a:t>l. </a:t>
            </a:r>
            <a:r>
              <a:rPr lang="hu-HU" i="1" dirty="0" err="1"/>
              <a:t>isemucut</a:t>
            </a:r>
            <a:r>
              <a:rPr lang="hu-HU" i="1" dirty="0"/>
              <a:t> </a:t>
            </a:r>
            <a:r>
              <a:rPr lang="hu-HU" dirty="0"/>
              <a:t>(tárgyrag), és </a:t>
            </a:r>
            <a:r>
              <a:rPr lang="hu-HU" i="1" dirty="0"/>
              <a:t>w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9123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141168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hu-HU" i="1" dirty="0" err="1"/>
              <a:t>vilagbele</a:t>
            </a:r>
            <a:endParaRPr lang="hu-HU" dirty="0"/>
          </a:p>
          <a:p>
            <a:pPr lvl="1"/>
            <a:r>
              <a:rPr lang="hu-HU" i="1" dirty="0"/>
              <a:t>bele: </a:t>
            </a:r>
            <a:r>
              <a:rPr lang="hu-HU" dirty="0"/>
              <a:t>névutó, még egyszer jön elő: </a:t>
            </a:r>
            <a:r>
              <a:rPr lang="hu-HU" i="1" dirty="0" err="1"/>
              <a:t>uruzagbele</a:t>
            </a:r>
            <a:r>
              <a:rPr lang="hu-HU" dirty="0"/>
              <a:t>, egyszer pedig </a:t>
            </a:r>
            <a:r>
              <a:rPr lang="hu-HU" i="1" dirty="0" err="1"/>
              <a:t>beli</a:t>
            </a:r>
            <a:r>
              <a:rPr lang="hu-HU" dirty="0"/>
              <a:t> alakban, fiatalabb névutó-rag, megvannak a személyjelezett határozószói megfelelői: </a:t>
            </a:r>
            <a:r>
              <a:rPr lang="hu-HU" i="1" dirty="0"/>
              <a:t>belém, beléd, belé, </a:t>
            </a:r>
            <a:r>
              <a:rPr lang="hu-HU" dirty="0" err="1"/>
              <a:t>er</a:t>
            </a:r>
            <a:r>
              <a:rPr lang="hu-HU" dirty="0"/>
              <a:t>: </a:t>
            </a:r>
            <a:r>
              <a:rPr lang="hu-HU" i="1" dirty="0"/>
              <a:t>bél </a:t>
            </a:r>
            <a:r>
              <a:rPr lang="hu-HU" dirty="0" err="1"/>
              <a:t>fn</a:t>
            </a:r>
            <a:r>
              <a:rPr lang="hu-HU" dirty="0"/>
              <a:t> + </a:t>
            </a:r>
            <a:r>
              <a:rPr lang="hu-HU" i="1" dirty="0" err="1"/>
              <a:t>-é</a:t>
            </a:r>
            <a:r>
              <a:rPr lang="hu-HU" i="1" dirty="0"/>
              <a:t> </a:t>
            </a:r>
            <a:r>
              <a:rPr lang="hu-HU" dirty="0" err="1"/>
              <a:t>lativusrag</a:t>
            </a:r>
            <a:r>
              <a:rPr lang="hu-HU" dirty="0"/>
              <a:t> (l. </a:t>
            </a:r>
            <a:r>
              <a:rPr lang="hu-HU" i="1" dirty="0"/>
              <a:t>eleve</a:t>
            </a:r>
            <a:r>
              <a:rPr lang="hu-HU" dirty="0"/>
              <a:t> a </a:t>
            </a:r>
            <a:r>
              <a:rPr lang="hu-HU" dirty="0" err="1"/>
              <a:t>latvusragra</a:t>
            </a:r>
            <a:r>
              <a:rPr lang="hu-HU" dirty="0"/>
              <a:t>), </a:t>
            </a:r>
            <a:r>
              <a:rPr lang="hu-HU" dirty="0" err="1"/>
              <a:t>a</a:t>
            </a:r>
            <a:r>
              <a:rPr lang="hu-HU" dirty="0"/>
              <a:t> </a:t>
            </a:r>
            <a:r>
              <a:rPr lang="hu-HU" i="1" dirty="0"/>
              <a:t>–</a:t>
            </a:r>
            <a:r>
              <a:rPr lang="hu-HU" i="1" dirty="0" err="1"/>
              <a:t>ben</a:t>
            </a:r>
            <a:r>
              <a:rPr lang="hu-HU" dirty="0" err="1"/>
              <a:t>-nél</a:t>
            </a:r>
            <a:r>
              <a:rPr lang="hu-HU" dirty="0"/>
              <a:t> l. ezt korábban</a:t>
            </a:r>
          </a:p>
          <a:p>
            <a:pPr lvl="1"/>
            <a:r>
              <a:rPr lang="hu-HU" i="1" dirty="0" err="1"/>
              <a:t>vilag-</a:t>
            </a:r>
            <a:r>
              <a:rPr lang="hu-HU" dirty="0"/>
              <a:t>: </a:t>
            </a:r>
            <a:r>
              <a:rPr lang="hu-HU" i="1" dirty="0" err="1"/>
              <a:t>vila-g</a:t>
            </a:r>
            <a:endParaRPr lang="hu-HU" dirty="0"/>
          </a:p>
          <a:p>
            <a:pPr lvl="2"/>
            <a:r>
              <a:rPr lang="hu-HU" i="1" dirty="0" err="1"/>
              <a:t>-g</a:t>
            </a:r>
            <a:r>
              <a:rPr lang="hu-HU" i="1" dirty="0"/>
              <a:t>: </a:t>
            </a:r>
            <a:r>
              <a:rPr lang="hu-HU" dirty="0" err="1"/>
              <a:t>deverbális</a:t>
            </a:r>
            <a:r>
              <a:rPr lang="hu-HU" dirty="0"/>
              <a:t> nomenképző, l. </a:t>
            </a:r>
            <a:r>
              <a:rPr lang="hu-HU" i="1" dirty="0" err="1"/>
              <a:t>horogu</a:t>
            </a:r>
            <a:r>
              <a:rPr lang="hu-HU" i="1" dirty="0"/>
              <a:t> </a:t>
            </a:r>
            <a:r>
              <a:rPr lang="hu-HU" i="1" dirty="0" err="1"/>
              <a:t>vec</a:t>
            </a:r>
            <a:endParaRPr lang="hu-HU" dirty="0"/>
          </a:p>
          <a:p>
            <a:pPr lvl="2"/>
            <a:r>
              <a:rPr lang="hu-HU" i="1" dirty="0" err="1"/>
              <a:t>vil-</a:t>
            </a:r>
            <a:r>
              <a:rPr lang="hu-HU" i="1" dirty="0"/>
              <a:t> </a:t>
            </a:r>
            <a:r>
              <a:rPr lang="hu-HU" dirty="0"/>
              <a:t>tő, l. </a:t>
            </a:r>
            <a:r>
              <a:rPr lang="hu-HU" i="1" dirty="0"/>
              <a:t>villan, villog, villám</a:t>
            </a:r>
            <a:r>
              <a:rPr lang="hu-HU" dirty="0"/>
              <a:t>, Benkő idevette a </a:t>
            </a:r>
            <a:r>
              <a:rPr lang="hu-HU" i="1" dirty="0"/>
              <a:t>virág, virul, virít</a:t>
            </a:r>
            <a:r>
              <a:rPr lang="hu-HU" dirty="0"/>
              <a:t> családját is (ezt azóta is elfogadják a legtöbben), </a:t>
            </a:r>
            <a:r>
              <a:rPr lang="hu-HU" dirty="0" err="1"/>
              <a:t>fgr</a:t>
            </a:r>
            <a:r>
              <a:rPr lang="hu-HU" dirty="0"/>
              <a:t>. eredet, vsz. hangulatfestő tő volt, </a:t>
            </a:r>
            <a:r>
              <a:rPr lang="hu-HU" dirty="0" err="1"/>
              <a:t>er</a:t>
            </a:r>
            <a:r>
              <a:rPr lang="hu-HU" dirty="0"/>
              <a:t>. jelentése: ’</a:t>
            </a:r>
            <a:r>
              <a:rPr lang="hu-HU" dirty="0" err="1"/>
              <a:t>fehér</a:t>
            </a:r>
            <a:r>
              <a:rPr lang="hu-HU" dirty="0"/>
              <a:t>’ &gt; ’</a:t>
            </a:r>
            <a:r>
              <a:rPr lang="hu-HU" dirty="0" err="1"/>
              <a:t>világosság</a:t>
            </a:r>
            <a:r>
              <a:rPr lang="hu-HU" dirty="0"/>
              <a:t>, fény’, majd ’</a:t>
            </a:r>
            <a:r>
              <a:rPr lang="hu-HU" dirty="0" err="1"/>
              <a:t>mindenség</a:t>
            </a:r>
            <a:r>
              <a:rPr lang="hu-HU" dirty="0"/>
              <a:t>’ (vö. </a:t>
            </a:r>
            <a:r>
              <a:rPr lang="hu-HU" i="1" dirty="0"/>
              <a:t>világra jön, szeme világa</a:t>
            </a:r>
            <a:r>
              <a:rPr lang="hu-HU" dirty="0"/>
              <a:t>)</a:t>
            </a:r>
          </a:p>
          <a:p>
            <a:pPr lvl="0"/>
            <a:r>
              <a:rPr lang="hu-HU" i="1" dirty="0" err="1"/>
              <a:t>muncas</a:t>
            </a:r>
            <a:r>
              <a:rPr lang="hu-HU" i="1" dirty="0"/>
              <a:t>: </a:t>
            </a:r>
            <a:r>
              <a:rPr lang="hu-HU" dirty="0"/>
              <a:t>’</a:t>
            </a:r>
            <a:r>
              <a:rPr lang="hu-HU" dirty="0" err="1"/>
              <a:t>gyötrelmes</a:t>
            </a:r>
            <a:r>
              <a:rPr lang="hu-HU" dirty="0"/>
              <a:t>, szenvedésekkel teljes’</a:t>
            </a:r>
          </a:p>
          <a:p>
            <a:pPr lvl="1"/>
            <a:r>
              <a:rPr lang="hu-HU" i="1" dirty="0"/>
              <a:t>–s: </a:t>
            </a:r>
            <a:r>
              <a:rPr lang="hu-HU" dirty="0" err="1"/>
              <a:t>vmivel</a:t>
            </a:r>
            <a:r>
              <a:rPr lang="hu-HU" dirty="0"/>
              <a:t> ellátottságot </a:t>
            </a:r>
            <a:r>
              <a:rPr lang="hu-HU" dirty="0" err="1"/>
              <a:t>kif</a:t>
            </a:r>
            <a:r>
              <a:rPr lang="hu-HU" dirty="0"/>
              <a:t>. </a:t>
            </a:r>
            <a:r>
              <a:rPr lang="hu-HU" dirty="0" err="1"/>
              <a:t>denominális</a:t>
            </a:r>
            <a:r>
              <a:rPr lang="hu-HU" dirty="0"/>
              <a:t> névszóképző (</a:t>
            </a:r>
            <a:r>
              <a:rPr lang="hu-HU" dirty="0" err="1"/>
              <a:t>mnképző</a:t>
            </a:r>
            <a:r>
              <a:rPr lang="hu-HU" dirty="0"/>
              <a:t>), azonos a </a:t>
            </a:r>
            <a:r>
              <a:rPr lang="hu-HU" dirty="0" err="1"/>
              <a:t>kics.képző</a:t>
            </a:r>
            <a:r>
              <a:rPr lang="hu-HU" dirty="0"/>
              <a:t> –</a:t>
            </a:r>
            <a:r>
              <a:rPr lang="hu-HU" i="1" dirty="0"/>
              <a:t>s</a:t>
            </a:r>
            <a:r>
              <a:rPr lang="hu-HU" dirty="0"/>
              <a:t>-sel is (</a:t>
            </a:r>
            <a:r>
              <a:rPr lang="hu-HU" i="1" dirty="0"/>
              <a:t>Katus, cicus</a:t>
            </a:r>
            <a:r>
              <a:rPr lang="hu-HU" dirty="0"/>
              <a:t>), és a gyűjtőnévképzővel (</a:t>
            </a:r>
            <a:r>
              <a:rPr lang="hu-HU" i="1" dirty="0"/>
              <a:t>nádas, fenyves</a:t>
            </a:r>
            <a:r>
              <a:rPr lang="hu-HU" dirty="0"/>
              <a:t>) és a halványító (</a:t>
            </a:r>
            <a:r>
              <a:rPr lang="hu-HU" i="1" dirty="0"/>
              <a:t>kesernyés, zöldes</a:t>
            </a:r>
            <a:r>
              <a:rPr lang="hu-HU" dirty="0"/>
              <a:t>) képzővel.</a:t>
            </a:r>
          </a:p>
          <a:p>
            <a:r>
              <a:rPr lang="hu-HU" dirty="0"/>
              <a:t>a </a:t>
            </a:r>
            <a:r>
              <a:rPr lang="hu-HU" i="1" dirty="0" err="1"/>
              <a:t>munca</a:t>
            </a:r>
            <a:r>
              <a:rPr lang="hu-HU" i="1" dirty="0"/>
              <a:t> </a:t>
            </a:r>
            <a:r>
              <a:rPr lang="hu-HU" dirty="0"/>
              <a:t>tő szláv eredetű (vö. orosz </a:t>
            </a:r>
            <a:r>
              <a:rPr lang="hu-HU" i="1" dirty="0" err="1"/>
              <a:t>muka</a:t>
            </a:r>
            <a:r>
              <a:rPr lang="hu-HU" dirty="0"/>
              <a:t> ’</a:t>
            </a:r>
            <a:r>
              <a:rPr lang="hu-HU" dirty="0" err="1"/>
              <a:t>kín</a:t>
            </a:r>
            <a:r>
              <a:rPr lang="hu-HU" dirty="0"/>
              <a:t>’), a jelentésfejlődés: ’</a:t>
            </a:r>
            <a:r>
              <a:rPr lang="hu-HU" dirty="0" err="1"/>
              <a:t>gyötrelem</a:t>
            </a:r>
            <a:r>
              <a:rPr lang="hu-HU" dirty="0"/>
              <a:t>, kín’ &gt; ’</a:t>
            </a:r>
            <a:r>
              <a:rPr lang="hu-HU" dirty="0" err="1"/>
              <a:t>gyötrelmes</a:t>
            </a:r>
            <a:r>
              <a:rPr lang="hu-HU" dirty="0"/>
              <a:t> munka (rabszolgamunka)’ &gt; ’</a:t>
            </a:r>
            <a:r>
              <a:rPr lang="hu-HU" dirty="0" err="1"/>
              <a:t>megbecsülést</a:t>
            </a:r>
            <a:r>
              <a:rPr lang="hu-HU" dirty="0"/>
              <a:t> érdemlő </a:t>
            </a:r>
            <a:r>
              <a:rPr lang="hu-HU" dirty="0" err="1"/>
              <a:t>termető</a:t>
            </a:r>
            <a:r>
              <a:rPr lang="hu-HU" dirty="0"/>
              <a:t> tevékenység’ (ez utóbbi a magyarban zajlott változás, de van ilyenre példa pl. a latinban is: </a:t>
            </a:r>
            <a:r>
              <a:rPr lang="hu-HU" i="1" dirty="0"/>
              <a:t>labor </a:t>
            </a:r>
            <a:r>
              <a:rPr lang="hu-HU" dirty="0"/>
              <a:t>’</a:t>
            </a:r>
            <a:r>
              <a:rPr lang="hu-HU" dirty="0" err="1"/>
              <a:t>szenvedés</a:t>
            </a:r>
            <a:r>
              <a:rPr lang="hu-HU" dirty="0"/>
              <a:t>, a szülő asszony vajúdása’ &gt; ’</a:t>
            </a:r>
            <a:r>
              <a:rPr lang="hu-HU" dirty="0" err="1"/>
              <a:t>munka</a:t>
            </a:r>
            <a:r>
              <a:rPr lang="hu-HU" dirty="0"/>
              <a:t>’)</a:t>
            </a:r>
          </a:p>
        </p:txBody>
      </p:sp>
    </p:spTree>
    <p:extLst>
      <p:ext uri="{BB962C8B-B14F-4D97-AF65-F5344CB8AC3E}">
        <p14:creationId xmlns:p14="http://schemas.microsoft.com/office/powerpoint/2010/main" val="349560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i="1" dirty="0" err="1"/>
              <a:t>Hadlaua</a:t>
            </a:r>
            <a:r>
              <a:rPr lang="hu-HU" b="1" i="1" dirty="0"/>
              <a:t> </a:t>
            </a:r>
            <a:r>
              <a:rPr lang="hu-HU" b="1" i="1" dirty="0" err="1"/>
              <a:t>choltat</a:t>
            </a:r>
            <a:r>
              <a:rPr lang="hu-HU" b="1" i="1" dirty="0"/>
              <a:t> </a:t>
            </a:r>
            <a:r>
              <a:rPr lang="hu-HU" b="1" i="1" dirty="0" err="1"/>
              <a:t>terumteve</a:t>
            </a:r>
            <a:r>
              <a:rPr lang="hu-HU" b="1" i="1" dirty="0"/>
              <a:t> </a:t>
            </a:r>
            <a:r>
              <a:rPr lang="hu-HU" b="1" i="1" dirty="0" err="1"/>
              <a:t>iſten</a:t>
            </a:r>
            <a:r>
              <a:rPr lang="hu-HU" b="1" i="1" dirty="0"/>
              <a:t> </a:t>
            </a:r>
            <a:r>
              <a:rPr lang="hu-HU" b="1" i="1" dirty="0" err="1"/>
              <a:t>tvl</a:t>
            </a:r>
            <a:r>
              <a:rPr lang="hu-HU" b="1" i="1" dirty="0"/>
              <a:t>. </a:t>
            </a:r>
            <a:r>
              <a:rPr lang="hu-HU" b="1" i="1" dirty="0" err="1"/>
              <a:t>ge</a:t>
            </a:r>
            <a:r>
              <a:rPr lang="hu-HU" b="1" i="1" dirty="0"/>
              <a:t> </a:t>
            </a:r>
            <a:r>
              <a:rPr lang="hu-HU" b="1" i="1" dirty="0" err="1"/>
              <a:t>feledeve</a:t>
            </a:r>
            <a:r>
              <a:rPr lang="hu-HU" b="1" i="1" dirty="0"/>
              <a:t>.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556792"/>
            <a:ext cx="8640960" cy="4968552"/>
          </a:xfrm>
        </p:spPr>
        <p:txBody>
          <a:bodyPr>
            <a:normAutofit/>
          </a:bodyPr>
          <a:lstStyle/>
          <a:p>
            <a:pPr lvl="0"/>
            <a:r>
              <a:rPr lang="hu-HU" sz="2000" i="1" dirty="0" err="1"/>
              <a:t>hadlaua</a:t>
            </a:r>
            <a:r>
              <a:rPr lang="hu-HU" sz="2000" i="1" dirty="0"/>
              <a:t>: </a:t>
            </a:r>
            <a:r>
              <a:rPr lang="hu-HU" sz="2000" dirty="0"/>
              <a:t>’</a:t>
            </a:r>
            <a:r>
              <a:rPr lang="hu-HU" sz="2000" dirty="0" err="1"/>
              <a:t>hallá</a:t>
            </a:r>
            <a:r>
              <a:rPr lang="hu-HU" sz="2000" dirty="0"/>
              <a:t>’</a:t>
            </a:r>
          </a:p>
          <a:p>
            <a:pPr lvl="1"/>
            <a:r>
              <a:rPr lang="hu-HU" sz="2000" dirty="0"/>
              <a:t>tagolás: </a:t>
            </a:r>
            <a:r>
              <a:rPr lang="hu-HU" sz="2000" i="1" dirty="0" err="1"/>
              <a:t>had-la-u-a</a:t>
            </a:r>
            <a:endParaRPr lang="hu-HU" sz="2000" dirty="0"/>
          </a:p>
          <a:p>
            <a:pPr lvl="1"/>
            <a:r>
              <a:rPr lang="hu-HU" sz="2000" i="1" dirty="0"/>
              <a:t>–a: </a:t>
            </a:r>
            <a:r>
              <a:rPr lang="hu-HU" sz="2000" dirty="0" err="1"/>
              <a:t>elb</a:t>
            </a:r>
            <a:r>
              <a:rPr lang="hu-HU" sz="2000" dirty="0"/>
              <a:t>. múlt, l. </a:t>
            </a:r>
            <a:r>
              <a:rPr lang="hu-HU" sz="2000" i="1" dirty="0" err="1"/>
              <a:t>terumteve</a:t>
            </a:r>
            <a:r>
              <a:rPr lang="hu-HU" sz="2000" i="1" dirty="0"/>
              <a:t>, </a:t>
            </a:r>
            <a:r>
              <a:rPr lang="hu-HU" sz="2000" i="1" dirty="0" err="1"/>
              <a:t>munda</a:t>
            </a:r>
            <a:endParaRPr lang="hu-HU" sz="2000" dirty="0"/>
          </a:p>
          <a:p>
            <a:pPr lvl="1"/>
            <a:r>
              <a:rPr lang="hu-HU" sz="2000" i="1" dirty="0"/>
              <a:t>–u </a:t>
            </a:r>
            <a:r>
              <a:rPr lang="hu-HU" sz="2000" dirty="0"/>
              <a:t>= v, hangréstöltő, l. </a:t>
            </a:r>
            <a:r>
              <a:rPr lang="hu-HU" sz="2000" dirty="0" err="1"/>
              <a:t>terumteve</a:t>
            </a:r>
            <a:endParaRPr lang="hu-HU" sz="2000" dirty="0"/>
          </a:p>
          <a:p>
            <a:pPr lvl="1"/>
            <a:r>
              <a:rPr lang="hu-HU" sz="2000" i="1" dirty="0" err="1"/>
              <a:t>hadla-</a:t>
            </a:r>
            <a:r>
              <a:rPr lang="hu-HU" sz="2000" i="1" dirty="0"/>
              <a:t> </a:t>
            </a:r>
            <a:r>
              <a:rPr lang="hu-HU" sz="2000" dirty="0"/>
              <a:t>tő: </a:t>
            </a:r>
            <a:r>
              <a:rPr lang="hu-HU" sz="2000" dirty="0" err="1"/>
              <a:t>fgr</a:t>
            </a:r>
            <a:r>
              <a:rPr lang="hu-HU" sz="2000" dirty="0"/>
              <a:t>. eredetű, a </a:t>
            </a:r>
            <a:r>
              <a:rPr lang="hu-HU" sz="2000" dirty="0" err="1"/>
              <a:t>tkp-i</a:t>
            </a:r>
            <a:r>
              <a:rPr lang="hu-HU" sz="2000" dirty="0"/>
              <a:t> tő: </a:t>
            </a:r>
            <a:r>
              <a:rPr lang="hu-HU" sz="2000" i="1" dirty="0"/>
              <a:t>had-</a:t>
            </a:r>
            <a:r>
              <a:rPr lang="hu-HU" sz="2000" dirty="0"/>
              <a:t>, az </a:t>
            </a:r>
            <a:r>
              <a:rPr lang="hu-HU" sz="2000" i="1" dirty="0" err="1"/>
              <a:t>-l</a:t>
            </a:r>
            <a:r>
              <a:rPr lang="hu-HU" sz="2000" i="1" dirty="0"/>
              <a:t> </a:t>
            </a:r>
            <a:r>
              <a:rPr lang="hu-HU" sz="2000" dirty="0" err="1"/>
              <a:t>gyak</a:t>
            </a:r>
            <a:r>
              <a:rPr lang="hu-HU" sz="2000" dirty="0"/>
              <a:t>. </a:t>
            </a:r>
            <a:r>
              <a:rPr lang="hu-HU" sz="2000" dirty="0" err="1"/>
              <a:t>kéző</a:t>
            </a:r>
            <a:r>
              <a:rPr lang="hu-HU" sz="2000" dirty="0"/>
              <a:t> (l. </a:t>
            </a:r>
            <a:r>
              <a:rPr lang="hu-HU" sz="2000" i="1" dirty="0" err="1"/>
              <a:t>kegilmet</a:t>
            </a:r>
            <a:r>
              <a:rPr lang="hu-HU" sz="2000" dirty="0"/>
              <a:t>), de már az alapnyelvben kialakult a származék, majd a </a:t>
            </a:r>
            <a:r>
              <a:rPr lang="hu-HU" sz="2000" i="1" dirty="0"/>
              <a:t>–dl &gt; </a:t>
            </a:r>
            <a:r>
              <a:rPr lang="hu-HU" sz="2000" i="1" dirty="0" err="1"/>
              <a:t>-ll</a:t>
            </a:r>
            <a:r>
              <a:rPr lang="hu-HU" sz="2000" i="1" dirty="0"/>
              <a:t> </a:t>
            </a:r>
            <a:r>
              <a:rPr lang="hu-HU" sz="2000" dirty="0"/>
              <a:t>szabályosan alakult (vö. </a:t>
            </a:r>
            <a:r>
              <a:rPr lang="hu-HU" sz="2000" dirty="0" err="1"/>
              <a:t>szl</a:t>
            </a:r>
            <a:r>
              <a:rPr lang="hu-HU" sz="2000" dirty="0"/>
              <a:t>. </a:t>
            </a:r>
            <a:r>
              <a:rPr lang="hu-HU" sz="2000" i="1" dirty="0" err="1"/>
              <a:t>vidla</a:t>
            </a:r>
            <a:r>
              <a:rPr lang="hu-HU" sz="2000" i="1" dirty="0"/>
              <a:t> &gt; villa</a:t>
            </a:r>
            <a:r>
              <a:rPr lang="hu-HU" sz="2000" dirty="0"/>
              <a:t>)</a:t>
            </a:r>
          </a:p>
          <a:p>
            <a:pPr lvl="0"/>
            <a:r>
              <a:rPr lang="hu-HU" sz="2000" i="1" dirty="0" err="1"/>
              <a:t>choltat</a:t>
            </a:r>
            <a:r>
              <a:rPr lang="hu-HU" sz="2000" i="1" dirty="0"/>
              <a:t>: </a:t>
            </a:r>
            <a:r>
              <a:rPr lang="hu-HU" sz="2000" dirty="0" err="1"/>
              <a:t>chol-t-a-t</a:t>
            </a:r>
            <a:endParaRPr lang="hu-HU" sz="2000" dirty="0"/>
          </a:p>
          <a:p>
            <a:pPr lvl="1"/>
            <a:r>
              <a:rPr lang="hu-HU" sz="2000" dirty="0"/>
              <a:t>tárgyragra l. </a:t>
            </a:r>
            <a:r>
              <a:rPr lang="hu-HU" sz="2000" i="1" dirty="0" err="1"/>
              <a:t>isemucut</a:t>
            </a:r>
            <a:endParaRPr lang="hu-HU" sz="2000" dirty="0"/>
          </a:p>
          <a:p>
            <a:pPr lvl="1"/>
            <a:r>
              <a:rPr lang="hu-HU" sz="2000" dirty="0" err="1"/>
              <a:t>bszj</a:t>
            </a:r>
            <a:r>
              <a:rPr lang="hu-HU" sz="2000" dirty="0"/>
              <a:t>: l. </a:t>
            </a:r>
            <a:r>
              <a:rPr lang="hu-HU" sz="2000" i="1" dirty="0" err="1"/>
              <a:t>feleym</a:t>
            </a:r>
            <a:endParaRPr lang="hu-HU" sz="2000" dirty="0"/>
          </a:p>
          <a:p>
            <a:pPr lvl="1"/>
            <a:r>
              <a:rPr lang="hu-HU" sz="2000" i="1" dirty="0"/>
              <a:t>–t: </a:t>
            </a:r>
            <a:r>
              <a:rPr lang="hu-HU" sz="2000" dirty="0" err="1"/>
              <a:t>deverbális</a:t>
            </a:r>
            <a:r>
              <a:rPr lang="hu-HU" sz="2000" dirty="0"/>
              <a:t> nomen (igenév-)képző, mely magát a </a:t>
            </a:r>
            <a:r>
              <a:rPr lang="hu-HU" sz="2000" dirty="0" err="1"/>
              <a:t>csvést</a:t>
            </a:r>
            <a:r>
              <a:rPr lang="hu-HU" sz="2000" dirty="0"/>
              <a:t> jelenti, </a:t>
            </a:r>
            <a:r>
              <a:rPr lang="hu-HU" sz="2000" dirty="0" err="1"/>
              <a:t>err</a:t>
            </a:r>
            <a:r>
              <a:rPr lang="hu-HU" sz="2000" dirty="0"/>
              <a:t> l. </a:t>
            </a:r>
            <a:r>
              <a:rPr lang="hu-HU" sz="2000" i="1" dirty="0" err="1"/>
              <a:t>odutta</a:t>
            </a:r>
            <a:r>
              <a:rPr lang="hu-HU" sz="2000" i="1" dirty="0"/>
              <a:t> </a:t>
            </a:r>
            <a:r>
              <a:rPr lang="hu-HU" sz="2000" i="1" dirty="0" err="1"/>
              <a:t>vola</a:t>
            </a:r>
            <a:endParaRPr lang="hu-HU" sz="2000" dirty="0"/>
          </a:p>
          <a:p>
            <a:pPr lvl="1"/>
            <a:r>
              <a:rPr lang="hu-HU" sz="2000" i="1" dirty="0" err="1"/>
              <a:t>chol-</a:t>
            </a:r>
            <a:r>
              <a:rPr lang="hu-HU" sz="2000" i="1" dirty="0"/>
              <a:t>: </a:t>
            </a:r>
            <a:r>
              <a:rPr lang="hu-HU" sz="2000" dirty="0"/>
              <a:t>l. </a:t>
            </a:r>
            <a:r>
              <a:rPr lang="hu-HU" sz="2000" i="1" dirty="0" err="1" smtClean="0"/>
              <a:t>holz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98817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i="1" dirty="0" err="1"/>
              <a:t>eſ</a:t>
            </a:r>
            <a:r>
              <a:rPr lang="hu-HU" b="1" i="1" dirty="0"/>
              <a:t> </a:t>
            </a:r>
            <a:r>
              <a:rPr lang="hu-HU" b="1" i="1" dirty="0" err="1"/>
              <a:t>levn</a:t>
            </a:r>
            <a:r>
              <a:rPr lang="hu-HU" b="1" i="1" dirty="0"/>
              <a:t> </a:t>
            </a:r>
            <a:r>
              <a:rPr lang="hu-HU" b="1" i="1" dirty="0" err="1"/>
              <a:t>halalnec</a:t>
            </a:r>
            <a:r>
              <a:rPr lang="hu-HU" b="1" i="1" dirty="0"/>
              <a:t> </a:t>
            </a:r>
            <a:r>
              <a:rPr lang="hu-HU" b="1" i="1" dirty="0" err="1"/>
              <a:t>eſ</a:t>
            </a:r>
            <a:r>
              <a:rPr lang="hu-HU" b="1" i="1" dirty="0"/>
              <a:t> </a:t>
            </a:r>
            <a:r>
              <a:rPr lang="hu-HU" b="1" i="1" dirty="0" err="1"/>
              <a:t>puculnec</a:t>
            </a:r>
            <a:r>
              <a:rPr lang="hu-HU" b="1" i="1" dirty="0"/>
              <a:t> feze.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hu-HU" i="1" dirty="0"/>
              <a:t>es: </a:t>
            </a:r>
            <a:r>
              <a:rPr lang="hu-HU" dirty="0"/>
              <a:t>l. korábban</a:t>
            </a:r>
          </a:p>
          <a:p>
            <a:pPr lvl="0"/>
            <a:r>
              <a:rPr lang="hu-HU" i="1" dirty="0" err="1"/>
              <a:t>levn</a:t>
            </a:r>
            <a:r>
              <a:rPr lang="hu-HU" i="1" dirty="0"/>
              <a:t>: </a:t>
            </a:r>
            <a:r>
              <a:rPr lang="hu-HU" dirty="0" err="1"/>
              <a:t>elb</a:t>
            </a:r>
            <a:r>
              <a:rPr lang="hu-HU" dirty="0"/>
              <a:t>. múlt E/3.</a:t>
            </a:r>
          </a:p>
          <a:p>
            <a:pPr lvl="1"/>
            <a:r>
              <a:rPr lang="hu-HU" dirty="0"/>
              <a:t>tagolás: </a:t>
            </a:r>
            <a:r>
              <a:rPr lang="hu-HU" i="1" dirty="0" err="1"/>
              <a:t>lev-n</a:t>
            </a:r>
            <a:endParaRPr lang="hu-HU" dirty="0"/>
          </a:p>
          <a:p>
            <a:pPr lvl="1"/>
            <a:r>
              <a:rPr lang="hu-HU" i="1" dirty="0"/>
              <a:t>–n: </a:t>
            </a:r>
            <a:r>
              <a:rPr lang="hu-HU" dirty="0"/>
              <a:t>E/3. alanyi ragozás személyrag, </a:t>
            </a:r>
            <a:r>
              <a:rPr lang="hu-HU" dirty="0" err="1"/>
              <a:t>eredileg</a:t>
            </a:r>
            <a:r>
              <a:rPr lang="hu-HU" dirty="0"/>
              <a:t> igenévképző, azonos a </a:t>
            </a:r>
            <a:r>
              <a:rPr lang="hu-HU" i="1" dirty="0"/>
              <a:t>vagyon, hason-, bizony, haszon </a:t>
            </a:r>
            <a:r>
              <a:rPr lang="hu-HU" dirty="0" err="1"/>
              <a:t>névszókbeli</a:t>
            </a:r>
            <a:r>
              <a:rPr lang="hu-HU" dirty="0"/>
              <a:t> és a </a:t>
            </a:r>
            <a:r>
              <a:rPr lang="hu-HU" i="1" dirty="0"/>
              <a:t>–ni </a:t>
            </a:r>
            <a:r>
              <a:rPr lang="hu-HU" dirty="0" err="1"/>
              <a:t>igenévképzőbeli</a:t>
            </a:r>
            <a:r>
              <a:rPr lang="hu-HU" dirty="0"/>
              <a:t> –</a:t>
            </a:r>
            <a:r>
              <a:rPr lang="hu-HU" i="1" dirty="0"/>
              <a:t>n </a:t>
            </a:r>
            <a:r>
              <a:rPr lang="hu-HU" dirty="0"/>
              <a:t>és –</a:t>
            </a:r>
            <a:r>
              <a:rPr lang="hu-HU" i="1" dirty="0" err="1"/>
              <a:t>ny-</a:t>
            </a:r>
            <a:r>
              <a:rPr lang="hu-HU" dirty="0" err="1"/>
              <a:t>nyel</a:t>
            </a:r>
            <a:r>
              <a:rPr lang="hu-HU" dirty="0"/>
              <a:t>.</a:t>
            </a:r>
          </a:p>
          <a:p>
            <a:pPr lvl="1"/>
            <a:r>
              <a:rPr lang="hu-HU" i="1" dirty="0" err="1"/>
              <a:t>lev</a:t>
            </a:r>
            <a:r>
              <a:rPr lang="hu-HU" i="1" dirty="0"/>
              <a:t>: </a:t>
            </a:r>
            <a:r>
              <a:rPr lang="hu-HU" dirty="0" err="1"/>
              <a:t>fgr</a:t>
            </a:r>
            <a:r>
              <a:rPr lang="hu-HU" dirty="0"/>
              <a:t>. </a:t>
            </a:r>
            <a:r>
              <a:rPr lang="hu-HU" dirty="0" err="1"/>
              <a:t>er</a:t>
            </a:r>
            <a:r>
              <a:rPr lang="hu-HU" dirty="0"/>
              <a:t>., egy </a:t>
            </a:r>
            <a:r>
              <a:rPr lang="hu-HU" i="1" dirty="0" err="1"/>
              <a:t>leü</a:t>
            </a:r>
            <a:r>
              <a:rPr lang="hu-HU" i="1" dirty="0"/>
              <a:t> </a:t>
            </a:r>
            <a:r>
              <a:rPr lang="hu-HU" dirty="0"/>
              <a:t>(félhangzós</a:t>
            </a:r>
            <a:r>
              <a:rPr lang="hu-HU" i="1" dirty="0"/>
              <a:t> ü</a:t>
            </a:r>
            <a:r>
              <a:rPr lang="hu-HU" dirty="0"/>
              <a:t>) előzménnyel</a:t>
            </a:r>
          </a:p>
          <a:p>
            <a:pPr lvl="0"/>
            <a:r>
              <a:rPr lang="hu-HU" i="1" dirty="0" err="1"/>
              <a:t>halalnec</a:t>
            </a:r>
            <a:r>
              <a:rPr lang="hu-HU" i="1" dirty="0"/>
              <a:t>: </a:t>
            </a:r>
            <a:r>
              <a:rPr lang="hu-HU" dirty="0"/>
              <a:t>l. korábban</a:t>
            </a:r>
          </a:p>
          <a:p>
            <a:pPr lvl="0"/>
            <a:r>
              <a:rPr lang="hu-HU" i="1" dirty="0" err="1"/>
              <a:t>puculnec</a:t>
            </a:r>
            <a:r>
              <a:rPr lang="hu-HU" i="1" dirty="0"/>
              <a:t>: </a:t>
            </a:r>
            <a:endParaRPr lang="hu-HU" dirty="0"/>
          </a:p>
          <a:p>
            <a:r>
              <a:rPr lang="hu-HU" i="1" dirty="0" err="1"/>
              <a:t>pucul</a:t>
            </a:r>
            <a:r>
              <a:rPr lang="hu-HU" i="1" dirty="0"/>
              <a:t>: </a:t>
            </a:r>
            <a:r>
              <a:rPr lang="hu-HU" dirty="0"/>
              <a:t>szláv (egyházi terminológiai) eredetű, jelentése ’</a:t>
            </a:r>
            <a:r>
              <a:rPr lang="hu-HU" dirty="0" err="1"/>
              <a:t>szurok</a:t>
            </a:r>
            <a:r>
              <a:rPr lang="hu-HU" dirty="0"/>
              <a:t>’, a katolikus szláv nyelvekben a kereszténység ama pokol-elképzelése alapján, hogy a pokolban a kárhozottakat szurokban főzik, a jelentésfejlődés: ’</a:t>
            </a:r>
            <a:r>
              <a:rPr lang="hu-HU" dirty="0" err="1"/>
              <a:t>szurok</a:t>
            </a:r>
            <a:r>
              <a:rPr lang="hu-HU" dirty="0"/>
              <a:t>’ &gt; ’</a:t>
            </a:r>
            <a:r>
              <a:rPr lang="hu-HU" dirty="0" err="1"/>
              <a:t>pokol</a:t>
            </a:r>
            <a:r>
              <a:rPr lang="hu-HU" dirty="0"/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41319604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i="1" dirty="0"/>
              <a:t>feze</a:t>
            </a:r>
            <a:r>
              <a:rPr lang="hu-HU" dirty="0"/>
              <a:t>: ’?fészke’ – ti. Ádám lett egész nemzetsége számára  halál és pokol fészke (forrása, kútfeje) lett</a:t>
            </a:r>
          </a:p>
          <a:p>
            <a:pPr lvl="1"/>
            <a:r>
              <a:rPr lang="hu-HU" i="1" dirty="0"/>
              <a:t>–e </a:t>
            </a:r>
            <a:r>
              <a:rPr lang="hu-HU" dirty="0" err="1"/>
              <a:t>bszj</a:t>
            </a:r>
            <a:r>
              <a:rPr lang="hu-HU" dirty="0"/>
              <a:t>.</a:t>
            </a:r>
          </a:p>
          <a:p>
            <a:pPr lvl="1"/>
            <a:r>
              <a:rPr lang="hu-HU" i="1" dirty="0" err="1"/>
              <a:t>fész-</a:t>
            </a:r>
            <a:r>
              <a:rPr lang="hu-HU" i="1" dirty="0"/>
              <a:t> </a:t>
            </a:r>
            <a:r>
              <a:rPr lang="hu-HU" dirty="0"/>
              <a:t>tő, a k. </a:t>
            </a:r>
            <a:r>
              <a:rPr lang="hu-HU" dirty="0" err="1"/>
              <a:t>kics</a:t>
            </a:r>
            <a:r>
              <a:rPr lang="hu-HU" dirty="0"/>
              <a:t>. képző (l. </a:t>
            </a:r>
            <a:r>
              <a:rPr lang="hu-HU" i="1" dirty="0"/>
              <a:t>lélek, farok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B: íráshiba?  &lt;A. Molnár szerint biztosan az.&gt;</a:t>
            </a:r>
          </a:p>
          <a:p>
            <a:r>
              <a:rPr lang="hu-HU" dirty="0"/>
              <a:t>mások a </a:t>
            </a:r>
            <a:r>
              <a:rPr lang="hu-HU" i="1" dirty="0"/>
              <a:t>fizet </a:t>
            </a:r>
            <a:r>
              <a:rPr lang="hu-HU" dirty="0"/>
              <a:t>ige tövéhez és/vagy a </a:t>
            </a:r>
            <a:r>
              <a:rPr lang="hu-HU" i="1" dirty="0"/>
              <a:t>fűz </a:t>
            </a:r>
            <a:r>
              <a:rPr lang="hu-HU" dirty="0"/>
              <a:t>igéhez kapcsolják</a:t>
            </a:r>
          </a:p>
        </p:txBody>
      </p:sp>
    </p:spTree>
    <p:extLst>
      <p:ext uri="{BB962C8B-B14F-4D97-AF65-F5344CB8AC3E}">
        <p14:creationId xmlns:p14="http://schemas.microsoft.com/office/powerpoint/2010/main" val="30249116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i="1" dirty="0" err="1"/>
              <a:t>eſ</a:t>
            </a:r>
            <a:r>
              <a:rPr lang="hu-HU" b="1" i="1" dirty="0"/>
              <a:t> </a:t>
            </a:r>
            <a:r>
              <a:rPr lang="hu-HU" b="1" i="1" dirty="0" err="1"/>
              <a:t>mend</a:t>
            </a:r>
            <a:r>
              <a:rPr lang="hu-HU" b="1" i="1" dirty="0"/>
              <a:t> w </a:t>
            </a:r>
            <a:r>
              <a:rPr lang="hu-HU" b="1" i="1" dirty="0" err="1"/>
              <a:t>nemenec</a:t>
            </a:r>
            <a:r>
              <a:rPr lang="hu-HU" b="1" i="1" dirty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i="1" dirty="0" err="1"/>
              <a:t>nemenec</a:t>
            </a:r>
            <a:r>
              <a:rPr lang="hu-HU" dirty="0"/>
              <a:t>: </a:t>
            </a:r>
          </a:p>
          <a:p>
            <a:r>
              <a:rPr lang="hu-HU" i="1" dirty="0"/>
              <a:t>nem(ë)-: </a:t>
            </a:r>
            <a:r>
              <a:rPr lang="hu-HU" dirty="0"/>
              <a:t>alapszó, bizonytalan eredetű (van, aki a </a:t>
            </a:r>
            <a:r>
              <a:rPr lang="hu-HU" i="1" dirty="0" err="1"/>
              <a:t>név</a:t>
            </a:r>
            <a:r>
              <a:rPr lang="hu-HU" dirty="0" err="1"/>
              <a:t>-vel</a:t>
            </a:r>
            <a:r>
              <a:rPr lang="hu-HU" dirty="0"/>
              <a:t> rokonítja)</a:t>
            </a:r>
          </a:p>
        </p:txBody>
      </p:sp>
    </p:spTree>
    <p:extLst>
      <p:ext uri="{BB962C8B-B14F-4D97-AF65-F5344CB8AC3E}">
        <p14:creationId xmlns:p14="http://schemas.microsoft.com/office/powerpoint/2010/main" val="10827319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i="1" dirty="0" err="1"/>
              <a:t>Kic</a:t>
            </a:r>
            <a:r>
              <a:rPr lang="hu-HU" b="1" i="1" dirty="0"/>
              <a:t> </a:t>
            </a:r>
            <a:r>
              <a:rPr lang="hu-HU" b="1" i="1" dirty="0" err="1"/>
              <a:t>ozvc</a:t>
            </a:r>
            <a:r>
              <a:rPr lang="hu-HU" b="1" i="1" dirty="0"/>
              <a:t>.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/>
              <a:t>szónoki kérdés, a B meg is válaszolja azonnal</a:t>
            </a:r>
          </a:p>
          <a:p>
            <a:pPr lvl="0"/>
            <a:r>
              <a:rPr lang="hu-HU" i="1" dirty="0"/>
              <a:t>kik: </a:t>
            </a:r>
            <a:r>
              <a:rPr lang="hu-HU" dirty="0"/>
              <a:t>ki-t l. korábban, a többesjelre l. </a:t>
            </a:r>
            <a:r>
              <a:rPr lang="hu-HU" i="1" dirty="0" err="1"/>
              <a:t>latiatuc</a:t>
            </a:r>
            <a:endParaRPr lang="hu-HU" dirty="0"/>
          </a:p>
          <a:p>
            <a:r>
              <a:rPr lang="hu-HU" i="1" dirty="0" err="1"/>
              <a:t>ozvc</a:t>
            </a:r>
            <a:r>
              <a:rPr lang="hu-HU" i="1" dirty="0"/>
              <a:t>: </a:t>
            </a:r>
            <a:r>
              <a:rPr lang="hu-HU" dirty="0"/>
              <a:t>l. korábban (részleteiben), nominális </a:t>
            </a:r>
            <a:r>
              <a:rPr lang="hu-HU" dirty="0" smtClean="0"/>
              <a:t>állítmány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586623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i="1" dirty="0" err="1"/>
              <a:t>miv</a:t>
            </a:r>
            <a:r>
              <a:rPr lang="hu-HU" b="1" i="1" dirty="0"/>
              <a:t> </a:t>
            </a:r>
            <a:r>
              <a:rPr lang="hu-HU" b="1" i="1" dirty="0" err="1"/>
              <a:t>vogmuc</a:t>
            </a:r>
            <a:r>
              <a:rPr lang="hu-HU" b="1" i="1" dirty="0"/>
              <a:t>.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hu-HU" dirty="0"/>
              <a:t>mindkettőt l. korábban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913518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i="1" dirty="0" err="1"/>
              <a:t>Hug</a:t>
            </a:r>
            <a:r>
              <a:rPr lang="hu-HU" b="1" i="1" dirty="0"/>
              <a:t> </a:t>
            </a:r>
            <a:r>
              <a:rPr lang="hu-HU" b="1" i="1" dirty="0" err="1"/>
              <a:t>eſ</a:t>
            </a:r>
            <a:r>
              <a:rPr lang="hu-HU" b="1" i="1" dirty="0"/>
              <a:t> </a:t>
            </a:r>
            <a:r>
              <a:rPr lang="hu-HU" b="1" i="1" dirty="0" err="1"/>
              <a:t>tiv</a:t>
            </a:r>
            <a:r>
              <a:rPr lang="hu-HU" b="1" i="1" dirty="0"/>
              <a:t> </a:t>
            </a:r>
            <a:r>
              <a:rPr lang="hu-HU" b="1" i="1" dirty="0" err="1"/>
              <a:t>latiatuc</a:t>
            </a:r>
            <a:r>
              <a:rPr lang="hu-HU" b="1" i="1" dirty="0"/>
              <a:t> </a:t>
            </a:r>
            <a:r>
              <a:rPr lang="hu-HU" b="1" i="1" dirty="0" err="1"/>
              <a:t>ſzumtuchel</a:t>
            </a:r>
            <a:r>
              <a:rPr lang="hu-HU" b="1" i="1" dirty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hu-HU" dirty="0" err="1"/>
              <a:t>módH-i</a:t>
            </a:r>
            <a:r>
              <a:rPr lang="hu-HU" dirty="0"/>
              <a:t> mm. </a:t>
            </a:r>
          </a:p>
          <a:p>
            <a:pPr lvl="0"/>
            <a:r>
              <a:rPr lang="hu-HU" i="1" dirty="0" err="1"/>
              <a:t>latiatuc</a:t>
            </a:r>
            <a:r>
              <a:rPr lang="hu-HU" i="1" dirty="0"/>
              <a:t>: </a:t>
            </a:r>
            <a:r>
              <a:rPr lang="hu-HU" dirty="0"/>
              <a:t>l. korábban</a:t>
            </a:r>
          </a:p>
          <a:p>
            <a:pPr lvl="0"/>
            <a:r>
              <a:rPr lang="hu-HU" i="1" dirty="0" err="1"/>
              <a:t>tiv</a:t>
            </a:r>
            <a:r>
              <a:rPr lang="hu-HU" i="1" dirty="0"/>
              <a:t>:</a:t>
            </a:r>
            <a:r>
              <a:rPr lang="hu-HU" dirty="0"/>
              <a:t> l. </a:t>
            </a:r>
            <a:r>
              <a:rPr lang="hu-HU" i="1" dirty="0" err="1"/>
              <a:t>chomuv</a:t>
            </a:r>
            <a:r>
              <a:rPr lang="hu-HU" i="1" dirty="0"/>
              <a:t>, </a:t>
            </a:r>
            <a:r>
              <a:rPr lang="hu-HU" i="1" dirty="0" err="1"/>
              <a:t>miv</a:t>
            </a:r>
            <a:r>
              <a:rPr lang="hu-HU" dirty="0"/>
              <a:t>. A te és ti alakokat a legtöbben azonos eredetűeknek teszik fel, tehát ugyanazt a nm-képzőt látják a </a:t>
            </a:r>
            <a:r>
              <a:rPr lang="hu-HU" dirty="0" err="1"/>
              <a:t>ti-ben</a:t>
            </a:r>
            <a:r>
              <a:rPr lang="hu-HU" dirty="0"/>
              <a:t> is.</a:t>
            </a:r>
          </a:p>
          <a:p>
            <a:pPr lvl="0"/>
            <a:r>
              <a:rPr lang="hu-HU" i="1" dirty="0"/>
              <a:t>es:</a:t>
            </a:r>
            <a:r>
              <a:rPr lang="hu-HU" dirty="0"/>
              <a:t> l. korábban</a:t>
            </a:r>
          </a:p>
          <a:p>
            <a:pPr lvl="0"/>
            <a:r>
              <a:rPr lang="hu-HU" i="1" dirty="0" err="1"/>
              <a:t>szumtuchel</a:t>
            </a:r>
            <a:r>
              <a:rPr lang="hu-HU" dirty="0"/>
              <a:t>: l. korábban: </a:t>
            </a:r>
            <a:r>
              <a:rPr lang="hu-HU" i="1" dirty="0" err="1"/>
              <a:t>zumtuchel</a:t>
            </a:r>
            <a:endParaRPr lang="hu-HU" dirty="0"/>
          </a:p>
          <a:p>
            <a:r>
              <a:rPr lang="hu-HU" i="1" dirty="0" err="1"/>
              <a:t>hug</a:t>
            </a:r>
            <a:r>
              <a:rPr lang="hu-HU" i="1" dirty="0"/>
              <a:t>: </a:t>
            </a:r>
            <a:r>
              <a:rPr lang="hu-HU" dirty="0"/>
              <a:t>l. korábban. A </a:t>
            </a:r>
            <a:r>
              <a:rPr lang="hu-HU" dirty="0" err="1"/>
              <a:t>HB-ben</a:t>
            </a:r>
            <a:r>
              <a:rPr lang="hu-HU" dirty="0"/>
              <a:t> vonatkozó jellegű: ’</a:t>
            </a:r>
            <a:r>
              <a:rPr lang="hu-HU" dirty="0" err="1"/>
              <a:t>ahogyan</a:t>
            </a:r>
            <a:r>
              <a:rPr lang="hu-HU" dirty="0"/>
              <a:t>’, ált. nm-i tőből keletkezett határozószó, majd alakult </a:t>
            </a:r>
            <a:r>
              <a:rPr lang="hu-HU" dirty="0" err="1"/>
              <a:t>ksz-vá</a:t>
            </a:r>
            <a:r>
              <a:rPr lang="hu-H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81437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err="1"/>
              <a:t>i</a:t>
            </a:r>
            <a:r>
              <a:rPr lang="hu-HU" b="1" i="1" dirty="0" err="1"/>
              <a:t>ſ</a:t>
            </a:r>
            <a:r>
              <a:rPr lang="hu-HU" b="1" dirty="0" err="1"/>
              <a:t>a</a:t>
            </a:r>
            <a:r>
              <a:rPr lang="hu-HU" b="1" dirty="0"/>
              <a:t> </a:t>
            </a:r>
            <a:r>
              <a:rPr lang="hu-HU" b="1" i="1" dirty="0" err="1"/>
              <a:t>eſ</a:t>
            </a:r>
            <a:r>
              <a:rPr lang="hu-HU" b="1" dirty="0"/>
              <a:t> </a:t>
            </a:r>
            <a:r>
              <a:rPr lang="hu-HU" b="1" dirty="0" err="1"/>
              <a:t>num</a:t>
            </a:r>
            <a:r>
              <a:rPr lang="hu-HU" b="1" dirty="0"/>
              <a:t> </a:t>
            </a:r>
            <a:r>
              <a:rPr lang="hu-HU" b="1" dirty="0" err="1"/>
              <a:t>igg</a:t>
            </a:r>
            <a:r>
              <a:rPr lang="hu-HU" b="1" dirty="0"/>
              <a:t> ember </a:t>
            </a:r>
            <a:r>
              <a:rPr lang="hu-HU" b="1" dirty="0" err="1"/>
              <a:t>mulchotia</a:t>
            </a:r>
            <a:r>
              <a:rPr lang="hu-HU" b="1" dirty="0"/>
              <a:t> ez vermut.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hu-HU" i="1" dirty="0" err="1"/>
              <a:t>isa</a:t>
            </a:r>
            <a:r>
              <a:rPr lang="hu-HU" i="1" dirty="0"/>
              <a:t>, es, </a:t>
            </a:r>
            <a:r>
              <a:rPr lang="hu-HU" i="1" dirty="0" err="1"/>
              <a:t>num</a:t>
            </a:r>
            <a:r>
              <a:rPr lang="hu-HU" i="1" dirty="0"/>
              <a:t>, </a:t>
            </a:r>
            <a:r>
              <a:rPr lang="hu-HU" i="1" dirty="0" err="1"/>
              <a:t>igg</a:t>
            </a:r>
            <a:r>
              <a:rPr lang="hu-HU" dirty="0"/>
              <a:t>: l. korábban</a:t>
            </a:r>
          </a:p>
          <a:p>
            <a:pPr lvl="0"/>
            <a:r>
              <a:rPr lang="hu-HU" i="1" dirty="0"/>
              <a:t>ember: </a:t>
            </a:r>
            <a:r>
              <a:rPr lang="hu-HU" dirty="0"/>
              <a:t>elhomályosult összetétel: </a:t>
            </a:r>
            <a:r>
              <a:rPr lang="hu-HU" i="1" dirty="0" err="1"/>
              <a:t>em-b-er</a:t>
            </a:r>
            <a:endParaRPr lang="hu-HU" dirty="0"/>
          </a:p>
          <a:p>
            <a:pPr lvl="1"/>
            <a:r>
              <a:rPr lang="hu-HU" dirty="0"/>
              <a:t>az </a:t>
            </a:r>
            <a:r>
              <a:rPr lang="hu-HU" i="1" dirty="0"/>
              <a:t>–</a:t>
            </a:r>
            <a:r>
              <a:rPr lang="hu-HU" i="1" dirty="0" err="1"/>
              <a:t>em</a:t>
            </a:r>
            <a:r>
              <a:rPr lang="hu-HU" i="1" dirty="0"/>
              <a:t> </a:t>
            </a:r>
            <a:r>
              <a:rPr lang="hu-HU" dirty="0"/>
              <a:t>tő rokon nyelvi változatainak jelentése ’</a:t>
            </a:r>
            <a:r>
              <a:rPr lang="hu-HU" dirty="0" err="1"/>
              <a:t>nő</a:t>
            </a:r>
            <a:r>
              <a:rPr lang="hu-HU" dirty="0"/>
              <a:t>, anyácskám, öregasszony’, l. finn </a:t>
            </a:r>
            <a:r>
              <a:rPr lang="hu-HU" i="1" dirty="0" err="1"/>
              <a:t>amma</a:t>
            </a:r>
            <a:r>
              <a:rPr lang="hu-HU" i="1" dirty="0"/>
              <a:t> </a:t>
            </a:r>
            <a:r>
              <a:rPr lang="hu-HU" dirty="0"/>
              <a:t>’</a:t>
            </a:r>
            <a:r>
              <a:rPr lang="hu-HU" dirty="0" err="1"/>
              <a:t>öregasszony</a:t>
            </a:r>
            <a:r>
              <a:rPr lang="hu-HU" dirty="0"/>
              <a:t>’</a:t>
            </a:r>
          </a:p>
          <a:p>
            <a:pPr lvl="1"/>
            <a:r>
              <a:rPr lang="hu-HU" dirty="0"/>
              <a:t>a –</a:t>
            </a:r>
            <a:r>
              <a:rPr lang="hu-HU" i="1" dirty="0" err="1"/>
              <a:t>ber</a:t>
            </a:r>
            <a:r>
              <a:rPr lang="hu-HU" i="1" dirty="0"/>
              <a:t> </a:t>
            </a:r>
            <a:r>
              <a:rPr lang="hu-HU" dirty="0"/>
              <a:t>rész azonos a </a:t>
            </a:r>
            <a:r>
              <a:rPr lang="hu-HU" i="1" dirty="0"/>
              <a:t>férj </a:t>
            </a:r>
            <a:r>
              <a:rPr lang="hu-HU" dirty="0"/>
              <a:t>szóval (a  </a:t>
            </a:r>
            <a:r>
              <a:rPr lang="hu-HU" i="1" dirty="0"/>
              <a:t>j </a:t>
            </a:r>
            <a:r>
              <a:rPr lang="hu-HU" dirty="0"/>
              <a:t>eltűnt, erről l. </a:t>
            </a:r>
            <a:r>
              <a:rPr lang="hu-HU" dirty="0" err="1"/>
              <a:t>részletebben</a:t>
            </a:r>
            <a:r>
              <a:rPr lang="hu-HU" dirty="0"/>
              <a:t> Bárczit és hivatkozásait), mely maga is elhomályosult összetétel, a </a:t>
            </a:r>
            <a:r>
              <a:rPr lang="hu-HU" i="1" dirty="0"/>
              <a:t>b </a:t>
            </a:r>
            <a:r>
              <a:rPr lang="hu-HU" dirty="0"/>
              <a:t>azonos a </a:t>
            </a:r>
            <a:r>
              <a:rPr lang="hu-HU" i="1" dirty="0"/>
              <a:t>fiú </a:t>
            </a:r>
            <a:r>
              <a:rPr lang="hu-HU" dirty="0"/>
              <a:t>szóval (ill. előzményével, l. </a:t>
            </a:r>
            <a:r>
              <a:rPr lang="hu-HU" i="1" dirty="0" err="1"/>
              <a:t>foianec</a:t>
            </a:r>
            <a:r>
              <a:rPr lang="hu-HU" dirty="0"/>
              <a:t>, a második részének megfelelője a ’</a:t>
            </a:r>
            <a:r>
              <a:rPr lang="hu-HU" dirty="0" err="1"/>
              <a:t>vőlegény</a:t>
            </a:r>
            <a:r>
              <a:rPr lang="hu-HU" dirty="0"/>
              <a:t>, férfi’ jelentésű szó)</a:t>
            </a:r>
          </a:p>
          <a:p>
            <a:pPr lvl="1"/>
            <a:r>
              <a:rPr lang="hu-HU" dirty="0"/>
              <a:t>vagyis az egész szó jelentése ’</a:t>
            </a:r>
            <a:r>
              <a:rPr lang="hu-HU" dirty="0" err="1"/>
              <a:t>nő-férfi</a:t>
            </a:r>
            <a:r>
              <a:rPr lang="hu-HU" dirty="0"/>
              <a:t>’ –az ilyen ún. összefoglaló összetételek jellegzetes </a:t>
            </a:r>
            <a:r>
              <a:rPr lang="hu-HU" dirty="0" err="1"/>
              <a:t>fgr</a:t>
            </a:r>
            <a:r>
              <a:rPr lang="hu-HU" dirty="0"/>
              <a:t>. alakulások (l. </a:t>
            </a:r>
            <a:r>
              <a:rPr lang="hu-HU" i="1" dirty="0"/>
              <a:t>orca: orr + arc</a:t>
            </a:r>
            <a:r>
              <a:rPr lang="hu-HU" dirty="0"/>
              <a:t>)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10535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hu-HU" i="1" dirty="0"/>
              <a:t>vermut: </a:t>
            </a:r>
            <a:r>
              <a:rPr lang="hu-HU" dirty="0"/>
              <a:t>’</a:t>
            </a:r>
            <a:r>
              <a:rPr lang="hu-HU" dirty="0" err="1"/>
              <a:t>vermet</a:t>
            </a:r>
            <a:r>
              <a:rPr lang="hu-HU" dirty="0"/>
              <a:t>, gödröt’, tagolása: </a:t>
            </a:r>
            <a:r>
              <a:rPr lang="hu-HU" i="1" dirty="0" err="1"/>
              <a:t>vermu-t</a:t>
            </a:r>
            <a:endParaRPr lang="hu-HU" dirty="0"/>
          </a:p>
          <a:p>
            <a:pPr lvl="1"/>
            <a:r>
              <a:rPr lang="hu-HU" i="1" dirty="0" err="1"/>
              <a:t>vermu</a:t>
            </a:r>
            <a:r>
              <a:rPr lang="hu-HU" i="1" dirty="0"/>
              <a:t>: </a:t>
            </a:r>
            <a:r>
              <a:rPr lang="hu-HU" dirty="0"/>
              <a:t>? eredetű, talán alán. Oszét egyezések vannak, de az oszét szónak nincs iráni rokonsága kimutatva, így a fordítottja sem zárható ki, ti. a magyarból került át a szó az oszétba.</a:t>
            </a:r>
          </a:p>
          <a:p>
            <a:pPr lvl="1"/>
            <a:r>
              <a:rPr lang="hu-HU" dirty="0"/>
              <a:t>utóbbi esetben a verem összefügghet az </a:t>
            </a:r>
            <a:r>
              <a:rPr lang="hu-HU" i="1" dirty="0"/>
              <a:t>üres, üreg, ürít, ürül </a:t>
            </a:r>
            <a:r>
              <a:rPr lang="hu-HU" dirty="0"/>
              <a:t>stb. családdal.</a:t>
            </a:r>
          </a:p>
          <a:p>
            <a:pPr lvl="0"/>
            <a:r>
              <a:rPr lang="hu-HU" i="1" dirty="0"/>
              <a:t>ez: </a:t>
            </a:r>
            <a:r>
              <a:rPr lang="hu-HU" dirty="0"/>
              <a:t>a </a:t>
            </a:r>
            <a:r>
              <a:rPr lang="hu-HU" i="1" dirty="0"/>
              <a:t>vermut </a:t>
            </a:r>
            <a:r>
              <a:rPr lang="hu-HU" dirty="0"/>
              <a:t>kijelölő jelzője</a:t>
            </a:r>
            <a:r>
              <a:rPr lang="hu-HU" i="1" dirty="0"/>
              <a:t> </a:t>
            </a:r>
            <a:endParaRPr lang="hu-HU" dirty="0"/>
          </a:p>
          <a:p>
            <a:pPr lvl="1"/>
            <a:r>
              <a:rPr lang="hu-HU" dirty="0"/>
              <a:t>az első elem azonos az </a:t>
            </a:r>
            <a:r>
              <a:rPr lang="hu-HU" i="1" dirty="0"/>
              <a:t>egy, ily, így, itt </a:t>
            </a:r>
            <a:r>
              <a:rPr lang="hu-HU" dirty="0"/>
              <a:t>szavak tövével, a </a:t>
            </a:r>
            <a:r>
              <a:rPr lang="hu-HU" dirty="0" err="1"/>
              <a:t>mgh</a:t>
            </a:r>
            <a:r>
              <a:rPr lang="hu-HU" dirty="0"/>
              <a:t>. nyíltsági foka vitatható (zártabb v. nyíltabb)</a:t>
            </a:r>
          </a:p>
          <a:p>
            <a:pPr lvl="1"/>
            <a:r>
              <a:rPr lang="hu-HU" dirty="0"/>
              <a:t>a </a:t>
            </a:r>
            <a:r>
              <a:rPr lang="hu-HU" dirty="0" err="1"/>
              <a:t>-</a:t>
            </a:r>
            <a:r>
              <a:rPr lang="hu-HU" i="1" dirty="0" err="1"/>
              <a:t>z</a:t>
            </a:r>
            <a:r>
              <a:rPr lang="hu-HU" i="1" dirty="0"/>
              <a:t> </a:t>
            </a:r>
            <a:r>
              <a:rPr lang="hu-HU" dirty="0"/>
              <a:t>eredete vitatott, egyesek </a:t>
            </a:r>
            <a:r>
              <a:rPr lang="hu-HU" dirty="0" err="1"/>
              <a:t>nmképzőnek</a:t>
            </a:r>
            <a:r>
              <a:rPr lang="hu-HU" dirty="0"/>
              <a:t> gondolják, l. </a:t>
            </a:r>
            <a:r>
              <a:rPr lang="hu-HU" i="1" dirty="0" err="1"/>
              <a:t>oz</a:t>
            </a:r>
            <a:r>
              <a:rPr lang="hu-HU" dirty="0"/>
              <a:t>. A z &lt; t rendben van, s ez a </a:t>
            </a:r>
            <a:r>
              <a:rPr lang="hu-HU" i="1" dirty="0"/>
              <a:t>–t </a:t>
            </a:r>
            <a:r>
              <a:rPr lang="hu-HU" dirty="0" err="1"/>
              <a:t>nmképző</a:t>
            </a:r>
            <a:r>
              <a:rPr lang="hu-HU" dirty="0"/>
              <a:t> </a:t>
            </a:r>
            <a:r>
              <a:rPr lang="hu-HU" dirty="0" err="1"/>
              <a:t>mut</a:t>
            </a:r>
            <a:r>
              <a:rPr lang="hu-HU" dirty="0"/>
              <a:t>. nm-i eredetű, a kérdés csak az, hogy az összetapadáskor a </a:t>
            </a:r>
            <a:r>
              <a:rPr lang="hu-HU" i="1" dirty="0"/>
              <a:t>–t </a:t>
            </a:r>
            <a:r>
              <a:rPr lang="hu-HU" dirty="0"/>
              <a:t>még nm vagy már </a:t>
            </a:r>
            <a:r>
              <a:rPr lang="hu-HU" dirty="0" err="1"/>
              <a:t>nmképző</a:t>
            </a:r>
            <a:r>
              <a:rPr lang="hu-HU" dirty="0"/>
              <a:t> volt?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041226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hu-HU" i="1" dirty="0" err="1"/>
              <a:t>mulchotia</a:t>
            </a:r>
            <a:r>
              <a:rPr lang="hu-HU" dirty="0"/>
              <a:t>: </a:t>
            </a:r>
            <a:r>
              <a:rPr lang="hu-HU" dirty="0" err="1"/>
              <a:t>kij</a:t>
            </a:r>
            <a:r>
              <a:rPr lang="hu-HU" dirty="0"/>
              <a:t>. mód jelen idő, E/3. ’</a:t>
            </a:r>
            <a:r>
              <a:rPr lang="hu-HU" dirty="0" err="1"/>
              <a:t>kerülheti</a:t>
            </a:r>
            <a:r>
              <a:rPr lang="hu-HU" dirty="0"/>
              <a:t> el’, tagolása: </a:t>
            </a:r>
            <a:r>
              <a:rPr lang="hu-HU" i="1" dirty="0" err="1"/>
              <a:t>mul-chot-ia</a:t>
            </a:r>
            <a:endParaRPr lang="hu-HU" dirty="0"/>
          </a:p>
          <a:p>
            <a:pPr lvl="1"/>
            <a:r>
              <a:rPr lang="hu-HU" i="1" dirty="0" err="1"/>
              <a:t>ia</a:t>
            </a:r>
            <a:r>
              <a:rPr lang="hu-HU" i="1" dirty="0"/>
              <a:t>: </a:t>
            </a:r>
            <a:r>
              <a:rPr lang="hu-HU" dirty="0"/>
              <a:t>személyrag, k. </a:t>
            </a:r>
            <a:r>
              <a:rPr lang="hu-HU" i="1" dirty="0" err="1"/>
              <a:t>zocoztia</a:t>
            </a:r>
            <a:endParaRPr lang="hu-HU" dirty="0"/>
          </a:p>
          <a:p>
            <a:pPr lvl="1"/>
            <a:r>
              <a:rPr lang="hu-HU" i="1" dirty="0"/>
              <a:t>–</a:t>
            </a:r>
            <a:r>
              <a:rPr lang="hu-HU" i="1" dirty="0" err="1"/>
              <a:t>chot-</a:t>
            </a:r>
            <a:r>
              <a:rPr lang="hu-HU" i="1" dirty="0"/>
              <a:t>: </a:t>
            </a:r>
            <a:r>
              <a:rPr lang="hu-HU" dirty="0"/>
              <a:t>ható képző, ami önálló igéből keletkezett, mely azonos a mai is meglévő </a:t>
            </a:r>
            <a:r>
              <a:rPr lang="hu-HU" i="1" dirty="0"/>
              <a:t>hat </a:t>
            </a:r>
            <a:r>
              <a:rPr lang="hu-HU" dirty="0"/>
              <a:t>igével. Az ige ’</a:t>
            </a:r>
            <a:r>
              <a:rPr lang="hu-HU" dirty="0" err="1"/>
              <a:t>képes</a:t>
            </a:r>
            <a:r>
              <a:rPr lang="hu-HU" dirty="0"/>
              <a:t>, bír’ jelentése a lényeges itt. </a:t>
            </a:r>
          </a:p>
          <a:p>
            <a:r>
              <a:rPr lang="hu-HU" dirty="0"/>
              <a:t>Vitatott, milyen szerkezetben vált a </a:t>
            </a:r>
            <a:r>
              <a:rPr lang="hu-HU" i="1" dirty="0"/>
              <a:t>hat </a:t>
            </a:r>
            <a:r>
              <a:rPr lang="hu-HU" dirty="0"/>
              <a:t>képzővé: Bárczi Mészöly elgondolását fogadja el, miszerint mellérendelő összetételből keletkezett a hat képzői funkciója. A </a:t>
            </a:r>
            <a:r>
              <a:rPr lang="hu-HU" i="1" dirty="0"/>
              <a:t>hat </a:t>
            </a:r>
            <a:r>
              <a:rPr lang="hu-HU" dirty="0"/>
              <a:t>eredeti jelentése itt ’</a:t>
            </a:r>
            <a:r>
              <a:rPr lang="hu-HU" dirty="0" err="1"/>
              <a:t>előre</a:t>
            </a:r>
            <a:r>
              <a:rPr lang="hu-HU" dirty="0"/>
              <a:t> megy, halad’ volt (l. RMKT. IV, 249: </a:t>
            </a:r>
            <a:r>
              <a:rPr lang="hu-HU" i="1" dirty="0"/>
              <a:t>Csehországba </a:t>
            </a:r>
            <a:r>
              <a:rPr lang="hu-HU" i="1" dirty="0" err="1"/>
              <a:t>hata</a:t>
            </a:r>
            <a:r>
              <a:rPr lang="hu-HU" i="1" dirty="0"/>
              <a:t> </a:t>
            </a:r>
            <a:r>
              <a:rPr lang="hu-HU" dirty="0"/>
              <a:t>’</a:t>
            </a:r>
            <a:r>
              <a:rPr lang="hu-HU" dirty="0" err="1"/>
              <a:t>benyomult</a:t>
            </a:r>
            <a:r>
              <a:rPr lang="hu-HU" dirty="0"/>
              <a:t>’). M. szerint az akkori ember a térben való előrejutással fejezte ki a konkrét és az absztrakt cél elérését (a </a:t>
            </a:r>
            <a:r>
              <a:rPr lang="hu-HU" i="1" dirty="0" err="1"/>
              <a:t>possum</a:t>
            </a:r>
            <a:r>
              <a:rPr lang="hu-HU" dirty="0" err="1"/>
              <a:t>-ot</a:t>
            </a:r>
            <a:r>
              <a:rPr lang="hu-HU" dirty="0"/>
              <a:t>): </a:t>
            </a:r>
            <a:r>
              <a:rPr lang="hu-HU" i="1" dirty="0" err="1"/>
              <a:t>mul-hat</a:t>
            </a:r>
            <a:r>
              <a:rPr lang="hu-HU" i="1" dirty="0"/>
              <a:t>, kel-hat, jár-hat, </a:t>
            </a:r>
            <a:r>
              <a:rPr lang="hu-HU" i="1" dirty="0" err="1"/>
              <a:t>men-hat</a:t>
            </a:r>
            <a:r>
              <a:rPr lang="hu-HU" i="1" dirty="0"/>
              <a:t> </a:t>
            </a:r>
            <a:r>
              <a:rPr lang="hu-HU" dirty="0"/>
              <a:t>stb. kapcsolatban a </a:t>
            </a:r>
            <a:r>
              <a:rPr lang="hu-HU" i="1" dirty="0"/>
              <a:t>hat </a:t>
            </a:r>
            <a:r>
              <a:rPr lang="hu-HU" dirty="0"/>
              <a:t>mozgást jelentett, mellérendelő viszonyban volt a másik mozgást jelentő igével (l. ma is: jár-kel, jön-megy), tehát a </a:t>
            </a:r>
            <a:r>
              <a:rPr lang="hu-HU" dirty="0" err="1"/>
              <a:t>jváltozás</a:t>
            </a:r>
            <a:r>
              <a:rPr lang="hu-HU" dirty="0"/>
              <a:t>: ’</a:t>
            </a:r>
            <a:r>
              <a:rPr lang="hu-HU" dirty="0" err="1"/>
              <a:t>előremegy</a:t>
            </a:r>
            <a:r>
              <a:rPr lang="hu-HU" dirty="0"/>
              <a:t>’ &gt; ’</a:t>
            </a:r>
            <a:r>
              <a:rPr lang="hu-HU" dirty="0" err="1"/>
              <a:t>képes</a:t>
            </a:r>
            <a:r>
              <a:rPr lang="hu-HU" dirty="0"/>
              <a:t>, bír’.</a:t>
            </a:r>
          </a:p>
        </p:txBody>
      </p:sp>
    </p:spTree>
    <p:extLst>
      <p:ext uri="{BB962C8B-B14F-4D97-AF65-F5344CB8AC3E}">
        <p14:creationId xmlns:p14="http://schemas.microsoft.com/office/powerpoint/2010/main" val="721830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i="1" dirty="0" err="1"/>
              <a:t>yſa</a:t>
            </a:r>
            <a:r>
              <a:rPr lang="hu-HU" b="1" i="1" dirty="0"/>
              <a:t> </a:t>
            </a:r>
            <a:r>
              <a:rPr lang="hu-HU" b="1" i="1" dirty="0" err="1"/>
              <a:t>mend</a:t>
            </a:r>
            <a:r>
              <a:rPr lang="hu-HU" b="1" i="1" dirty="0"/>
              <a:t> </a:t>
            </a:r>
            <a:r>
              <a:rPr lang="hu-HU" b="1" i="1" dirty="0" err="1"/>
              <a:t>ozchuz</a:t>
            </a:r>
            <a:r>
              <a:rPr lang="hu-HU" b="1" i="1" dirty="0"/>
              <a:t> </a:t>
            </a:r>
            <a:r>
              <a:rPr lang="hu-HU" b="1" i="1" dirty="0" err="1"/>
              <a:t>iarov</a:t>
            </a:r>
            <a:r>
              <a:rPr lang="hu-HU" b="1" i="1" dirty="0"/>
              <a:t> </a:t>
            </a:r>
            <a:r>
              <a:rPr lang="hu-HU" b="1" i="1" dirty="0" err="1"/>
              <a:t>vogmuc</a:t>
            </a:r>
            <a:r>
              <a:rPr lang="hu-HU" b="1" i="1" dirty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hu-HU" i="1" dirty="0" err="1"/>
              <a:t>ysa</a:t>
            </a:r>
            <a:r>
              <a:rPr lang="hu-HU" i="1" dirty="0"/>
              <a:t>, </a:t>
            </a:r>
            <a:r>
              <a:rPr lang="hu-HU" i="1" dirty="0" err="1"/>
              <a:t>mend</a:t>
            </a:r>
            <a:r>
              <a:rPr lang="hu-HU" i="1" dirty="0"/>
              <a:t>: </a:t>
            </a:r>
            <a:r>
              <a:rPr lang="hu-HU" dirty="0"/>
              <a:t>l. korábban</a:t>
            </a:r>
          </a:p>
          <a:p>
            <a:pPr lvl="0"/>
            <a:r>
              <a:rPr lang="hu-HU" i="1" dirty="0" err="1"/>
              <a:t>ozchuz</a:t>
            </a:r>
            <a:r>
              <a:rPr lang="hu-HU" i="1" dirty="0"/>
              <a:t>: </a:t>
            </a:r>
            <a:r>
              <a:rPr lang="hu-HU" dirty="0"/>
              <a:t>a –</a:t>
            </a:r>
            <a:r>
              <a:rPr lang="hu-HU" i="1" dirty="0"/>
              <a:t>hoz </a:t>
            </a:r>
            <a:r>
              <a:rPr lang="hu-HU" dirty="0"/>
              <a:t>fiatalabb ragjaink egyike, hat. ragos </a:t>
            </a:r>
            <a:r>
              <a:rPr lang="hu-HU" dirty="0" err="1"/>
              <a:t>fn-ből</a:t>
            </a:r>
            <a:r>
              <a:rPr lang="hu-HU" dirty="0"/>
              <a:t> keletkezett, </a:t>
            </a:r>
            <a:r>
              <a:rPr lang="hu-HU" dirty="0" err="1"/>
              <a:t>bszj-s</a:t>
            </a:r>
            <a:r>
              <a:rPr lang="hu-HU" dirty="0"/>
              <a:t> alakja is van: </a:t>
            </a:r>
            <a:r>
              <a:rPr lang="hu-HU" i="1" dirty="0"/>
              <a:t>hozzám, hozzád </a:t>
            </a:r>
            <a:r>
              <a:rPr lang="hu-HU" dirty="0"/>
              <a:t>stb. A régiségben a tő eredetibb formáját használták: pl. </a:t>
            </a:r>
            <a:r>
              <a:rPr lang="hu-HU" dirty="0" err="1"/>
              <a:t>JókK</a:t>
            </a:r>
            <a:r>
              <a:rPr lang="hu-HU" dirty="0"/>
              <a:t>. 63: </a:t>
            </a:r>
            <a:r>
              <a:rPr lang="hu-HU" i="1" dirty="0" err="1"/>
              <a:t>hozya</a:t>
            </a:r>
            <a:r>
              <a:rPr lang="hu-HU" i="1" dirty="0"/>
              <a:t> </a:t>
            </a:r>
            <a:r>
              <a:rPr lang="hu-HU" dirty="0"/>
              <a:t>(tő + </a:t>
            </a:r>
            <a:r>
              <a:rPr lang="hu-HU" dirty="0" err="1"/>
              <a:t>lativusrag</a:t>
            </a:r>
            <a:r>
              <a:rPr lang="hu-HU" dirty="0"/>
              <a:t>), tehát a tőben van egy </a:t>
            </a:r>
            <a:r>
              <a:rPr lang="hu-HU" i="1" dirty="0"/>
              <a:t>j </a:t>
            </a:r>
            <a:r>
              <a:rPr lang="hu-HU" dirty="0"/>
              <a:t>is, mely később hasonulással eltűnt: </a:t>
            </a:r>
            <a:r>
              <a:rPr lang="hu-HU" i="1" dirty="0" err="1"/>
              <a:t>hozjám</a:t>
            </a:r>
            <a:r>
              <a:rPr lang="hu-HU" i="1" dirty="0"/>
              <a:t> &gt; hozzám</a:t>
            </a:r>
            <a:r>
              <a:rPr lang="hu-HU" dirty="0"/>
              <a:t>. A rag  névutóként megvan az ugor nyelvekben. </a:t>
            </a:r>
          </a:p>
          <a:p>
            <a:pPr lvl="0"/>
            <a:r>
              <a:rPr lang="hu-HU" i="1" dirty="0" err="1"/>
              <a:t>iarov</a:t>
            </a:r>
            <a:r>
              <a:rPr lang="hu-HU" i="1" dirty="0"/>
              <a:t> </a:t>
            </a:r>
            <a:r>
              <a:rPr lang="hu-HU" i="1" dirty="0" err="1"/>
              <a:t>vogmuc</a:t>
            </a:r>
            <a:r>
              <a:rPr lang="hu-HU" i="1" dirty="0"/>
              <a:t>: </a:t>
            </a:r>
            <a:r>
              <a:rPr lang="hu-HU" dirty="0"/>
              <a:t>’</a:t>
            </a:r>
            <a:r>
              <a:rPr lang="hu-HU" dirty="0" err="1"/>
              <a:t>járók</a:t>
            </a:r>
            <a:r>
              <a:rPr lang="hu-HU" dirty="0"/>
              <a:t> vagyunk’, </a:t>
            </a:r>
            <a:r>
              <a:rPr lang="hu-HU" dirty="0" err="1"/>
              <a:t>verbonominális</a:t>
            </a:r>
            <a:r>
              <a:rPr lang="hu-HU" dirty="0"/>
              <a:t> állítmány, nominális része </a:t>
            </a:r>
            <a:r>
              <a:rPr lang="hu-HU" dirty="0" err="1"/>
              <a:t>mnin</a:t>
            </a:r>
            <a:r>
              <a:rPr lang="hu-HU" dirty="0"/>
              <a:t>. Ez a megoldás ritka a magyarban, de nem az a </a:t>
            </a:r>
            <a:r>
              <a:rPr lang="hu-HU" dirty="0" err="1"/>
              <a:t>fgr</a:t>
            </a:r>
            <a:r>
              <a:rPr lang="hu-HU" dirty="0"/>
              <a:t>. nyelvek szokásait nézve. De vö. </a:t>
            </a:r>
            <a:r>
              <a:rPr lang="hu-HU" i="1" dirty="0"/>
              <a:t>a mondó vagyok</a:t>
            </a:r>
            <a:r>
              <a:rPr lang="hu-HU" dirty="0"/>
              <a:t>, ami a 17. </a:t>
            </a:r>
            <a:r>
              <a:rPr lang="hu-HU" dirty="0" err="1"/>
              <a:t>sz-tól</a:t>
            </a:r>
            <a:r>
              <a:rPr lang="hu-HU" dirty="0"/>
              <a:t> élt, de az </a:t>
            </a:r>
            <a:r>
              <a:rPr lang="hu-HU" i="1" dirty="0"/>
              <a:t>a mondó </a:t>
            </a:r>
            <a:r>
              <a:rPr lang="hu-HU" dirty="0"/>
              <a:t>már kb. 1560-tól. </a:t>
            </a:r>
          </a:p>
          <a:p>
            <a:pPr lvl="1"/>
            <a:r>
              <a:rPr lang="hu-HU" i="1" dirty="0" err="1"/>
              <a:t>iarov</a:t>
            </a:r>
            <a:r>
              <a:rPr lang="hu-HU" i="1" dirty="0"/>
              <a:t>:</a:t>
            </a:r>
            <a:r>
              <a:rPr lang="hu-HU" dirty="0"/>
              <a:t> </a:t>
            </a:r>
            <a:r>
              <a:rPr lang="hu-HU" dirty="0" err="1"/>
              <a:t>mnin</a:t>
            </a:r>
            <a:r>
              <a:rPr lang="hu-HU" dirty="0"/>
              <a:t>, tagolás: </a:t>
            </a:r>
            <a:r>
              <a:rPr lang="hu-HU" i="1" dirty="0" err="1"/>
              <a:t>iaro-v</a:t>
            </a:r>
            <a:endParaRPr lang="hu-HU" dirty="0"/>
          </a:p>
          <a:p>
            <a:pPr lvl="1"/>
            <a:r>
              <a:rPr lang="hu-HU" dirty="0"/>
              <a:t>a </a:t>
            </a:r>
            <a:r>
              <a:rPr lang="hu-HU" dirty="0" err="1"/>
              <a:t>mnin-i</a:t>
            </a:r>
            <a:r>
              <a:rPr lang="hu-HU" dirty="0"/>
              <a:t> képzőre l. </a:t>
            </a:r>
            <a:r>
              <a:rPr lang="hu-HU" i="1" dirty="0" err="1"/>
              <a:t>uolov</a:t>
            </a:r>
            <a:r>
              <a:rPr lang="hu-HU" dirty="0"/>
              <a:t>.</a:t>
            </a:r>
          </a:p>
          <a:p>
            <a:pPr lvl="1"/>
            <a:r>
              <a:rPr lang="hu-HU" dirty="0"/>
              <a:t>ismeretlen az alapszó, Budenz viszont egyezteti ’</a:t>
            </a:r>
            <a:r>
              <a:rPr lang="hu-HU" dirty="0" err="1"/>
              <a:t>forgat</a:t>
            </a:r>
            <a:r>
              <a:rPr lang="hu-HU" dirty="0"/>
              <a:t>, bekerít, körüljár’ jelentésű </a:t>
            </a:r>
            <a:r>
              <a:rPr lang="hu-HU" dirty="0" err="1"/>
              <a:t>fgr</a:t>
            </a:r>
            <a:r>
              <a:rPr lang="hu-HU" dirty="0"/>
              <a:t>. szavakkal.</a:t>
            </a:r>
          </a:p>
          <a:p>
            <a:r>
              <a:rPr lang="hu-HU" dirty="0"/>
              <a:t>B. szerint inkább a cseremisz ’</a:t>
            </a:r>
            <a:r>
              <a:rPr lang="hu-HU" dirty="0" err="1"/>
              <a:t>láb</a:t>
            </a:r>
            <a:r>
              <a:rPr lang="hu-HU" dirty="0"/>
              <a:t>’, ’</a:t>
            </a:r>
            <a:r>
              <a:rPr lang="hu-HU" dirty="0" err="1"/>
              <a:t>gyalog</a:t>
            </a:r>
            <a:r>
              <a:rPr lang="hu-HU" dirty="0"/>
              <a:t>’ jelentésű szavakkal hozható össze (mellyel </a:t>
            </a:r>
            <a:r>
              <a:rPr lang="hu-HU" i="1" dirty="0"/>
              <a:t>gyalog </a:t>
            </a:r>
            <a:r>
              <a:rPr lang="hu-HU" dirty="0"/>
              <a:t>szavunk is rokon, volt </a:t>
            </a:r>
            <a:r>
              <a:rPr lang="hu-HU" i="1" dirty="0" err="1"/>
              <a:t>jalog</a:t>
            </a:r>
            <a:r>
              <a:rPr lang="hu-HU" i="1" dirty="0"/>
              <a:t> </a:t>
            </a:r>
            <a:r>
              <a:rPr lang="hu-HU" dirty="0"/>
              <a:t>változata is</a:t>
            </a:r>
            <a:r>
              <a:rPr lang="hu-HU" dirty="0" smtClean="0"/>
              <a:t>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0426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16632"/>
            <a:ext cx="8424936" cy="6480720"/>
          </a:xfrm>
        </p:spPr>
        <p:txBody>
          <a:bodyPr>
            <a:normAutofit/>
          </a:bodyPr>
          <a:lstStyle/>
          <a:p>
            <a:pPr lvl="0"/>
            <a:r>
              <a:rPr lang="hu-HU" sz="2300" i="1" dirty="0" smtClean="0"/>
              <a:t>isten </a:t>
            </a:r>
            <a:r>
              <a:rPr lang="hu-HU" sz="2300" i="1" dirty="0" err="1" smtClean="0"/>
              <a:t>tvl</a:t>
            </a:r>
            <a:r>
              <a:rPr lang="hu-HU" sz="2300" i="1" dirty="0" smtClean="0"/>
              <a:t>: </a:t>
            </a:r>
            <a:endParaRPr lang="hu-HU" sz="2300" dirty="0" smtClean="0"/>
          </a:p>
          <a:p>
            <a:pPr lvl="1"/>
            <a:r>
              <a:rPr lang="hu-HU" sz="2300" i="1" dirty="0" err="1" smtClean="0"/>
              <a:t>tűl</a:t>
            </a:r>
            <a:r>
              <a:rPr lang="hu-HU" sz="2300" i="1" dirty="0" smtClean="0"/>
              <a:t>: </a:t>
            </a:r>
            <a:r>
              <a:rPr lang="hu-HU" sz="2300" dirty="0" smtClean="0"/>
              <a:t>l. fentebb</a:t>
            </a:r>
          </a:p>
          <a:p>
            <a:pPr lvl="1"/>
            <a:r>
              <a:rPr lang="hu-HU" sz="2300" i="1" dirty="0" smtClean="0"/>
              <a:t>isten: </a:t>
            </a:r>
            <a:r>
              <a:rPr lang="hu-HU" sz="2300" dirty="0" smtClean="0"/>
              <a:t>vsz. etimológiája van csak: nem tőszó, hanem származék, </a:t>
            </a:r>
            <a:r>
              <a:rPr lang="hu-HU" sz="2300" i="1" dirty="0" err="1" smtClean="0"/>
              <a:t>is-te-n</a:t>
            </a:r>
            <a:endParaRPr lang="hu-HU" sz="2300" dirty="0" smtClean="0"/>
          </a:p>
          <a:p>
            <a:pPr lvl="2"/>
            <a:r>
              <a:rPr lang="hu-HU" sz="2300" i="1" dirty="0" err="1" smtClean="0"/>
              <a:t>-n</a:t>
            </a:r>
            <a:r>
              <a:rPr lang="hu-HU" sz="2300" i="1" dirty="0" smtClean="0"/>
              <a:t>: </a:t>
            </a:r>
            <a:r>
              <a:rPr lang="hu-HU" sz="2300" dirty="0" smtClean="0"/>
              <a:t>kicsinyítő </a:t>
            </a:r>
            <a:r>
              <a:rPr lang="hu-HU" sz="2300" dirty="0" err="1" smtClean="0"/>
              <a:t>denom</a:t>
            </a:r>
            <a:r>
              <a:rPr lang="hu-HU" sz="2300" dirty="0" smtClean="0"/>
              <a:t>. névszóképző (l. </a:t>
            </a:r>
            <a:r>
              <a:rPr lang="hu-HU" sz="2300" i="1" dirty="0" smtClean="0"/>
              <a:t>Menyi</a:t>
            </a:r>
            <a:r>
              <a:rPr lang="hu-HU" sz="2300" dirty="0" smtClean="0"/>
              <a:t>)</a:t>
            </a:r>
          </a:p>
          <a:p>
            <a:pPr lvl="2"/>
            <a:r>
              <a:rPr lang="hu-HU" sz="2300" i="1" dirty="0" err="1" smtClean="0"/>
              <a:t>-te-</a:t>
            </a:r>
            <a:r>
              <a:rPr lang="hu-HU" sz="2300" i="1" dirty="0" smtClean="0"/>
              <a:t>: </a:t>
            </a:r>
            <a:r>
              <a:rPr lang="hu-HU" sz="2300" dirty="0" err="1" smtClean="0"/>
              <a:t>kicsinyítő-becézőképző</a:t>
            </a:r>
            <a:r>
              <a:rPr lang="hu-HU" sz="2300" dirty="0" smtClean="0"/>
              <a:t>, vö. TA </a:t>
            </a:r>
            <a:r>
              <a:rPr lang="hu-HU" sz="2300" i="1" dirty="0" err="1" smtClean="0"/>
              <a:t>ziget</a:t>
            </a:r>
            <a:r>
              <a:rPr lang="hu-HU" sz="2300" i="1" dirty="0" smtClean="0"/>
              <a:t>, </a:t>
            </a:r>
            <a:r>
              <a:rPr lang="hu-HU" sz="2300" i="1" dirty="0" err="1" smtClean="0"/>
              <a:t>cuesti</a:t>
            </a:r>
            <a:r>
              <a:rPr lang="hu-HU" sz="2300" i="1" dirty="0" smtClean="0"/>
              <a:t>, </a:t>
            </a:r>
            <a:r>
              <a:rPr lang="hu-HU" sz="2300" i="1" dirty="0" err="1" smtClean="0"/>
              <a:t>segisti</a:t>
            </a:r>
            <a:r>
              <a:rPr lang="hu-HU" sz="2300" i="1" dirty="0" smtClean="0"/>
              <a:t>, </a:t>
            </a:r>
            <a:r>
              <a:rPr lang="hu-HU" sz="2300" dirty="0" smtClean="0"/>
              <a:t>elhomályosulva él </a:t>
            </a:r>
            <a:r>
              <a:rPr lang="hu-HU" sz="2300" i="1" dirty="0" smtClean="0"/>
              <a:t>nyuszt, menyét</a:t>
            </a:r>
            <a:r>
              <a:rPr lang="hu-HU" sz="2300" dirty="0" smtClean="0"/>
              <a:t> stb. szavunkban</a:t>
            </a:r>
          </a:p>
          <a:p>
            <a:r>
              <a:rPr lang="hu-HU" sz="2300" i="1" dirty="0" smtClean="0"/>
              <a:t>is- </a:t>
            </a:r>
            <a:r>
              <a:rPr lang="hu-HU" sz="2300" dirty="0" smtClean="0"/>
              <a:t>’</a:t>
            </a:r>
            <a:r>
              <a:rPr lang="hu-HU" sz="2300" dirty="0" err="1" smtClean="0"/>
              <a:t>apa</a:t>
            </a:r>
            <a:r>
              <a:rPr lang="hu-HU" sz="2300" dirty="0" smtClean="0"/>
              <a:t>’, l. </a:t>
            </a:r>
            <a:r>
              <a:rPr lang="hu-HU" sz="2300" i="1" dirty="0" err="1" smtClean="0"/>
              <a:t>isemucut</a:t>
            </a:r>
            <a:endParaRPr lang="hu-HU" sz="2300" dirty="0" smtClean="0"/>
          </a:p>
          <a:p>
            <a:pPr lvl="0"/>
            <a:r>
              <a:rPr lang="hu-HU" sz="2300" i="1" dirty="0" err="1" smtClean="0"/>
              <a:t>terumteve</a:t>
            </a:r>
            <a:r>
              <a:rPr lang="hu-HU" sz="2300" i="1" dirty="0"/>
              <a:t>:</a:t>
            </a:r>
            <a:endParaRPr lang="hu-HU" sz="2300" dirty="0"/>
          </a:p>
          <a:p>
            <a:pPr lvl="1"/>
            <a:r>
              <a:rPr lang="hu-HU" sz="2300" dirty="0"/>
              <a:t>már lehetett </a:t>
            </a:r>
            <a:r>
              <a:rPr lang="hu-HU" sz="2300" i="1" dirty="0"/>
              <a:t>v </a:t>
            </a:r>
            <a:r>
              <a:rPr lang="hu-HU" sz="2300" dirty="0"/>
              <a:t>is az utolsó </a:t>
            </a:r>
            <a:r>
              <a:rPr lang="hu-HU" sz="2300" dirty="0" err="1"/>
              <a:t>msh</a:t>
            </a:r>
            <a:endParaRPr lang="hu-HU" sz="2300" dirty="0"/>
          </a:p>
          <a:p>
            <a:pPr lvl="1"/>
            <a:r>
              <a:rPr lang="hu-HU" sz="2300" dirty="0"/>
              <a:t>az </a:t>
            </a:r>
            <a:r>
              <a:rPr lang="hu-HU" sz="2300" i="1" dirty="0"/>
              <a:t>isten </a:t>
            </a:r>
            <a:r>
              <a:rPr lang="hu-HU" sz="2300" dirty="0"/>
              <a:t>jelzője: ’</a:t>
            </a:r>
            <a:r>
              <a:rPr lang="hu-HU" sz="2300" dirty="0" err="1"/>
              <a:t>teremtő</a:t>
            </a:r>
            <a:r>
              <a:rPr lang="hu-HU" sz="2300" dirty="0"/>
              <a:t>’, esetleg </a:t>
            </a:r>
            <a:r>
              <a:rPr lang="hu-HU" sz="2300" dirty="0" err="1"/>
              <a:t>explikatív</a:t>
            </a:r>
            <a:r>
              <a:rPr lang="hu-HU" sz="2300" dirty="0"/>
              <a:t> </a:t>
            </a:r>
            <a:r>
              <a:rPr lang="hu-HU" sz="2300" dirty="0" err="1"/>
              <a:t>fn-i</a:t>
            </a:r>
            <a:r>
              <a:rPr lang="hu-HU" sz="2300" dirty="0"/>
              <a:t> J: ’</a:t>
            </a:r>
            <a:r>
              <a:rPr lang="hu-HU" sz="2300" dirty="0" err="1"/>
              <a:t>teremtője</a:t>
            </a:r>
            <a:r>
              <a:rPr lang="hu-HU" sz="2300" dirty="0"/>
              <a:t> Isten(</a:t>
            </a:r>
            <a:r>
              <a:rPr lang="hu-HU" sz="2300" dirty="0" err="1"/>
              <a:t>től</a:t>
            </a:r>
            <a:r>
              <a:rPr lang="hu-HU" sz="2300" dirty="0"/>
              <a:t>)’</a:t>
            </a:r>
          </a:p>
          <a:p>
            <a:pPr lvl="1"/>
            <a:r>
              <a:rPr lang="hu-HU" sz="2300" dirty="0"/>
              <a:t>szóvégi </a:t>
            </a:r>
            <a:r>
              <a:rPr lang="hu-HU" sz="2300" i="1" dirty="0"/>
              <a:t>–e: </a:t>
            </a:r>
            <a:r>
              <a:rPr lang="hu-HU" sz="2300" dirty="0" err="1"/>
              <a:t>bszj</a:t>
            </a:r>
            <a:r>
              <a:rPr lang="hu-HU" sz="2300" dirty="0"/>
              <a:t> </a:t>
            </a:r>
            <a:r>
              <a:rPr lang="hu-HU" sz="2300" dirty="0" err="1"/>
              <a:t>E</a:t>
            </a:r>
            <a:r>
              <a:rPr lang="hu-HU" sz="2300" dirty="0"/>
              <a:t>/3. egy birtokra </a:t>
            </a:r>
          </a:p>
          <a:p>
            <a:pPr lvl="1"/>
            <a:r>
              <a:rPr lang="hu-HU" sz="2300" i="1" dirty="0"/>
              <a:t>v: </a:t>
            </a:r>
            <a:r>
              <a:rPr lang="hu-HU" sz="2300" dirty="0" err="1"/>
              <a:t>mnin-képző</a:t>
            </a:r>
            <a:endParaRPr lang="hu-HU" sz="2300" dirty="0"/>
          </a:p>
          <a:p>
            <a:r>
              <a:rPr lang="hu-HU" sz="2300" i="1" dirty="0"/>
              <a:t>–t </a:t>
            </a:r>
            <a:r>
              <a:rPr lang="hu-HU" sz="2300" dirty="0" err="1"/>
              <a:t>műv</a:t>
            </a:r>
            <a:r>
              <a:rPr lang="hu-HU" sz="2300" dirty="0"/>
              <a:t>. képzőre és a tőre (</a:t>
            </a:r>
            <a:r>
              <a:rPr lang="hu-HU" sz="2300" i="1" dirty="0"/>
              <a:t>terem</a:t>
            </a:r>
            <a:r>
              <a:rPr lang="hu-HU" sz="2300" dirty="0"/>
              <a:t>-), l. </a:t>
            </a:r>
            <a:r>
              <a:rPr lang="hu-HU" sz="2300" i="1" dirty="0" err="1"/>
              <a:t>terumteve</a:t>
            </a:r>
            <a:endParaRPr lang="hu-HU" sz="2300" dirty="0"/>
          </a:p>
        </p:txBody>
      </p:sp>
    </p:spTree>
    <p:extLst>
      <p:ext uri="{BB962C8B-B14F-4D97-AF65-F5344CB8AC3E}">
        <p14:creationId xmlns:p14="http://schemas.microsoft.com/office/powerpoint/2010/main" val="288921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i="1" dirty="0" err="1"/>
              <a:t>Wimagguc</a:t>
            </a:r>
            <a:r>
              <a:rPr lang="hu-HU" b="1" i="1" dirty="0"/>
              <a:t> </a:t>
            </a:r>
            <a:r>
              <a:rPr lang="hu-HU" b="1" i="1" dirty="0" err="1"/>
              <a:t>uromc</a:t>
            </a:r>
            <a:r>
              <a:rPr lang="hu-HU" b="1" i="1" dirty="0"/>
              <a:t> </a:t>
            </a:r>
            <a:r>
              <a:rPr lang="hu-HU" b="1" i="1" dirty="0" err="1"/>
              <a:t>iſten</a:t>
            </a:r>
            <a:r>
              <a:rPr lang="hu-HU" b="1" i="1" dirty="0"/>
              <a:t> </a:t>
            </a:r>
            <a:r>
              <a:rPr lang="hu-HU" b="1" i="1" dirty="0" err="1"/>
              <a:t>kegilmet</a:t>
            </a:r>
            <a:r>
              <a:rPr lang="hu-HU" b="1" i="1" dirty="0"/>
              <a:t> ez </a:t>
            </a:r>
            <a:r>
              <a:rPr lang="hu-HU" b="1" i="1" dirty="0" err="1"/>
              <a:t>lelic</a:t>
            </a:r>
            <a:r>
              <a:rPr lang="hu-HU" b="1" i="1" dirty="0"/>
              <a:t> </a:t>
            </a:r>
            <a:r>
              <a:rPr lang="hu-HU" b="1" i="1" dirty="0" err="1"/>
              <a:t>ert</a:t>
            </a:r>
            <a:r>
              <a:rPr lang="hu-HU" b="1" i="1" dirty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hu-HU" i="1" dirty="0" err="1"/>
              <a:t>Wimagguc</a:t>
            </a:r>
            <a:r>
              <a:rPr lang="hu-HU" i="1" dirty="0"/>
              <a:t>: </a:t>
            </a:r>
            <a:r>
              <a:rPr lang="hu-HU" dirty="0"/>
              <a:t>felszól. mód T/1., tárgyas ragozás ’</a:t>
            </a:r>
            <a:r>
              <a:rPr lang="hu-HU" dirty="0" err="1"/>
              <a:t>könyörögve</a:t>
            </a:r>
            <a:r>
              <a:rPr lang="hu-HU" dirty="0"/>
              <a:t> kérjük’, ez a jelentése általános volt a régiségben. Az </a:t>
            </a:r>
            <a:r>
              <a:rPr lang="hu-HU" i="1" dirty="0"/>
              <a:t>imád </a:t>
            </a:r>
            <a:r>
              <a:rPr lang="hu-HU" dirty="0"/>
              <a:t>igét főként istenhez v. szentekhez intézett könyörgés esetén használták (a mai jelentés mellett még egy 3. is élt az igének, a ’</a:t>
            </a:r>
            <a:r>
              <a:rPr lang="hu-HU" dirty="0" err="1"/>
              <a:t>kínál</a:t>
            </a:r>
            <a:r>
              <a:rPr lang="hu-HU" dirty="0"/>
              <a:t>, felajánl’, ami B. szerint azt mutatja, hogy egyik sem az eredeti jelentés, amely szerinte ’</a:t>
            </a:r>
            <a:r>
              <a:rPr lang="hu-HU" dirty="0" err="1"/>
              <a:t>áldozatot</a:t>
            </a:r>
            <a:r>
              <a:rPr lang="hu-HU" dirty="0"/>
              <a:t> mutat be, áldoz, áldozattal megtisztel’ lehetett, s ebből a többi levezethető. </a:t>
            </a:r>
          </a:p>
          <a:p>
            <a:pPr lvl="1"/>
            <a:r>
              <a:rPr lang="hu-HU" dirty="0"/>
              <a:t>ősi eredetű</a:t>
            </a:r>
          </a:p>
          <a:p>
            <a:pPr lvl="1"/>
            <a:r>
              <a:rPr lang="hu-HU" dirty="0"/>
              <a:t>a </a:t>
            </a:r>
            <a:r>
              <a:rPr lang="hu-HU" i="1" dirty="0"/>
              <a:t>w</a:t>
            </a:r>
            <a:r>
              <a:rPr lang="hu-HU" dirty="0"/>
              <a:t>: kiesett, az </a:t>
            </a:r>
            <a:r>
              <a:rPr lang="hu-HU" i="1" dirty="0"/>
              <a:t>i </a:t>
            </a:r>
            <a:r>
              <a:rPr lang="hu-HU" dirty="0"/>
              <a:t>előtti eltűnése a szókezdő </a:t>
            </a:r>
            <a:r>
              <a:rPr lang="hu-HU" i="1" dirty="0"/>
              <a:t>v</a:t>
            </a:r>
            <a:r>
              <a:rPr lang="hu-HU" dirty="0"/>
              <a:t>-nek nem ritka: </a:t>
            </a:r>
            <a:r>
              <a:rPr lang="hu-HU" i="1" dirty="0" err="1"/>
              <a:t>Wigmand</a:t>
            </a:r>
            <a:r>
              <a:rPr lang="hu-HU" i="1" dirty="0"/>
              <a:t> &gt; </a:t>
            </a:r>
            <a:r>
              <a:rPr lang="hu-HU" i="1" dirty="0" err="1"/>
              <a:t>Igmánd</a:t>
            </a:r>
            <a:r>
              <a:rPr lang="hu-HU" i="1" dirty="0"/>
              <a:t>, viola &gt; ibolya</a:t>
            </a:r>
            <a:endParaRPr lang="hu-HU" dirty="0"/>
          </a:p>
          <a:p>
            <a:pPr lvl="1"/>
            <a:r>
              <a:rPr lang="hu-HU" dirty="0"/>
              <a:t>a </a:t>
            </a:r>
            <a:r>
              <a:rPr lang="hu-HU" i="1" dirty="0"/>
              <a:t>c = k </a:t>
            </a:r>
            <a:r>
              <a:rPr lang="hu-HU" dirty="0"/>
              <a:t>a személyrag, azonos a többes szám –</a:t>
            </a:r>
            <a:r>
              <a:rPr lang="hu-HU" i="1" dirty="0"/>
              <a:t>k </a:t>
            </a:r>
            <a:r>
              <a:rPr lang="hu-HU" dirty="0"/>
              <a:t>jelével, igeragozásunknak abba a régi korszakába tartozik, amikor testes személyragok még nem voltak használatban, vagy nem voltak általánosak, de alkalmanként az </a:t>
            </a:r>
            <a:r>
              <a:rPr lang="hu-HU" dirty="0" err="1"/>
              <a:t>ESZ-t</a:t>
            </a:r>
            <a:r>
              <a:rPr lang="hu-HU" dirty="0"/>
              <a:t> és </a:t>
            </a:r>
            <a:r>
              <a:rPr lang="hu-HU" dirty="0" err="1"/>
              <a:t>TSZ-t</a:t>
            </a:r>
            <a:r>
              <a:rPr lang="hu-HU" dirty="0"/>
              <a:t> megkülönböztették</a:t>
            </a:r>
          </a:p>
          <a:p>
            <a:pPr lvl="1"/>
            <a:r>
              <a:rPr lang="hu-HU" dirty="0"/>
              <a:t>a </a:t>
            </a:r>
            <a:r>
              <a:rPr lang="hu-HU" i="1" dirty="0" err="1"/>
              <a:t>ggy</a:t>
            </a:r>
            <a:r>
              <a:rPr lang="hu-HU" i="1" dirty="0"/>
              <a:t> </a:t>
            </a:r>
            <a:r>
              <a:rPr lang="hu-HU" dirty="0"/>
              <a:t>itt </a:t>
            </a:r>
            <a:r>
              <a:rPr lang="hu-HU" i="1" dirty="0"/>
              <a:t>d + j </a:t>
            </a:r>
            <a:r>
              <a:rPr lang="hu-HU" dirty="0"/>
              <a:t>hasonulás eredménye (itt B. hosszan fejtegeti, hogy a </a:t>
            </a:r>
            <a:r>
              <a:rPr lang="hu-HU" i="1" dirty="0" err="1"/>
              <a:t>gy</a:t>
            </a:r>
            <a:r>
              <a:rPr lang="hu-HU" i="1" dirty="0"/>
              <a:t> </a:t>
            </a:r>
            <a:r>
              <a:rPr lang="hu-HU" dirty="0"/>
              <a:t>igenis affrikáta és nem zárhang – hát, úgy látszik, nem minden fonetikus látja ugyanazt az ábrákon)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348618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hu-HU" dirty="0" smtClean="0">
              <a:effectLst/>
            </a:endParaRPr>
          </a:p>
          <a:p>
            <a:pPr lvl="1"/>
            <a:r>
              <a:rPr lang="hu-HU" dirty="0"/>
              <a:t>a </a:t>
            </a:r>
            <a:r>
              <a:rPr lang="hu-HU" i="1" dirty="0"/>
              <a:t>j </a:t>
            </a:r>
            <a:r>
              <a:rPr lang="hu-HU" dirty="0"/>
              <a:t>felszól. módjelet már régóta a </a:t>
            </a:r>
            <a:r>
              <a:rPr lang="hu-HU" dirty="0" err="1"/>
              <a:t>fgr</a:t>
            </a:r>
            <a:r>
              <a:rPr lang="hu-HU" dirty="0"/>
              <a:t>. *</a:t>
            </a:r>
            <a:r>
              <a:rPr lang="hu-HU" dirty="0" err="1"/>
              <a:t>-k-ból</a:t>
            </a:r>
            <a:r>
              <a:rPr lang="hu-HU" dirty="0"/>
              <a:t> származtatják (gammán keresztül lett </a:t>
            </a:r>
            <a:r>
              <a:rPr lang="hu-HU" i="1" dirty="0"/>
              <a:t>–j</a:t>
            </a:r>
            <a:r>
              <a:rPr lang="hu-HU" dirty="0"/>
              <a:t>, a gamma </a:t>
            </a:r>
            <a:r>
              <a:rPr lang="hu-HU" dirty="0" err="1"/>
              <a:t>msh</a:t>
            </a:r>
            <a:r>
              <a:rPr lang="hu-HU" dirty="0"/>
              <a:t> után </a:t>
            </a:r>
            <a:r>
              <a:rPr lang="hu-HU" i="1" dirty="0"/>
              <a:t>j </a:t>
            </a:r>
            <a:r>
              <a:rPr lang="hu-HU" dirty="0"/>
              <a:t>lesz, vö. </a:t>
            </a:r>
            <a:r>
              <a:rPr lang="hu-HU" i="1" dirty="0"/>
              <a:t>bojtorján</a:t>
            </a:r>
            <a:r>
              <a:rPr lang="hu-HU" dirty="0"/>
              <a:t>), mely azonos a *</a:t>
            </a:r>
            <a:r>
              <a:rPr lang="hu-HU" dirty="0" err="1"/>
              <a:t>-</a:t>
            </a:r>
            <a:r>
              <a:rPr lang="hu-HU" i="1" dirty="0" err="1"/>
              <a:t>k</a:t>
            </a:r>
            <a:r>
              <a:rPr lang="hu-HU" i="1" dirty="0"/>
              <a:t> </a:t>
            </a:r>
            <a:r>
              <a:rPr lang="hu-HU" dirty="0"/>
              <a:t>igenévképzővel is, melyből nyomatékos ejtéssel jutott a felszólító funkcióhoz. B. e funkcióváltás azzal magyarázza, hogy az igeragozás kialakulásának kezdetén „számos egyenértékű jelentő módú, jelen idejű igető élt egymás mellett párhuzamosan” (p. 151), így a puszta tő, az </a:t>
            </a:r>
            <a:r>
              <a:rPr lang="hu-HU" i="1" dirty="0" err="1"/>
              <a:t>-sz</a:t>
            </a:r>
            <a:r>
              <a:rPr lang="hu-HU" i="1" dirty="0"/>
              <a:t> </a:t>
            </a:r>
            <a:r>
              <a:rPr lang="hu-HU" dirty="0"/>
              <a:t>időjeles alak, az </a:t>
            </a:r>
            <a:r>
              <a:rPr lang="hu-HU" i="1" dirty="0" err="1"/>
              <a:t>-n</a:t>
            </a:r>
            <a:r>
              <a:rPr lang="hu-HU" i="1" dirty="0"/>
              <a:t> </a:t>
            </a:r>
            <a:r>
              <a:rPr lang="hu-HU" dirty="0"/>
              <a:t>igenévképzős alak és –</a:t>
            </a:r>
            <a:r>
              <a:rPr lang="hu-HU" i="1" dirty="0"/>
              <a:t>k </a:t>
            </a:r>
            <a:r>
              <a:rPr lang="hu-HU" dirty="0"/>
              <a:t>igenévképzős alak is. Aztán funkciókat is kaptak egyes bővebb v. rövidebb alakok (s míg a  </a:t>
            </a:r>
            <a:r>
              <a:rPr lang="hu-HU" dirty="0" err="1"/>
              <a:t>mr-ban</a:t>
            </a:r>
            <a:r>
              <a:rPr lang="hu-HU" dirty="0"/>
              <a:t> </a:t>
            </a:r>
            <a:r>
              <a:rPr lang="hu-HU" dirty="0" err="1"/>
              <a:t>a</a:t>
            </a:r>
            <a:r>
              <a:rPr lang="hu-HU" dirty="0"/>
              <a:t> </a:t>
            </a:r>
            <a:r>
              <a:rPr lang="hu-HU" i="1" dirty="0"/>
              <a:t>–k </a:t>
            </a:r>
            <a:r>
              <a:rPr lang="hu-HU" dirty="0"/>
              <a:t>felszól. jellé vált, a vogulban pont fordítva lett: a képzőtlen, jeltelen alak a felszól. módú, és a </a:t>
            </a:r>
            <a:r>
              <a:rPr lang="hu-HU" i="1" dirty="0"/>
              <a:t>–k</a:t>
            </a:r>
            <a:r>
              <a:rPr lang="hu-HU" dirty="0"/>
              <a:t>-nak megfelelő egység lett a kijelentő mód képviselője).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355491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hu-HU" i="1" dirty="0" err="1"/>
              <a:t>uromc</a:t>
            </a:r>
            <a:r>
              <a:rPr lang="hu-HU" i="1" dirty="0"/>
              <a:t>: </a:t>
            </a:r>
            <a:r>
              <a:rPr lang="hu-HU" dirty="0"/>
              <a:t>eredetileg *</a:t>
            </a:r>
            <a:r>
              <a:rPr lang="hu-HU" i="1" dirty="0" err="1"/>
              <a:t>urumuc</a:t>
            </a:r>
            <a:r>
              <a:rPr lang="hu-HU" i="1" dirty="0"/>
              <a:t> </a:t>
            </a:r>
            <a:r>
              <a:rPr lang="hu-HU" dirty="0"/>
              <a:t>(vö. </a:t>
            </a:r>
            <a:r>
              <a:rPr lang="hu-HU" dirty="0" err="1"/>
              <a:t>vogmuc</a:t>
            </a:r>
            <a:r>
              <a:rPr lang="hu-HU" dirty="0"/>
              <a:t>, az alapalak kétfelé fejlődött, mert más </a:t>
            </a:r>
            <a:r>
              <a:rPr lang="hu-HU" dirty="0" err="1"/>
              <a:t>mgh</a:t>
            </a:r>
            <a:r>
              <a:rPr lang="hu-HU" dirty="0"/>
              <a:t> esett ki a </a:t>
            </a:r>
            <a:r>
              <a:rPr lang="hu-HU" dirty="0" err="1"/>
              <a:t>Horger-tv</a:t>
            </a:r>
            <a:r>
              <a:rPr lang="hu-HU" dirty="0"/>
              <a:t> hatására az egyikben, és más a másikban). A másik lenne: </a:t>
            </a:r>
            <a:r>
              <a:rPr lang="hu-HU" i="1" dirty="0"/>
              <a:t>urunk</a:t>
            </a:r>
            <a:r>
              <a:rPr lang="hu-HU" dirty="0"/>
              <a:t>, vagyis a mai alak.</a:t>
            </a:r>
          </a:p>
          <a:p>
            <a:r>
              <a:rPr lang="hu-HU" i="1" dirty="0"/>
              <a:t>úr: </a:t>
            </a:r>
            <a:r>
              <a:rPr lang="hu-HU" dirty="0"/>
              <a:t>eredete bizonytalan, sok tipp van, Budenz </a:t>
            </a:r>
            <a:r>
              <a:rPr lang="hu-HU" dirty="0" err="1"/>
              <a:t>fgr</a:t>
            </a:r>
            <a:r>
              <a:rPr lang="hu-HU" dirty="0"/>
              <a:t> egyeztetést ajánl, a finn </a:t>
            </a:r>
            <a:r>
              <a:rPr lang="hu-HU" i="1" dirty="0" err="1"/>
              <a:t>uros</a:t>
            </a:r>
            <a:r>
              <a:rPr lang="hu-HU" dirty="0"/>
              <a:t>: </a:t>
            </a:r>
            <a:r>
              <a:rPr lang="hu-HU" i="1" dirty="0" err="1"/>
              <a:t>uroho-</a:t>
            </a:r>
            <a:r>
              <a:rPr lang="hu-HU" i="1" dirty="0"/>
              <a:t> </a:t>
            </a:r>
            <a:r>
              <a:rPr lang="hu-HU" dirty="0"/>
              <a:t>’</a:t>
            </a:r>
            <a:r>
              <a:rPr lang="hu-HU" dirty="0" err="1"/>
              <a:t>erős</a:t>
            </a:r>
            <a:r>
              <a:rPr lang="hu-HU" dirty="0"/>
              <a:t> férfi, hős’, </a:t>
            </a:r>
            <a:r>
              <a:rPr lang="hu-HU" i="1" dirty="0" err="1"/>
              <a:t>uros</a:t>
            </a:r>
            <a:r>
              <a:rPr lang="hu-HU" i="1" dirty="0"/>
              <a:t>: </a:t>
            </a:r>
            <a:r>
              <a:rPr lang="hu-HU" i="1" dirty="0" err="1"/>
              <a:t>urokse-</a:t>
            </a:r>
            <a:r>
              <a:rPr lang="hu-HU" i="1" dirty="0"/>
              <a:t> </a:t>
            </a:r>
            <a:r>
              <a:rPr lang="hu-HU" dirty="0"/>
              <a:t>’</a:t>
            </a:r>
            <a:r>
              <a:rPr lang="hu-HU" dirty="0" err="1"/>
              <a:t>hím</a:t>
            </a:r>
            <a:r>
              <a:rPr lang="hu-HU" dirty="0"/>
              <a:t>’. A gond az B. szerint, hogy a magyar szónak sosem volt ’</a:t>
            </a:r>
            <a:r>
              <a:rPr lang="hu-HU" dirty="0" err="1"/>
              <a:t>hím</a:t>
            </a:r>
            <a:r>
              <a:rPr lang="hu-HU" dirty="0"/>
              <a:t>’ jelentése, mindig is méltóságnév volt. A török eredet csábító lenne, B. szerint még ez a legjobb, de nem problémátlan. Németh Gyula szerint a ótörök </a:t>
            </a:r>
            <a:r>
              <a:rPr lang="hu-HU" i="1" dirty="0" err="1"/>
              <a:t>u-</a:t>
            </a:r>
            <a:r>
              <a:rPr lang="hu-HU" i="1" dirty="0"/>
              <a:t> </a:t>
            </a:r>
            <a:r>
              <a:rPr lang="hu-HU" dirty="0"/>
              <a:t>’</a:t>
            </a:r>
            <a:r>
              <a:rPr lang="hu-HU" dirty="0" err="1"/>
              <a:t>képesnek</a:t>
            </a:r>
            <a:r>
              <a:rPr lang="hu-HU" dirty="0"/>
              <a:t> lenni, bírni, tudni’ igenévi származéka az </a:t>
            </a:r>
            <a:r>
              <a:rPr lang="hu-HU" i="1" dirty="0" err="1"/>
              <a:t>ujur</a:t>
            </a:r>
            <a:r>
              <a:rPr lang="hu-HU" i="1" dirty="0"/>
              <a:t> </a:t>
            </a:r>
            <a:r>
              <a:rPr lang="hu-HU" dirty="0"/>
              <a:t>’</a:t>
            </a:r>
            <a:r>
              <a:rPr lang="hu-HU" dirty="0" err="1"/>
              <a:t>erős</a:t>
            </a:r>
            <a:r>
              <a:rPr lang="hu-HU" dirty="0"/>
              <a:t>, nemes, ügyes’, s ez utóbbinak lenne egy másik változata az </a:t>
            </a:r>
            <a:r>
              <a:rPr lang="hu-HU" i="1" dirty="0" err="1"/>
              <a:t>ur</a:t>
            </a:r>
            <a:r>
              <a:rPr lang="hu-HU" i="1" dirty="0"/>
              <a:t>, </a:t>
            </a:r>
            <a:r>
              <a:rPr lang="hu-HU" dirty="0"/>
              <a:t>amit átvettünk. </a:t>
            </a:r>
          </a:p>
        </p:txBody>
      </p:sp>
    </p:spTree>
    <p:extLst>
      <p:ext uri="{BB962C8B-B14F-4D97-AF65-F5344CB8AC3E}">
        <p14:creationId xmlns:p14="http://schemas.microsoft.com/office/powerpoint/2010/main" val="8346891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hu-HU" i="1" dirty="0" err="1"/>
              <a:t>kegilmet</a:t>
            </a:r>
            <a:r>
              <a:rPr lang="hu-HU" i="1" dirty="0"/>
              <a:t>: </a:t>
            </a:r>
            <a:r>
              <a:rPr lang="hu-HU" dirty="0"/>
              <a:t>l. </a:t>
            </a:r>
            <a:r>
              <a:rPr lang="hu-HU" i="1" dirty="0" err="1"/>
              <a:t>kegilmehel</a:t>
            </a:r>
            <a:r>
              <a:rPr lang="hu-HU" i="1" dirty="0"/>
              <a:t> </a:t>
            </a:r>
            <a:r>
              <a:rPr lang="hu-HU" dirty="0"/>
              <a:t>és </a:t>
            </a:r>
            <a:r>
              <a:rPr lang="hu-HU" i="1" dirty="0" err="1"/>
              <a:t>kegiggen</a:t>
            </a:r>
            <a:r>
              <a:rPr lang="hu-HU" dirty="0"/>
              <a:t>, a tárgyragra: </a:t>
            </a:r>
            <a:r>
              <a:rPr lang="hu-HU" i="1" dirty="0" err="1"/>
              <a:t>isemucut</a:t>
            </a:r>
            <a:r>
              <a:rPr lang="hu-HU" i="1" dirty="0"/>
              <a:t>, </a:t>
            </a:r>
            <a:r>
              <a:rPr lang="hu-HU" dirty="0" err="1"/>
              <a:t>bszj-re</a:t>
            </a:r>
            <a:r>
              <a:rPr lang="hu-HU" dirty="0"/>
              <a:t>: </a:t>
            </a:r>
            <a:r>
              <a:rPr lang="hu-HU" i="1" dirty="0" err="1"/>
              <a:t>feleym</a:t>
            </a:r>
            <a:r>
              <a:rPr lang="hu-HU" i="1" dirty="0"/>
              <a:t>, </a:t>
            </a:r>
            <a:r>
              <a:rPr lang="hu-HU" dirty="0"/>
              <a:t>az </a:t>
            </a:r>
            <a:r>
              <a:rPr lang="hu-HU" i="1" dirty="0" err="1"/>
              <a:t>-lm</a:t>
            </a:r>
            <a:r>
              <a:rPr lang="hu-HU" i="1" dirty="0"/>
              <a:t> </a:t>
            </a:r>
            <a:r>
              <a:rPr lang="hu-HU" dirty="0"/>
              <a:t>képzőbokorra: </a:t>
            </a:r>
            <a:r>
              <a:rPr lang="hu-HU" i="1" dirty="0" err="1"/>
              <a:t>hotolm</a:t>
            </a:r>
            <a:r>
              <a:rPr lang="hu-HU" i="1" dirty="0"/>
              <a:t>, </a:t>
            </a:r>
            <a:r>
              <a:rPr lang="hu-HU" i="1" dirty="0" err="1"/>
              <a:t>nugulm</a:t>
            </a:r>
            <a:r>
              <a:rPr lang="hu-HU" i="1" dirty="0"/>
              <a:t>, </a:t>
            </a:r>
            <a:r>
              <a:rPr lang="hu-HU" dirty="0"/>
              <a:t>elvont cselekvést jelenthet (</a:t>
            </a:r>
            <a:r>
              <a:rPr lang="hu-HU" i="1" dirty="0"/>
              <a:t>félelem, szánalom, rágalom</a:t>
            </a:r>
            <a:r>
              <a:rPr lang="hu-HU" dirty="0"/>
              <a:t>), itt: a cselekvés és a vele járó képesség, lehetőség mint elvont tulajdonság, tehát ’</a:t>
            </a:r>
            <a:r>
              <a:rPr lang="hu-HU" dirty="0" err="1"/>
              <a:t>kegyelmezés</a:t>
            </a:r>
            <a:r>
              <a:rPr lang="hu-HU" dirty="0"/>
              <a:t>’</a:t>
            </a:r>
          </a:p>
          <a:p>
            <a:pPr lvl="1"/>
            <a:r>
              <a:rPr lang="hu-HU" i="1" dirty="0"/>
              <a:t>l: </a:t>
            </a:r>
            <a:r>
              <a:rPr lang="hu-HU" dirty="0"/>
              <a:t>gyakorító képző, </a:t>
            </a:r>
            <a:r>
              <a:rPr lang="hu-HU" i="1" dirty="0" err="1"/>
              <a:t>-m</a:t>
            </a:r>
            <a:r>
              <a:rPr lang="hu-HU" i="1" dirty="0"/>
              <a:t> </a:t>
            </a:r>
            <a:r>
              <a:rPr lang="hu-HU" dirty="0" err="1"/>
              <a:t>deverbális</a:t>
            </a:r>
            <a:r>
              <a:rPr lang="hu-HU" dirty="0"/>
              <a:t> nomenképző</a:t>
            </a:r>
          </a:p>
          <a:p>
            <a:pPr lvl="0"/>
            <a:r>
              <a:rPr lang="hu-HU" i="1" dirty="0"/>
              <a:t>ez: </a:t>
            </a:r>
            <a:r>
              <a:rPr lang="hu-HU" dirty="0"/>
              <a:t>l. korábban</a:t>
            </a:r>
            <a:r>
              <a:rPr lang="hu-HU" i="1" dirty="0"/>
              <a:t> </a:t>
            </a:r>
            <a:endParaRPr lang="hu-HU" dirty="0"/>
          </a:p>
          <a:p>
            <a:pPr lvl="0"/>
            <a:r>
              <a:rPr lang="hu-HU" i="1" dirty="0" err="1"/>
              <a:t>lelic</a:t>
            </a:r>
            <a:r>
              <a:rPr lang="hu-HU" i="1" dirty="0"/>
              <a:t> </a:t>
            </a:r>
            <a:r>
              <a:rPr lang="hu-HU" i="1" dirty="0" err="1"/>
              <a:t>ert</a:t>
            </a:r>
            <a:r>
              <a:rPr lang="hu-HU" b="1" i="1" dirty="0"/>
              <a:t>: </a:t>
            </a:r>
            <a:endParaRPr lang="hu-HU" dirty="0"/>
          </a:p>
          <a:p>
            <a:pPr lvl="1"/>
            <a:r>
              <a:rPr lang="hu-HU" i="1" dirty="0"/>
              <a:t>lelik</a:t>
            </a:r>
            <a:r>
              <a:rPr lang="hu-HU" b="1" i="1" dirty="0"/>
              <a:t>: </a:t>
            </a:r>
            <a:r>
              <a:rPr lang="hu-HU" dirty="0"/>
              <a:t>a –</a:t>
            </a:r>
            <a:r>
              <a:rPr lang="hu-HU" i="1" dirty="0"/>
              <a:t>k </a:t>
            </a:r>
            <a:r>
              <a:rPr lang="hu-HU" dirty="0" err="1"/>
              <a:t>kics</a:t>
            </a:r>
            <a:r>
              <a:rPr lang="hu-HU" dirty="0"/>
              <a:t>. képző (vö. </a:t>
            </a:r>
            <a:r>
              <a:rPr lang="hu-HU" i="1" dirty="0" err="1"/>
              <a:t>turchucat</a:t>
            </a:r>
            <a:r>
              <a:rPr lang="hu-HU" dirty="0"/>
              <a:t>)</a:t>
            </a:r>
          </a:p>
          <a:p>
            <a:r>
              <a:rPr lang="hu-HU" dirty="0"/>
              <a:t>az alapszó </a:t>
            </a:r>
            <a:r>
              <a:rPr lang="hu-HU" dirty="0" err="1"/>
              <a:t>fgr</a:t>
            </a:r>
            <a:r>
              <a:rPr lang="hu-HU" dirty="0"/>
              <a:t>. eredetű, ’</a:t>
            </a:r>
            <a:r>
              <a:rPr lang="hu-HU" dirty="0" err="1"/>
              <a:t>lélegzet</a:t>
            </a:r>
            <a:r>
              <a:rPr lang="hu-HU" dirty="0"/>
              <a:t>’, ’</a:t>
            </a:r>
            <a:r>
              <a:rPr lang="hu-HU" dirty="0" err="1"/>
              <a:t>lélek</a:t>
            </a:r>
            <a:r>
              <a:rPr lang="hu-HU" dirty="0"/>
              <a:t>’, ’</a:t>
            </a:r>
            <a:r>
              <a:rPr lang="hu-HU" dirty="0" err="1"/>
              <a:t>gőz</a:t>
            </a:r>
            <a:r>
              <a:rPr lang="hu-HU" dirty="0"/>
              <a:t>, pára’ jelentésű megfelelői vannak, az </a:t>
            </a:r>
            <a:r>
              <a:rPr lang="hu-HU" i="1" dirty="0"/>
              <a:t>é </a:t>
            </a:r>
            <a:r>
              <a:rPr lang="hu-HU" dirty="0" err="1"/>
              <a:t>pótlónyúlással</a:t>
            </a:r>
            <a:r>
              <a:rPr lang="hu-HU" dirty="0"/>
              <a:t> lett hosszú, a </a:t>
            </a:r>
            <a:r>
              <a:rPr lang="hu-HU" dirty="0" err="1"/>
              <a:t>msh-torlódást</a:t>
            </a:r>
            <a:r>
              <a:rPr lang="hu-HU" dirty="0"/>
              <a:t> is feloldották </a:t>
            </a:r>
            <a:r>
              <a:rPr lang="hu-HU" dirty="0" err="1"/>
              <a:t>msh-s</a:t>
            </a:r>
            <a:r>
              <a:rPr lang="hu-HU" dirty="0"/>
              <a:t> told. előtt, l. </a:t>
            </a:r>
            <a:r>
              <a:rPr lang="hu-HU" i="1" dirty="0" err="1"/>
              <a:t>lélk</a:t>
            </a:r>
            <a:r>
              <a:rPr lang="hu-HU" i="1" dirty="0"/>
              <a:t>+</a:t>
            </a:r>
            <a:r>
              <a:rPr lang="hu-HU" i="1" dirty="0" err="1"/>
              <a:t>ben</a:t>
            </a:r>
            <a:r>
              <a:rPr lang="hu-HU" i="1" dirty="0"/>
              <a:t> &gt; lélekben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548552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i="1" dirty="0" err="1"/>
              <a:t>hug</a:t>
            </a:r>
            <a:r>
              <a:rPr lang="hu-HU" b="1" i="1" dirty="0"/>
              <a:t> </a:t>
            </a:r>
            <a:r>
              <a:rPr lang="hu-HU" b="1" i="1" dirty="0" err="1"/>
              <a:t>iorgoſſun</a:t>
            </a:r>
            <a:r>
              <a:rPr lang="hu-HU" b="1" i="1" dirty="0"/>
              <a:t> w neki. </a:t>
            </a:r>
            <a:r>
              <a:rPr lang="hu-HU" b="1" i="1" dirty="0" err="1"/>
              <a:t>eſ</a:t>
            </a:r>
            <a:r>
              <a:rPr lang="hu-HU" b="1" i="1" dirty="0"/>
              <a:t> </a:t>
            </a:r>
            <a:r>
              <a:rPr lang="hu-HU" b="1" i="1" dirty="0" err="1"/>
              <a:t>kegiggen</a:t>
            </a:r>
            <a:r>
              <a:rPr lang="hu-HU" b="1" i="1" dirty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97152"/>
          </a:xfrm>
        </p:spPr>
        <p:txBody>
          <a:bodyPr>
            <a:normAutofit fontScale="77500" lnSpcReduction="20000"/>
          </a:bodyPr>
          <a:lstStyle/>
          <a:p>
            <a:pPr marL="342900" lvl="2" indent="-342900"/>
            <a:r>
              <a:rPr lang="hu-HU" sz="3100" dirty="0" err="1"/>
              <a:t>iorgoſſun</a:t>
            </a:r>
            <a:r>
              <a:rPr lang="hu-HU" sz="3100" dirty="0"/>
              <a:t>: felszól. mód. E/3. alanyi rag., tagolása: </a:t>
            </a:r>
            <a:r>
              <a:rPr lang="hu-HU" sz="3100" dirty="0" err="1"/>
              <a:t>iorgo-s-su-n</a:t>
            </a:r>
            <a:endParaRPr lang="hu-HU" sz="3100" dirty="0"/>
          </a:p>
          <a:p>
            <a:pPr marL="742950" lvl="2" indent="-342900"/>
            <a:r>
              <a:rPr lang="hu-HU" sz="2700" dirty="0"/>
              <a:t>–n: szem. rag, azonos az –n </a:t>
            </a:r>
            <a:r>
              <a:rPr lang="hu-HU" sz="2700" dirty="0" err="1"/>
              <a:t>deverbális</a:t>
            </a:r>
            <a:r>
              <a:rPr lang="hu-HU" sz="2700" dirty="0"/>
              <a:t> nomenképzővel (l. vagyon, haszon stb.) és a </a:t>
            </a:r>
            <a:r>
              <a:rPr lang="hu-HU" sz="2700" dirty="0" err="1"/>
              <a:t>fnin</a:t>
            </a:r>
            <a:r>
              <a:rPr lang="hu-HU" sz="2700" dirty="0"/>
              <a:t> –ni képzőjében lévő –n-nel. Az igealak ráértéssel lett nominális </a:t>
            </a:r>
            <a:r>
              <a:rPr lang="hu-HU" sz="2700" dirty="0" err="1"/>
              <a:t>Á-on</a:t>
            </a:r>
            <a:r>
              <a:rPr lang="hu-HU" sz="2700" dirty="0"/>
              <a:t> át, s e </a:t>
            </a:r>
            <a:r>
              <a:rPr lang="hu-HU" sz="2700" dirty="0" err="1"/>
              <a:t>pdm-ban</a:t>
            </a:r>
            <a:r>
              <a:rPr lang="hu-HU" sz="2700" dirty="0"/>
              <a:t> állapodott meg (sok alakban megvan, l. vagyon, nincsen, sincsen, jön, </a:t>
            </a:r>
            <a:r>
              <a:rPr lang="hu-HU" sz="2700" dirty="0" err="1"/>
              <a:t>leszen</a:t>
            </a:r>
            <a:r>
              <a:rPr lang="hu-HU" sz="2700" dirty="0"/>
              <a:t>, </a:t>
            </a:r>
            <a:r>
              <a:rPr lang="hu-HU" sz="2700" dirty="0" err="1"/>
              <a:t>teszen</a:t>
            </a:r>
            <a:r>
              <a:rPr lang="hu-HU" sz="2700" dirty="0"/>
              <a:t>, hiszen, </a:t>
            </a:r>
            <a:r>
              <a:rPr lang="hu-HU" sz="2700" dirty="0" err="1"/>
              <a:t>vonszon</a:t>
            </a:r>
            <a:r>
              <a:rPr lang="hu-HU" sz="2700" dirty="0"/>
              <a:t>, </a:t>
            </a:r>
            <a:r>
              <a:rPr lang="hu-HU" sz="2700" dirty="0" err="1"/>
              <a:t>aloszon</a:t>
            </a:r>
            <a:r>
              <a:rPr lang="hu-HU" sz="2700" dirty="0"/>
              <a:t>, </a:t>
            </a:r>
            <a:r>
              <a:rPr lang="hu-HU" sz="2700" dirty="0" err="1"/>
              <a:t>lőn</a:t>
            </a:r>
            <a:r>
              <a:rPr lang="hu-HU" sz="2700" dirty="0"/>
              <a:t>, </a:t>
            </a:r>
            <a:r>
              <a:rPr lang="hu-HU" sz="2700" dirty="0" err="1"/>
              <a:t>megyen</a:t>
            </a:r>
            <a:r>
              <a:rPr lang="hu-HU" sz="2700" dirty="0"/>
              <a:t>)</a:t>
            </a:r>
          </a:p>
          <a:p>
            <a:pPr marL="742950" lvl="2" indent="-342900"/>
            <a:r>
              <a:rPr lang="hu-HU" sz="2700" dirty="0" err="1"/>
              <a:t>su</a:t>
            </a:r>
            <a:r>
              <a:rPr lang="hu-HU" sz="2700" dirty="0"/>
              <a:t>: a felszól. módjel + a megelőző –t hasonulása kölcsönösen, majd kiegyenlítődésük: t + j &gt; </a:t>
            </a:r>
            <a:r>
              <a:rPr lang="hu-HU" sz="2700" dirty="0" err="1"/>
              <a:t>tyj</a:t>
            </a:r>
            <a:r>
              <a:rPr lang="hu-HU" sz="2700" dirty="0"/>
              <a:t> &gt; </a:t>
            </a:r>
            <a:r>
              <a:rPr lang="hu-HU" sz="2700" dirty="0" err="1"/>
              <a:t>csj</a:t>
            </a:r>
            <a:r>
              <a:rPr lang="hu-HU" sz="2700" dirty="0"/>
              <a:t> &gt; </a:t>
            </a:r>
            <a:r>
              <a:rPr lang="hu-HU" sz="2700" dirty="0" err="1"/>
              <a:t>cs</a:t>
            </a:r>
            <a:r>
              <a:rPr lang="hu-HU" sz="2700" dirty="0"/>
              <a:t> &gt; </a:t>
            </a:r>
            <a:r>
              <a:rPr lang="hu-HU" sz="2700" dirty="0" err="1"/>
              <a:t>ss</a:t>
            </a:r>
            <a:r>
              <a:rPr lang="hu-HU" sz="2700" dirty="0"/>
              <a:t> vagy közvetlenül lett </a:t>
            </a:r>
            <a:r>
              <a:rPr lang="hu-HU" sz="2700" dirty="0" err="1"/>
              <a:t>ss-sé</a:t>
            </a:r>
            <a:r>
              <a:rPr lang="hu-HU" sz="2700" dirty="0"/>
              <a:t> a </a:t>
            </a:r>
            <a:r>
              <a:rPr lang="hu-HU" sz="2700" dirty="0" err="1"/>
              <a:t>tj-ből</a:t>
            </a:r>
            <a:endParaRPr lang="hu-HU" sz="2700" dirty="0"/>
          </a:p>
          <a:p>
            <a:pPr marL="742950" lvl="2" indent="-342900"/>
            <a:r>
              <a:rPr lang="hu-HU" sz="2700" dirty="0" err="1"/>
              <a:t>iorgo-</a:t>
            </a:r>
            <a:r>
              <a:rPr lang="hu-HU" sz="2700" dirty="0"/>
              <a:t>: ismeretlen </a:t>
            </a:r>
            <a:r>
              <a:rPr lang="hu-HU" sz="2700" dirty="0" err="1"/>
              <a:t>er</a:t>
            </a:r>
            <a:r>
              <a:rPr lang="hu-HU" sz="2700" dirty="0"/>
              <a:t>. tő, ma is ’</a:t>
            </a:r>
            <a:r>
              <a:rPr lang="hu-HU" sz="2700" dirty="0" err="1"/>
              <a:t>irgalmaz</a:t>
            </a:r>
            <a:r>
              <a:rPr lang="hu-HU" sz="2700" dirty="0"/>
              <a:t>’ a jelentése, a </a:t>
            </a:r>
            <a:r>
              <a:rPr lang="hu-HU" sz="2700" dirty="0" err="1"/>
              <a:t>jo-</a:t>
            </a:r>
            <a:r>
              <a:rPr lang="hu-HU" sz="2700" dirty="0"/>
              <a:t> &gt; </a:t>
            </a:r>
            <a:r>
              <a:rPr lang="hu-HU" sz="2700" dirty="0" err="1"/>
              <a:t>-i</a:t>
            </a:r>
            <a:r>
              <a:rPr lang="hu-HU" sz="2700" dirty="0"/>
              <a:t> változás gyakori (l. juhász &gt; ihász, juhar &gt; ihar, </a:t>
            </a:r>
            <a:r>
              <a:rPr lang="hu-HU" sz="2700" dirty="0" err="1"/>
              <a:t>josz-</a:t>
            </a:r>
            <a:r>
              <a:rPr lang="hu-HU" sz="2700" dirty="0"/>
              <a:t> &gt; </a:t>
            </a:r>
            <a:r>
              <a:rPr lang="hu-HU" sz="2700" dirty="0" err="1"/>
              <a:t>isz-</a:t>
            </a:r>
            <a:endParaRPr lang="hu-HU" sz="27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hu-HU" sz="3100" dirty="0" err="1"/>
              <a:t>kegiggen</a:t>
            </a:r>
            <a:r>
              <a:rPr lang="hu-HU" sz="3100" dirty="0"/>
              <a:t>: felszól. módú E/3. alanyis rag.</a:t>
            </a:r>
          </a:p>
          <a:p>
            <a:pPr marL="742950" lvl="2" indent="-342900"/>
            <a:r>
              <a:rPr lang="hu-HU" sz="2700" dirty="0"/>
              <a:t>az –n személyragra l. </a:t>
            </a:r>
            <a:r>
              <a:rPr lang="hu-HU" sz="2700" dirty="0" err="1"/>
              <a:t>iorgossun</a:t>
            </a:r>
            <a:endParaRPr lang="hu-HU" sz="2700" dirty="0"/>
          </a:p>
          <a:p>
            <a:pPr marL="742950" lvl="2" indent="-342900"/>
            <a:r>
              <a:rPr lang="hu-HU" sz="2700" dirty="0" err="1"/>
              <a:t>gg</a:t>
            </a:r>
            <a:r>
              <a:rPr lang="hu-HU" sz="2700" dirty="0"/>
              <a:t>: felszól. mód jele l. </a:t>
            </a:r>
            <a:r>
              <a:rPr lang="hu-HU" sz="2700" dirty="0" err="1"/>
              <a:t>wimagguc</a:t>
            </a:r>
            <a:endParaRPr lang="hu-HU" sz="2700" dirty="0"/>
          </a:p>
          <a:p>
            <a:pPr lvl="1"/>
            <a:r>
              <a:rPr lang="hu-HU" i="1" dirty="0" err="1"/>
              <a:t>kegid-</a:t>
            </a:r>
            <a:r>
              <a:rPr lang="hu-HU" i="1" dirty="0"/>
              <a:t>: </a:t>
            </a:r>
            <a:r>
              <a:rPr lang="hu-HU" dirty="0"/>
              <a:t>azonos tő a </a:t>
            </a:r>
            <a:r>
              <a:rPr lang="hu-HU" i="1" dirty="0" err="1"/>
              <a:t>kegilm</a:t>
            </a:r>
            <a:r>
              <a:rPr lang="hu-HU" dirty="0" err="1"/>
              <a:t>-mel</a:t>
            </a:r>
            <a:r>
              <a:rPr lang="hu-HU" dirty="0"/>
              <a:t> (l. ott), ismeretlen eredetű, a </a:t>
            </a:r>
            <a:r>
              <a:rPr lang="hu-HU" i="1" dirty="0"/>
              <a:t>kell </a:t>
            </a:r>
            <a:r>
              <a:rPr lang="hu-HU" dirty="0"/>
              <a:t>igéből biztos nem származtatható a jelentése miatt.</a:t>
            </a:r>
          </a:p>
        </p:txBody>
      </p:sp>
    </p:spTree>
    <p:extLst>
      <p:ext uri="{BB962C8B-B14F-4D97-AF65-F5344CB8AC3E}">
        <p14:creationId xmlns:p14="http://schemas.microsoft.com/office/powerpoint/2010/main" val="5212184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i="1" dirty="0" err="1"/>
              <a:t>eſ</a:t>
            </a:r>
            <a:r>
              <a:rPr lang="hu-HU" b="1" i="1" dirty="0"/>
              <a:t> </a:t>
            </a:r>
            <a:r>
              <a:rPr lang="hu-HU" b="1" i="1" dirty="0" err="1"/>
              <a:t>bulſcaſſa</a:t>
            </a:r>
            <a:r>
              <a:rPr lang="hu-HU" b="1" i="1" dirty="0"/>
              <a:t> </a:t>
            </a:r>
            <a:r>
              <a:rPr lang="hu-HU" b="1" i="1" dirty="0" err="1"/>
              <a:t>mend</a:t>
            </a:r>
            <a:r>
              <a:rPr lang="hu-HU" b="1" i="1" dirty="0"/>
              <a:t> w </a:t>
            </a:r>
            <a:r>
              <a:rPr lang="hu-HU" b="1" i="1" dirty="0" err="1"/>
              <a:t>bunet</a:t>
            </a:r>
            <a:r>
              <a:rPr lang="hu-HU" b="1" i="1" dirty="0"/>
              <a:t>.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hu-HU" i="1" dirty="0" err="1"/>
              <a:t>bulſcaſſa</a:t>
            </a:r>
            <a:r>
              <a:rPr lang="hu-HU" i="1" dirty="0"/>
              <a:t>: </a:t>
            </a:r>
            <a:r>
              <a:rPr lang="hu-HU" dirty="0"/>
              <a:t>tagolás: </a:t>
            </a:r>
            <a:r>
              <a:rPr lang="hu-HU" i="1" dirty="0" err="1"/>
              <a:t>bulsca-s-s-a</a:t>
            </a:r>
            <a:endParaRPr lang="hu-HU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hu-HU" sz="3200" dirty="0"/>
              <a:t>az –a személyragra l. </a:t>
            </a:r>
            <a:r>
              <a:rPr lang="hu-HU" sz="3200" dirty="0" err="1"/>
              <a:t>zocoztia</a:t>
            </a:r>
            <a:endParaRPr lang="hu-HU" sz="32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hu-HU" sz="3200" dirty="0" err="1"/>
              <a:t>ss</a:t>
            </a:r>
            <a:r>
              <a:rPr lang="hu-HU" sz="3200" dirty="0"/>
              <a:t>: t + j: l. </a:t>
            </a:r>
            <a:r>
              <a:rPr lang="hu-HU" sz="3200" dirty="0" err="1"/>
              <a:t>iorgossun</a:t>
            </a:r>
            <a:endParaRPr lang="hu-HU" sz="32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hu-HU" sz="3200" dirty="0" err="1"/>
              <a:t>bulcsát-</a:t>
            </a:r>
            <a:r>
              <a:rPr lang="hu-HU" sz="3200" dirty="0"/>
              <a:t>: B. szerint nem is lehet összeegyeztetni az e tőhöz köthető bocsát, </a:t>
            </a:r>
            <a:r>
              <a:rPr lang="hu-HU" sz="3200" dirty="0" err="1"/>
              <a:t>bocsánik</a:t>
            </a:r>
            <a:r>
              <a:rPr lang="hu-HU" sz="3200" dirty="0"/>
              <a:t>, búcsú alakokat, azok egymástól független átvételek voltak, tehát külön török szavakat vettünk át, de a magyar nyelvérzék számára is érezhető volt az alakok összefüggése, s meghonosodásuk után magyar képzőket éreztek beléjük, ezért lehetséges, hogy a bocsát </a:t>
            </a:r>
            <a:r>
              <a:rPr lang="hu-HU" sz="3200" dirty="0" err="1"/>
              <a:t>melé</a:t>
            </a:r>
            <a:r>
              <a:rPr lang="hu-HU" sz="3200" dirty="0"/>
              <a:t> a bocsájt~</a:t>
            </a:r>
            <a:r>
              <a:rPr lang="hu-HU" sz="3200" dirty="0" err="1"/>
              <a:t>bucsít</a:t>
            </a:r>
            <a:r>
              <a:rPr lang="hu-HU" sz="3200" dirty="0"/>
              <a:t>, </a:t>
            </a:r>
            <a:r>
              <a:rPr lang="hu-HU" sz="3200" dirty="0" err="1"/>
              <a:t>gocsászt</a:t>
            </a:r>
            <a:r>
              <a:rPr lang="hu-HU" sz="3200" dirty="0"/>
              <a:t> alakok keletkeztek. </a:t>
            </a:r>
          </a:p>
          <a:p>
            <a:r>
              <a:rPr lang="hu-HU" i="1" dirty="0" err="1"/>
              <a:t>lcs</a:t>
            </a:r>
            <a:r>
              <a:rPr lang="hu-HU" i="1" dirty="0"/>
              <a:t>: </a:t>
            </a:r>
            <a:r>
              <a:rPr lang="hu-HU" dirty="0"/>
              <a:t>problémás: a rekonstruálható *</a:t>
            </a:r>
            <a:r>
              <a:rPr lang="hu-HU" i="1" dirty="0"/>
              <a:t>busát </a:t>
            </a:r>
            <a:r>
              <a:rPr lang="hu-HU" dirty="0"/>
              <a:t> igében az </a:t>
            </a:r>
            <a:r>
              <a:rPr lang="hu-HU" i="1" dirty="0"/>
              <a:t>s</a:t>
            </a:r>
            <a:r>
              <a:rPr lang="hu-HU" dirty="0"/>
              <a:t> megkettőződött, és a </a:t>
            </a:r>
            <a:r>
              <a:rPr lang="hu-HU" i="1" dirty="0" err="1"/>
              <a:t>bussát</a:t>
            </a:r>
            <a:r>
              <a:rPr lang="hu-HU" dirty="0" err="1"/>
              <a:t>-ból</a:t>
            </a:r>
            <a:r>
              <a:rPr lang="hu-HU" dirty="0"/>
              <a:t> elhasonulással lett </a:t>
            </a:r>
            <a:r>
              <a:rPr lang="hu-HU" i="1" dirty="0" err="1"/>
              <a:t>bulsát</a:t>
            </a:r>
            <a:r>
              <a:rPr lang="hu-HU" dirty="0"/>
              <a:t>, </a:t>
            </a:r>
            <a:r>
              <a:rPr lang="hu-HU" dirty="0" err="1"/>
              <a:t>affrikálódással</a:t>
            </a:r>
            <a:r>
              <a:rPr lang="hu-HU" dirty="0"/>
              <a:t>: </a:t>
            </a:r>
            <a:r>
              <a:rPr lang="hu-HU" i="1" dirty="0" err="1"/>
              <a:t>bulcsát</a:t>
            </a:r>
            <a:r>
              <a:rPr lang="hu-HU" dirty="0"/>
              <a:t>. VAGY az első szótagban nyúlás történt (*</a:t>
            </a:r>
            <a:r>
              <a:rPr lang="hu-HU" i="1" dirty="0"/>
              <a:t>búsát</a:t>
            </a:r>
            <a:r>
              <a:rPr lang="hu-HU" dirty="0"/>
              <a:t>), és </a:t>
            </a:r>
            <a:r>
              <a:rPr lang="hu-HU" i="1" dirty="0"/>
              <a:t>á ~ </a:t>
            </a:r>
            <a:r>
              <a:rPr lang="hu-HU" i="1" dirty="0" err="1"/>
              <a:t>al</a:t>
            </a:r>
            <a:r>
              <a:rPr lang="hu-HU" i="1" dirty="0"/>
              <a:t> </a:t>
            </a:r>
            <a:r>
              <a:rPr lang="hu-HU" dirty="0"/>
              <a:t>párok léteztek, így </a:t>
            </a:r>
            <a:r>
              <a:rPr lang="hu-HU" dirty="0" err="1"/>
              <a:t>hiperurbanisztikus</a:t>
            </a:r>
            <a:r>
              <a:rPr lang="hu-HU" dirty="0"/>
              <a:t> </a:t>
            </a:r>
            <a:r>
              <a:rPr lang="hu-HU" i="1" dirty="0"/>
              <a:t>l-</a:t>
            </a:r>
            <a:r>
              <a:rPr lang="hu-HU" dirty="0"/>
              <a:t>es alakok keletkeztek. Bárczi szerint viszont inkább ez történt: a </a:t>
            </a:r>
            <a:r>
              <a:rPr lang="hu-HU" i="1" dirty="0" err="1"/>
              <a:t>cs</a:t>
            </a:r>
            <a:r>
              <a:rPr lang="hu-HU" i="1" dirty="0"/>
              <a:t> &gt; s </a:t>
            </a:r>
            <a:r>
              <a:rPr lang="hu-HU" dirty="0"/>
              <a:t>változás  épp a HB korában játszódik le (l. </a:t>
            </a:r>
            <a:r>
              <a:rPr lang="hu-HU" i="1" dirty="0"/>
              <a:t>sovány, kés, nyes, sápad), </a:t>
            </a:r>
            <a:r>
              <a:rPr lang="hu-HU" dirty="0"/>
              <a:t>a török szavak </a:t>
            </a:r>
            <a:r>
              <a:rPr lang="hu-HU" i="1" dirty="0" err="1"/>
              <a:t>č</a:t>
            </a:r>
            <a:r>
              <a:rPr lang="hu-HU" dirty="0" err="1"/>
              <a:t>-je</a:t>
            </a:r>
            <a:r>
              <a:rPr lang="hu-HU" dirty="0"/>
              <a:t> hol az egyik, hol a másik hanggal azonosult (l. </a:t>
            </a:r>
            <a:r>
              <a:rPr lang="hu-HU" i="1" dirty="0"/>
              <a:t>szatócs, szűcs, </a:t>
            </a:r>
            <a:r>
              <a:rPr lang="hu-HU" dirty="0"/>
              <a:t>DE: </a:t>
            </a:r>
            <a:r>
              <a:rPr lang="hu-HU" i="1" dirty="0"/>
              <a:t>keselyű, bors, koporsó</a:t>
            </a:r>
            <a:r>
              <a:rPr lang="hu-HU" dirty="0"/>
              <a:t>), a 3 szó összetartozása így világos. Az –l a </a:t>
            </a:r>
            <a:r>
              <a:rPr lang="hu-HU" i="1" dirty="0" err="1"/>
              <a:t>bulcsú</a:t>
            </a:r>
            <a:r>
              <a:rPr lang="hu-HU" i="1" dirty="0"/>
              <a:t> </a:t>
            </a:r>
            <a:r>
              <a:rPr lang="hu-HU" dirty="0"/>
              <a:t>szóból hatolt be más alakokba</a:t>
            </a:r>
          </a:p>
        </p:txBody>
      </p:sp>
    </p:spTree>
    <p:extLst>
      <p:ext uri="{BB962C8B-B14F-4D97-AF65-F5344CB8AC3E}">
        <p14:creationId xmlns:p14="http://schemas.microsoft.com/office/powerpoint/2010/main" val="3458618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i="1" dirty="0" err="1"/>
              <a:t>bunet</a:t>
            </a:r>
            <a:r>
              <a:rPr lang="hu-HU" i="1" dirty="0"/>
              <a:t>: </a:t>
            </a:r>
            <a:r>
              <a:rPr lang="hu-HU" dirty="0"/>
              <a:t>ismeretlen eredetű alapszó, sem az árja, sem a török, sem a kaukázusi, mert eredeti kéttagúságával egyik sem törődik. (</a:t>
            </a:r>
            <a:r>
              <a:rPr lang="hu-HU" dirty="0" err="1"/>
              <a:t>bszj-hez</a:t>
            </a:r>
            <a:r>
              <a:rPr lang="hu-HU" dirty="0"/>
              <a:t>: </a:t>
            </a:r>
            <a:r>
              <a:rPr lang="hu-HU" i="1" dirty="0" err="1"/>
              <a:t>feleym</a:t>
            </a:r>
            <a:r>
              <a:rPr lang="hu-HU" dirty="0"/>
              <a:t>, t-hez </a:t>
            </a:r>
            <a:r>
              <a:rPr lang="hu-HU" i="1" dirty="0" err="1"/>
              <a:t>isemucut</a:t>
            </a:r>
            <a:r>
              <a:rPr lang="hu-HU" dirty="0"/>
              <a:t>)</a:t>
            </a:r>
            <a:r>
              <a:rPr lang="hu-HU" i="1" dirty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568945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i="1" dirty="0" err="1"/>
              <a:t>Eſ</a:t>
            </a:r>
            <a:r>
              <a:rPr lang="hu-HU" b="1" i="1" dirty="0"/>
              <a:t> </a:t>
            </a:r>
            <a:r>
              <a:rPr lang="hu-HU" b="1" i="1" dirty="0" err="1"/>
              <a:t>vimagguc</a:t>
            </a:r>
            <a:r>
              <a:rPr lang="hu-HU" b="1" i="1" dirty="0"/>
              <a:t> </a:t>
            </a:r>
            <a:r>
              <a:rPr lang="hu-HU" b="1" i="1" dirty="0" err="1"/>
              <a:t>ſzen</a:t>
            </a:r>
            <a:r>
              <a:rPr lang="hu-HU" b="1" i="1" dirty="0"/>
              <a:t> </a:t>
            </a:r>
            <a:r>
              <a:rPr lang="hu-HU" b="1" i="1" dirty="0" err="1"/>
              <a:t>achſin</a:t>
            </a:r>
            <a:r>
              <a:rPr lang="hu-HU" b="1" i="1" dirty="0"/>
              <a:t> </a:t>
            </a:r>
            <a:r>
              <a:rPr lang="hu-HU" b="1" i="1" dirty="0" err="1"/>
              <a:t>mariat</a:t>
            </a:r>
            <a:r>
              <a:rPr lang="hu-HU" b="1" i="1" dirty="0"/>
              <a:t>. </a:t>
            </a:r>
            <a:r>
              <a:rPr lang="hu-HU" b="1" i="1" dirty="0" err="1"/>
              <a:t>eſ</a:t>
            </a:r>
            <a:r>
              <a:rPr lang="hu-HU" b="1" i="1" dirty="0"/>
              <a:t> </a:t>
            </a:r>
            <a:r>
              <a:rPr lang="hu-HU" b="1" i="1" dirty="0" err="1"/>
              <a:t>bovdug</a:t>
            </a:r>
            <a:r>
              <a:rPr lang="hu-HU" b="1" i="1" dirty="0"/>
              <a:t> </a:t>
            </a:r>
            <a:r>
              <a:rPr lang="hu-HU" b="1" i="1" dirty="0" err="1"/>
              <a:t>michael</a:t>
            </a:r>
            <a:r>
              <a:rPr lang="hu-HU" b="1" i="1" dirty="0"/>
              <a:t> </a:t>
            </a:r>
            <a:r>
              <a:rPr lang="hu-HU" b="1" i="1" dirty="0" err="1"/>
              <a:t>archangelt</a:t>
            </a:r>
            <a:r>
              <a:rPr lang="hu-HU" b="1" i="1" dirty="0"/>
              <a:t>. </a:t>
            </a:r>
            <a:r>
              <a:rPr lang="hu-HU" b="1" i="1" dirty="0" err="1"/>
              <a:t>eſ</a:t>
            </a:r>
            <a:r>
              <a:rPr lang="hu-HU" b="1" i="1" dirty="0"/>
              <a:t> </a:t>
            </a:r>
            <a:r>
              <a:rPr lang="hu-HU" b="1" i="1" dirty="0" err="1"/>
              <a:t>mend</a:t>
            </a:r>
            <a:r>
              <a:rPr lang="hu-HU" b="1" i="1" dirty="0"/>
              <a:t> </a:t>
            </a:r>
            <a:r>
              <a:rPr lang="hu-HU" b="1" i="1" dirty="0" err="1"/>
              <a:t>angelcut</a:t>
            </a:r>
            <a:r>
              <a:rPr lang="hu-HU" b="1" i="1" dirty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hu-HU" dirty="0" smtClean="0"/>
          </a:p>
          <a:p>
            <a:pPr lvl="0"/>
            <a:r>
              <a:rPr lang="hu-HU" i="1" dirty="0" err="1"/>
              <a:t>ſzen</a:t>
            </a:r>
            <a:r>
              <a:rPr lang="hu-HU" i="1" dirty="0"/>
              <a:t>: </a:t>
            </a:r>
            <a:r>
              <a:rPr lang="hu-HU" dirty="0"/>
              <a:t>íráshiba szent helyett, szláv </a:t>
            </a:r>
            <a:r>
              <a:rPr lang="hu-HU" dirty="0" err="1"/>
              <a:t>eredtű</a:t>
            </a:r>
            <a:r>
              <a:rPr lang="hu-HU" dirty="0"/>
              <a:t>, nem tudni, melyik szláv nyelvből jött át, a szókezdő </a:t>
            </a:r>
            <a:r>
              <a:rPr lang="hu-HU" dirty="0" err="1"/>
              <a:t>msh-torlódást</a:t>
            </a:r>
            <a:r>
              <a:rPr lang="hu-HU" dirty="0"/>
              <a:t> feloldására l: </a:t>
            </a:r>
            <a:r>
              <a:rPr lang="hu-HU" dirty="0" err="1"/>
              <a:t>szl</a:t>
            </a:r>
            <a:r>
              <a:rPr lang="hu-HU" dirty="0"/>
              <a:t>. </a:t>
            </a:r>
            <a:r>
              <a:rPr lang="hu-HU" i="1" dirty="0" err="1"/>
              <a:t>chvala</a:t>
            </a:r>
            <a:r>
              <a:rPr lang="hu-HU" dirty="0"/>
              <a:t> &gt; m. </a:t>
            </a:r>
            <a:r>
              <a:rPr lang="hu-HU" i="1" dirty="0"/>
              <a:t>hála</a:t>
            </a:r>
            <a:r>
              <a:rPr lang="hu-HU" dirty="0"/>
              <a:t>, lat. </a:t>
            </a:r>
            <a:r>
              <a:rPr lang="hu-HU" i="1" dirty="0" err="1"/>
              <a:t>guardianus</a:t>
            </a:r>
            <a:r>
              <a:rPr lang="hu-HU" dirty="0"/>
              <a:t> &gt; m. </a:t>
            </a:r>
            <a:r>
              <a:rPr lang="hu-HU" i="1" dirty="0" err="1"/>
              <a:t>gárgyán</a:t>
            </a:r>
            <a:r>
              <a:rPr lang="hu-HU" i="1" dirty="0"/>
              <a:t> </a:t>
            </a:r>
            <a:endParaRPr lang="hu-HU" dirty="0"/>
          </a:p>
          <a:p>
            <a:pPr lvl="0"/>
            <a:r>
              <a:rPr lang="hu-HU" i="1" dirty="0" err="1"/>
              <a:t>achſin</a:t>
            </a:r>
            <a:r>
              <a:rPr lang="hu-HU" i="1" dirty="0"/>
              <a:t>: </a:t>
            </a:r>
            <a:r>
              <a:rPr lang="hu-HU" dirty="0"/>
              <a:t>főnévi jelző előtte a </a:t>
            </a:r>
            <a:r>
              <a:rPr lang="hu-HU" i="1" dirty="0"/>
              <a:t>szent</a:t>
            </a:r>
            <a:r>
              <a:rPr lang="hu-HU" dirty="0"/>
              <a:t>,  ma inkább értelmezősen oldanánk meg: </a:t>
            </a:r>
            <a:r>
              <a:rPr lang="hu-HU" i="1" dirty="0"/>
              <a:t>Máriát, a szent asszonyt </a:t>
            </a:r>
            <a:r>
              <a:rPr lang="hu-HU" dirty="0"/>
              <a:t>vagy a </a:t>
            </a:r>
            <a:r>
              <a:rPr lang="hu-HU" i="1" dirty="0"/>
              <a:t>szent asszonyt, Máriát </a:t>
            </a:r>
            <a:endParaRPr lang="hu-HU" dirty="0"/>
          </a:p>
          <a:p>
            <a:pPr lvl="1"/>
            <a:r>
              <a:rPr lang="hu-HU" dirty="0"/>
              <a:t>az </a:t>
            </a:r>
            <a:r>
              <a:rPr lang="hu-HU" i="1" dirty="0"/>
              <a:t>asszony </a:t>
            </a:r>
            <a:r>
              <a:rPr lang="hu-HU" dirty="0"/>
              <a:t>jelentése ’</a:t>
            </a:r>
            <a:r>
              <a:rPr lang="hu-HU" dirty="0" err="1"/>
              <a:t>úrnő</a:t>
            </a:r>
            <a:r>
              <a:rPr lang="hu-HU" dirty="0"/>
              <a:t>, királynő’, alán </a:t>
            </a:r>
            <a:r>
              <a:rPr lang="hu-HU" dirty="0" smtClean="0"/>
              <a:t>eredetű </a:t>
            </a:r>
            <a:r>
              <a:rPr lang="hu-HU" dirty="0"/>
              <a:t>lehet,, azonos jelentésben, nem tökéletes a hangtani egyezés</a:t>
            </a:r>
          </a:p>
          <a:p>
            <a:r>
              <a:rPr lang="hu-HU" i="1" dirty="0" err="1"/>
              <a:t>mariat</a:t>
            </a:r>
            <a:r>
              <a:rPr lang="hu-HU" i="1" dirty="0"/>
              <a:t>: </a:t>
            </a:r>
            <a:r>
              <a:rPr lang="hu-HU" dirty="0"/>
              <a:t>nőnévként 1171-től adatolható</a:t>
            </a:r>
          </a:p>
        </p:txBody>
      </p:sp>
    </p:spTree>
    <p:extLst>
      <p:ext uri="{BB962C8B-B14F-4D97-AF65-F5344CB8AC3E}">
        <p14:creationId xmlns:p14="http://schemas.microsoft.com/office/powerpoint/2010/main" val="41324683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hu-HU" i="1" dirty="0" err="1"/>
              <a:t>bovdug</a:t>
            </a:r>
            <a:r>
              <a:rPr lang="hu-HU" i="1" dirty="0"/>
              <a:t>: </a:t>
            </a:r>
            <a:r>
              <a:rPr lang="hu-HU" dirty="0"/>
              <a:t>’</a:t>
            </a:r>
            <a:r>
              <a:rPr lang="hu-HU" dirty="0" err="1"/>
              <a:t>szent</a:t>
            </a:r>
            <a:r>
              <a:rPr lang="hu-HU" dirty="0"/>
              <a:t>’ (’</a:t>
            </a:r>
            <a:r>
              <a:rPr lang="hu-HU" dirty="0" err="1"/>
              <a:t>beatus</a:t>
            </a:r>
            <a:r>
              <a:rPr lang="hu-HU" dirty="0"/>
              <a:t>’), ’</a:t>
            </a:r>
            <a:r>
              <a:rPr lang="hu-HU" dirty="0" err="1"/>
              <a:t>áldott</a:t>
            </a:r>
            <a:r>
              <a:rPr lang="hu-HU" dirty="0"/>
              <a:t>’</a:t>
            </a:r>
          </a:p>
          <a:p>
            <a:pPr lvl="1"/>
            <a:r>
              <a:rPr lang="hu-HU" dirty="0"/>
              <a:t>ismeretlen eredetű, az </a:t>
            </a:r>
            <a:r>
              <a:rPr lang="hu-HU" dirty="0" err="1"/>
              <a:t>EtSz</a:t>
            </a:r>
            <a:r>
              <a:rPr lang="hu-HU" dirty="0"/>
              <a:t>. </a:t>
            </a:r>
            <a:r>
              <a:rPr lang="hu-HU" dirty="0" err="1"/>
              <a:t>magy</a:t>
            </a:r>
            <a:r>
              <a:rPr lang="hu-HU" dirty="0"/>
              <a:t>. szerint a </a:t>
            </a:r>
            <a:r>
              <a:rPr lang="hu-HU" i="1" dirty="0"/>
              <a:t>bódít, bódul </a:t>
            </a:r>
            <a:r>
              <a:rPr lang="hu-HU" dirty="0"/>
              <a:t>ige alapszavának a </a:t>
            </a:r>
            <a:r>
              <a:rPr lang="hu-HU" i="1" dirty="0" err="1"/>
              <a:t>bód-</a:t>
            </a:r>
            <a:r>
              <a:rPr lang="hu-HU" i="1" dirty="0"/>
              <a:t> </a:t>
            </a:r>
            <a:r>
              <a:rPr lang="hu-HU" dirty="0"/>
              <a:t>’</a:t>
            </a:r>
            <a:r>
              <a:rPr lang="hu-HU" dirty="0" err="1"/>
              <a:t>elkábul</a:t>
            </a:r>
            <a:r>
              <a:rPr lang="hu-HU" dirty="0"/>
              <a:t>, elszédül’</a:t>
            </a:r>
            <a:r>
              <a:rPr lang="hu-HU" dirty="0" err="1"/>
              <a:t>-nek</a:t>
            </a:r>
            <a:r>
              <a:rPr lang="hu-HU" dirty="0"/>
              <a:t> a származéka (vö. </a:t>
            </a:r>
            <a:r>
              <a:rPr lang="hu-HU" i="1" dirty="0"/>
              <a:t>révül : részeg</a:t>
            </a:r>
            <a:r>
              <a:rPr lang="hu-HU" dirty="0"/>
              <a:t>), a </a:t>
            </a:r>
            <a:r>
              <a:rPr lang="hu-HU" dirty="0" err="1"/>
              <a:t>jfejlődésben</a:t>
            </a:r>
            <a:r>
              <a:rPr lang="hu-HU" dirty="0"/>
              <a:t> </a:t>
            </a:r>
            <a:r>
              <a:rPr lang="hu-HU" dirty="0" err="1"/>
              <a:t>a</a:t>
            </a:r>
            <a:r>
              <a:rPr lang="hu-HU" dirty="0"/>
              <a:t> </a:t>
            </a:r>
            <a:r>
              <a:rPr lang="hu-HU" dirty="0" err="1"/>
              <a:t>samanisztikus</a:t>
            </a:r>
            <a:r>
              <a:rPr lang="hu-HU" dirty="0"/>
              <a:t> </a:t>
            </a:r>
            <a:r>
              <a:rPr lang="hu-HU" dirty="0" err="1"/>
              <a:t>hképzeteknek</a:t>
            </a:r>
            <a:r>
              <a:rPr lang="hu-HU" dirty="0"/>
              <a:t> is szerepük volt, </a:t>
            </a:r>
            <a:r>
              <a:rPr lang="hu-HU" dirty="0" err="1"/>
              <a:t>er</a:t>
            </a:r>
            <a:r>
              <a:rPr lang="hu-HU" dirty="0"/>
              <a:t>. ’</a:t>
            </a:r>
            <a:r>
              <a:rPr lang="hu-HU" dirty="0" err="1"/>
              <a:t>részeg</a:t>
            </a:r>
            <a:r>
              <a:rPr lang="hu-HU" dirty="0"/>
              <a:t>’ &gt; ’</a:t>
            </a:r>
            <a:r>
              <a:rPr lang="hu-HU" dirty="0" err="1"/>
              <a:t>beatus</a:t>
            </a:r>
            <a:r>
              <a:rPr lang="hu-HU" dirty="0"/>
              <a:t>’ (vö. mámoros: ’</a:t>
            </a:r>
            <a:r>
              <a:rPr lang="hu-HU" dirty="0" err="1"/>
              <a:t>részeg</a:t>
            </a:r>
            <a:r>
              <a:rPr lang="hu-HU" dirty="0"/>
              <a:t>’ &gt; ’</a:t>
            </a:r>
            <a:r>
              <a:rPr lang="hu-HU" dirty="0" err="1"/>
              <a:t>kellemes</a:t>
            </a:r>
            <a:r>
              <a:rPr lang="hu-HU" dirty="0"/>
              <a:t> bódulat rabja’)</a:t>
            </a:r>
          </a:p>
          <a:p>
            <a:pPr lvl="1"/>
            <a:r>
              <a:rPr lang="hu-HU" i="1" dirty="0"/>
              <a:t>–g</a:t>
            </a:r>
            <a:r>
              <a:rPr lang="hu-HU" dirty="0"/>
              <a:t>: </a:t>
            </a:r>
            <a:r>
              <a:rPr lang="hu-HU" dirty="0" err="1"/>
              <a:t>deverbális</a:t>
            </a:r>
            <a:r>
              <a:rPr lang="hu-HU" dirty="0"/>
              <a:t> nomenképző (l. </a:t>
            </a:r>
            <a:r>
              <a:rPr lang="hu-HU" i="1" dirty="0"/>
              <a:t>világ, virág, harag, csillag</a:t>
            </a:r>
            <a:r>
              <a:rPr lang="hu-HU" dirty="0"/>
              <a:t>)</a:t>
            </a:r>
          </a:p>
          <a:p>
            <a:pPr lvl="0"/>
            <a:r>
              <a:rPr lang="hu-HU" i="1" dirty="0" err="1"/>
              <a:t>michael</a:t>
            </a:r>
            <a:r>
              <a:rPr lang="hu-HU" i="1" dirty="0"/>
              <a:t>: </a:t>
            </a:r>
            <a:r>
              <a:rPr lang="hu-HU" dirty="0"/>
              <a:t>nem vsz. B. szerint, hogy </a:t>
            </a:r>
            <a:r>
              <a:rPr lang="hu-HU" i="1" dirty="0"/>
              <a:t>k</a:t>
            </a:r>
            <a:r>
              <a:rPr lang="hu-HU" dirty="0"/>
              <a:t>-san ejtették volna a középső </a:t>
            </a:r>
            <a:r>
              <a:rPr lang="hu-HU" dirty="0" err="1"/>
              <a:t>msh-t</a:t>
            </a:r>
            <a:r>
              <a:rPr lang="hu-HU" dirty="0"/>
              <a:t>, ebből </a:t>
            </a:r>
            <a:r>
              <a:rPr lang="hu-HU" dirty="0" err="1"/>
              <a:t>uis</a:t>
            </a:r>
            <a:r>
              <a:rPr lang="hu-HU" dirty="0"/>
              <a:t> a Mihály alakot akkor nem tudnánk magyarázni, a </a:t>
            </a:r>
            <a:r>
              <a:rPr lang="hu-HU" dirty="0" err="1"/>
              <a:t>ch</a:t>
            </a:r>
            <a:r>
              <a:rPr lang="hu-HU" dirty="0"/>
              <a:t> amúgy sem jelölte a régiségben a k-t.</a:t>
            </a:r>
          </a:p>
          <a:p>
            <a:r>
              <a:rPr lang="hu-HU" dirty="0"/>
              <a:t>lat. </a:t>
            </a:r>
            <a:r>
              <a:rPr lang="hu-HU" i="1" dirty="0"/>
              <a:t>Michael </a:t>
            </a:r>
            <a:r>
              <a:rPr lang="hu-HU" dirty="0"/>
              <a:t>a forrás, </a:t>
            </a:r>
            <a:r>
              <a:rPr lang="hu-HU" dirty="0" err="1"/>
              <a:t>Kniezsa</a:t>
            </a:r>
            <a:r>
              <a:rPr lang="hu-HU" dirty="0"/>
              <a:t> szerint görög eredetű, de B. szerint bármelyik lehetséges, de inkább a latinra voksol hangrendi okok miatt.</a:t>
            </a:r>
          </a:p>
        </p:txBody>
      </p:sp>
    </p:spTree>
    <p:extLst>
      <p:ext uri="{BB962C8B-B14F-4D97-AF65-F5344CB8AC3E}">
        <p14:creationId xmlns:p14="http://schemas.microsoft.com/office/powerpoint/2010/main" val="18265378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i="1" dirty="0" err="1"/>
              <a:t>archangelt</a:t>
            </a:r>
            <a:r>
              <a:rPr lang="hu-HU" i="1" dirty="0"/>
              <a:t>: </a:t>
            </a:r>
            <a:r>
              <a:rPr lang="hu-HU" dirty="0"/>
              <a:t>B. szerint feltűnő a latin </a:t>
            </a:r>
            <a:r>
              <a:rPr lang="hu-HU" i="1" dirty="0"/>
              <a:t>–</a:t>
            </a:r>
            <a:r>
              <a:rPr lang="hu-HU" i="1" dirty="0" err="1"/>
              <a:t>us</a:t>
            </a:r>
            <a:r>
              <a:rPr lang="hu-HU" dirty="0"/>
              <a:t> hiánya a végéről, de ettől még latin átvétel (és nem szláv), és ha ott lett volna, képzőnek éreztük volna úgy is, l. </a:t>
            </a:r>
            <a:r>
              <a:rPr lang="hu-HU" i="1" dirty="0"/>
              <a:t>Petrus &gt; Peter </a:t>
            </a:r>
            <a:endParaRPr lang="hu-HU" dirty="0"/>
          </a:p>
          <a:p>
            <a:r>
              <a:rPr lang="hu-HU" i="1" dirty="0" err="1"/>
              <a:t>mend</a:t>
            </a:r>
            <a:r>
              <a:rPr lang="hu-HU" i="1" dirty="0"/>
              <a:t> </a:t>
            </a:r>
            <a:r>
              <a:rPr lang="hu-HU" dirty="0"/>
              <a:t>’</a:t>
            </a:r>
            <a:r>
              <a:rPr lang="hu-HU" dirty="0" err="1"/>
              <a:t>valamennyien</a:t>
            </a:r>
            <a:r>
              <a:rPr lang="hu-HU" dirty="0"/>
              <a:t>’ (</a:t>
            </a:r>
            <a:r>
              <a:rPr lang="hu-HU" dirty="0" err="1"/>
              <a:t>számH</a:t>
            </a:r>
            <a:r>
              <a:rPr lang="hu-HU" dirty="0"/>
              <a:t>), l. </a:t>
            </a:r>
            <a:r>
              <a:rPr lang="hu-HU" dirty="0" smtClean="0"/>
              <a:t>korábban</a:t>
            </a:r>
          </a:p>
          <a:p>
            <a:r>
              <a:rPr lang="hu-HU" i="1" dirty="0" err="1" smtClean="0"/>
              <a:t>Angelcut</a:t>
            </a:r>
            <a:r>
              <a:rPr lang="hu-HU" i="1" dirty="0" smtClean="0"/>
              <a:t>:</a:t>
            </a:r>
            <a:r>
              <a:rPr lang="hu-HU" dirty="0" smtClean="0"/>
              <a:t> </a:t>
            </a:r>
            <a:r>
              <a:rPr lang="hu-HU" dirty="0" err="1" smtClean="0"/>
              <a:t>TESz</a:t>
            </a:r>
            <a:r>
              <a:rPr lang="hu-HU" dirty="0" smtClean="0"/>
              <a:t>. Latin eredetű, szláv közvetítéssel, a görög eredeti jelentése ’</a:t>
            </a:r>
            <a:r>
              <a:rPr lang="hu-HU" dirty="0" err="1" smtClean="0"/>
              <a:t>küldött</a:t>
            </a:r>
            <a:r>
              <a:rPr lang="hu-HU" dirty="0" smtClean="0"/>
              <a:t>, követ; angyal’, </a:t>
            </a:r>
            <a:r>
              <a:rPr lang="hu-HU" dirty="0" err="1" smtClean="0"/>
              <a:t>er</a:t>
            </a:r>
            <a:r>
              <a:rPr lang="hu-HU" dirty="0" smtClean="0"/>
              <a:t>. ’</a:t>
            </a:r>
            <a:r>
              <a:rPr lang="hu-HU" dirty="0" err="1" smtClean="0"/>
              <a:t>perzsa</a:t>
            </a:r>
            <a:r>
              <a:rPr lang="hu-HU" dirty="0" smtClean="0"/>
              <a:t> </a:t>
            </a:r>
            <a:r>
              <a:rPr lang="hu-HU" dirty="0" err="1" smtClean="0"/>
              <a:t>lovasfutár</a:t>
            </a:r>
            <a:r>
              <a:rPr lang="hu-HU" dirty="0" smtClean="0"/>
              <a:t>’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03111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hu-HU" i="1" dirty="0" err="1"/>
              <a:t>ge</a:t>
            </a:r>
            <a:r>
              <a:rPr lang="hu-HU" i="1" dirty="0"/>
              <a:t>: </a:t>
            </a:r>
            <a:r>
              <a:rPr lang="hu-HU" dirty="0"/>
              <a:t>l. korábban</a:t>
            </a:r>
          </a:p>
          <a:p>
            <a:pPr lvl="0"/>
            <a:r>
              <a:rPr lang="hu-HU" i="1" dirty="0" err="1"/>
              <a:t>feledeve</a:t>
            </a:r>
            <a:r>
              <a:rPr lang="hu-HU" i="1" dirty="0"/>
              <a:t>: </a:t>
            </a:r>
            <a:r>
              <a:rPr lang="hu-HU" dirty="0" err="1"/>
              <a:t>elb</a:t>
            </a:r>
            <a:r>
              <a:rPr lang="hu-HU" dirty="0"/>
              <a:t>. múlt, E/3. tárgyas, ’</a:t>
            </a:r>
            <a:r>
              <a:rPr lang="hu-HU" dirty="0" err="1"/>
              <a:t>feledé</a:t>
            </a:r>
            <a:r>
              <a:rPr lang="hu-HU" dirty="0"/>
              <a:t>’, tagolva: </a:t>
            </a:r>
            <a:r>
              <a:rPr lang="hu-HU" i="1" dirty="0" err="1"/>
              <a:t>fele-de-v-é</a:t>
            </a:r>
            <a:endParaRPr lang="hu-HU" dirty="0"/>
          </a:p>
          <a:p>
            <a:pPr lvl="1"/>
            <a:r>
              <a:rPr lang="hu-HU" i="1" dirty="0"/>
              <a:t>–e (=é): </a:t>
            </a:r>
            <a:r>
              <a:rPr lang="hu-HU" dirty="0"/>
              <a:t>időjel, l. </a:t>
            </a:r>
            <a:r>
              <a:rPr lang="hu-HU" i="1" dirty="0" err="1"/>
              <a:t>terumteve</a:t>
            </a:r>
            <a:endParaRPr lang="hu-HU" dirty="0"/>
          </a:p>
          <a:p>
            <a:pPr lvl="1"/>
            <a:r>
              <a:rPr lang="hu-HU" i="1" dirty="0"/>
              <a:t>–v: </a:t>
            </a:r>
            <a:r>
              <a:rPr lang="hu-HU" dirty="0"/>
              <a:t>hézagpótló, l. </a:t>
            </a:r>
            <a:r>
              <a:rPr lang="hu-HU" i="1" dirty="0" err="1"/>
              <a:t>terumteve</a:t>
            </a:r>
            <a:endParaRPr lang="hu-HU" dirty="0"/>
          </a:p>
          <a:p>
            <a:r>
              <a:rPr lang="hu-HU" i="1" dirty="0"/>
              <a:t>fele- </a:t>
            </a:r>
            <a:r>
              <a:rPr lang="hu-HU" dirty="0"/>
              <a:t>ismeretlen eredetű v. bizonytalan, a fél ’</a:t>
            </a:r>
            <a:r>
              <a:rPr lang="hu-HU" dirty="0" err="1"/>
              <a:t>oldal</a:t>
            </a:r>
            <a:r>
              <a:rPr lang="hu-HU" dirty="0"/>
              <a:t>’ származtatás egy eredeti ’</a:t>
            </a:r>
            <a:r>
              <a:rPr lang="hu-HU" dirty="0" err="1"/>
              <a:t>oldalra</a:t>
            </a:r>
            <a:r>
              <a:rPr lang="hu-HU" dirty="0"/>
              <a:t>, félre hagy, ejt’ </a:t>
            </a:r>
            <a:r>
              <a:rPr lang="hu-HU" dirty="0" err="1"/>
              <a:t>jtést</a:t>
            </a:r>
            <a:r>
              <a:rPr lang="hu-HU" dirty="0"/>
              <a:t> feltételez, de gond, hogy a </a:t>
            </a:r>
            <a:r>
              <a:rPr lang="hu-HU" i="1" dirty="0"/>
              <a:t>feled </a:t>
            </a:r>
            <a:r>
              <a:rPr lang="hu-HU" dirty="0"/>
              <a:t>ige ’</a:t>
            </a:r>
            <a:r>
              <a:rPr lang="hu-HU" dirty="0" err="1"/>
              <a:t>otthagy</a:t>
            </a:r>
            <a:r>
              <a:rPr lang="hu-HU" dirty="0"/>
              <a:t>’ jelentése csak a 16. </a:t>
            </a:r>
            <a:r>
              <a:rPr lang="hu-HU" dirty="0" err="1"/>
              <a:t>sz-tól</a:t>
            </a:r>
            <a:r>
              <a:rPr lang="hu-HU" dirty="0"/>
              <a:t> adatolható, a </a:t>
            </a:r>
            <a:r>
              <a:rPr lang="hu-HU" i="1" dirty="0" err="1"/>
              <a:t>felejt</a:t>
            </a:r>
            <a:r>
              <a:rPr lang="hu-HU" dirty="0" err="1"/>
              <a:t>-nek</a:t>
            </a:r>
            <a:r>
              <a:rPr lang="hu-HU" dirty="0"/>
              <a:t> meg a 18. </a:t>
            </a:r>
            <a:r>
              <a:rPr lang="hu-HU" dirty="0" err="1"/>
              <a:t>sz-tól</a:t>
            </a:r>
            <a:r>
              <a:rPr lang="hu-HU" dirty="0"/>
              <a:t> – de B. nem zárja ki, hogy a </a:t>
            </a:r>
            <a:r>
              <a:rPr lang="hu-HU" dirty="0" err="1"/>
              <a:t>konrkét</a:t>
            </a:r>
            <a:r>
              <a:rPr lang="hu-HU" dirty="0"/>
              <a:t> jelentés volt az elsődleges, és az ’</a:t>
            </a:r>
            <a:r>
              <a:rPr lang="hu-HU" dirty="0" err="1"/>
              <a:t>emlékezetből</a:t>
            </a:r>
            <a:r>
              <a:rPr lang="hu-HU" dirty="0"/>
              <a:t> kiejt’ későbbi, majd a korábbi </a:t>
            </a:r>
            <a:r>
              <a:rPr lang="hu-HU" dirty="0" err="1"/>
              <a:t>jtés</a:t>
            </a:r>
            <a:r>
              <a:rPr lang="hu-HU" dirty="0"/>
              <a:t> elhalványult, amikor az újabb kifejlődött</a:t>
            </a:r>
          </a:p>
        </p:txBody>
      </p:sp>
    </p:spTree>
    <p:extLst>
      <p:ext uri="{BB962C8B-B14F-4D97-AF65-F5344CB8AC3E}">
        <p14:creationId xmlns:p14="http://schemas.microsoft.com/office/powerpoint/2010/main" val="4353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i="1" dirty="0" err="1"/>
              <a:t>hug</a:t>
            </a:r>
            <a:r>
              <a:rPr lang="hu-HU" b="1" i="1" dirty="0"/>
              <a:t> </a:t>
            </a:r>
            <a:r>
              <a:rPr lang="hu-HU" b="1" i="1" dirty="0" err="1"/>
              <a:t>uimaggonoc</a:t>
            </a:r>
            <a:r>
              <a:rPr lang="hu-HU" b="1" i="1" dirty="0"/>
              <a:t> </a:t>
            </a:r>
            <a:r>
              <a:rPr lang="hu-HU" b="1" i="1" dirty="0" err="1"/>
              <a:t>erette</a:t>
            </a:r>
            <a:r>
              <a:rPr lang="hu-HU" b="1" i="1" dirty="0"/>
              <a:t>.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i="1" dirty="0" err="1"/>
              <a:t>hug</a:t>
            </a:r>
            <a:r>
              <a:rPr lang="hu-HU" i="1" dirty="0"/>
              <a:t>: </a:t>
            </a:r>
            <a:r>
              <a:rPr lang="hu-HU" dirty="0"/>
              <a:t>l. korábban</a:t>
            </a:r>
            <a:r>
              <a:rPr lang="hu-HU" i="1" dirty="0"/>
              <a:t> </a:t>
            </a:r>
            <a:endParaRPr lang="hu-HU" dirty="0"/>
          </a:p>
          <a:p>
            <a:pPr lvl="0"/>
            <a:r>
              <a:rPr lang="hu-HU" i="1" dirty="0" err="1"/>
              <a:t>uimaggonoc</a:t>
            </a:r>
            <a:r>
              <a:rPr lang="hu-HU" i="1" dirty="0"/>
              <a:t>: </a:t>
            </a:r>
            <a:r>
              <a:rPr lang="hu-HU" dirty="0"/>
              <a:t>l. </a:t>
            </a:r>
            <a:r>
              <a:rPr lang="hu-HU" i="1" dirty="0" err="1"/>
              <a:t>vimagguc</a:t>
            </a:r>
            <a:r>
              <a:rPr lang="hu-HU" dirty="0"/>
              <a:t>. Felszól. mód, T/3. alanyi ragozás ’</a:t>
            </a:r>
            <a:r>
              <a:rPr lang="hu-HU" dirty="0" err="1"/>
              <a:t>könyörögjenek</a:t>
            </a:r>
            <a:r>
              <a:rPr lang="hu-HU" dirty="0"/>
              <a:t>’, a </a:t>
            </a:r>
            <a:r>
              <a:rPr lang="hu-HU" i="1" dirty="0"/>
              <a:t>–</a:t>
            </a:r>
            <a:r>
              <a:rPr lang="hu-HU" i="1" dirty="0" err="1"/>
              <a:t>nok</a:t>
            </a:r>
            <a:r>
              <a:rPr lang="hu-HU" i="1" dirty="0"/>
              <a:t> </a:t>
            </a:r>
            <a:r>
              <a:rPr lang="hu-HU" dirty="0"/>
              <a:t>személyrag az E/3. </a:t>
            </a:r>
            <a:r>
              <a:rPr lang="hu-HU" i="1" dirty="0"/>
              <a:t>–n </a:t>
            </a:r>
            <a:r>
              <a:rPr lang="hu-HU" dirty="0"/>
              <a:t>személyragja + </a:t>
            </a:r>
            <a:r>
              <a:rPr lang="hu-HU" i="1" dirty="0" err="1"/>
              <a:t>-k</a:t>
            </a:r>
            <a:r>
              <a:rPr lang="hu-HU" i="1" dirty="0"/>
              <a:t> </a:t>
            </a:r>
            <a:r>
              <a:rPr lang="hu-HU" dirty="0"/>
              <a:t>többesjel kapcsolata.</a:t>
            </a:r>
            <a:r>
              <a:rPr lang="hu-HU" i="1" dirty="0"/>
              <a:t> </a:t>
            </a:r>
            <a:endParaRPr lang="hu-HU" dirty="0"/>
          </a:p>
          <a:p>
            <a:r>
              <a:rPr lang="hu-HU" i="1" dirty="0" err="1"/>
              <a:t>erette</a:t>
            </a:r>
            <a:r>
              <a:rPr lang="hu-HU" i="1" dirty="0"/>
              <a:t>: </a:t>
            </a:r>
            <a:r>
              <a:rPr lang="hu-HU" dirty="0"/>
              <a:t>érdekhatározó, az </a:t>
            </a:r>
            <a:r>
              <a:rPr lang="hu-HU" i="1" dirty="0"/>
              <a:t>érett </a:t>
            </a:r>
            <a:r>
              <a:rPr lang="hu-HU" dirty="0" err="1"/>
              <a:t>hszó</a:t>
            </a:r>
            <a:r>
              <a:rPr lang="hu-HU" dirty="0"/>
              <a:t> 3. </a:t>
            </a:r>
            <a:r>
              <a:rPr lang="hu-HU" dirty="0" err="1"/>
              <a:t>sz-ű</a:t>
            </a:r>
            <a:r>
              <a:rPr lang="hu-HU" dirty="0"/>
              <a:t> </a:t>
            </a:r>
            <a:r>
              <a:rPr lang="hu-HU" dirty="0" err="1"/>
              <a:t>bszj-s</a:t>
            </a:r>
            <a:r>
              <a:rPr lang="hu-HU" dirty="0"/>
              <a:t> alakja, a </a:t>
            </a:r>
            <a:r>
              <a:rPr lang="hu-HU" dirty="0" err="1"/>
              <a:t>bszj-re</a:t>
            </a:r>
            <a:r>
              <a:rPr lang="hu-HU" dirty="0"/>
              <a:t> l. </a:t>
            </a:r>
            <a:r>
              <a:rPr lang="hu-HU" i="1" dirty="0" err="1"/>
              <a:t>feleym</a:t>
            </a:r>
            <a:r>
              <a:rPr lang="hu-HU" dirty="0"/>
              <a:t>, az </a:t>
            </a:r>
            <a:r>
              <a:rPr lang="hu-HU" i="1" dirty="0" err="1"/>
              <a:t>erett</a:t>
            </a:r>
            <a:r>
              <a:rPr lang="hu-HU" dirty="0" err="1"/>
              <a:t>-re</a:t>
            </a:r>
            <a:r>
              <a:rPr lang="hu-HU" dirty="0"/>
              <a:t> l. </a:t>
            </a:r>
            <a:r>
              <a:rPr lang="hu-HU" i="1" dirty="0" err="1"/>
              <a:t>meret</a:t>
            </a:r>
            <a:r>
              <a:rPr lang="hu-HU" dirty="0"/>
              <a:t>.</a:t>
            </a:r>
            <a:r>
              <a:rPr lang="hu-HU" i="1" dirty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090645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i="1" dirty="0" err="1"/>
              <a:t>Eſ</a:t>
            </a:r>
            <a:r>
              <a:rPr lang="hu-HU" b="1" i="1" dirty="0"/>
              <a:t> </a:t>
            </a:r>
            <a:r>
              <a:rPr lang="hu-HU" b="1" i="1" dirty="0" err="1"/>
              <a:t>uimagguc</a:t>
            </a:r>
            <a:r>
              <a:rPr lang="hu-HU" b="1" i="1" dirty="0"/>
              <a:t> </a:t>
            </a:r>
            <a:r>
              <a:rPr lang="hu-HU" b="1" i="1" dirty="0" err="1"/>
              <a:t>ſzent</a:t>
            </a:r>
            <a:r>
              <a:rPr lang="hu-HU" b="1" i="1" dirty="0"/>
              <a:t> </a:t>
            </a:r>
            <a:r>
              <a:rPr lang="hu-HU" b="1" i="1" dirty="0" err="1"/>
              <a:t>peter</a:t>
            </a:r>
            <a:r>
              <a:rPr lang="hu-HU" b="1" i="1" dirty="0"/>
              <a:t> </a:t>
            </a:r>
            <a:r>
              <a:rPr lang="hu-HU" b="1" i="1" dirty="0" err="1"/>
              <a:t>urot</a:t>
            </a:r>
            <a:r>
              <a:rPr lang="hu-HU" b="1" i="1" dirty="0"/>
              <a:t>. </a:t>
            </a:r>
            <a:r>
              <a:rPr lang="hu-HU" b="1" i="1" dirty="0" err="1"/>
              <a:t>kinec</a:t>
            </a:r>
            <a:r>
              <a:rPr lang="hu-HU" b="1" i="1" dirty="0"/>
              <a:t> </a:t>
            </a:r>
            <a:r>
              <a:rPr lang="hu-HU" b="1" i="1" dirty="0" err="1"/>
              <a:t>odut</a:t>
            </a:r>
            <a:r>
              <a:rPr lang="hu-HU" b="1" i="1" dirty="0"/>
              <a:t> </a:t>
            </a:r>
            <a:r>
              <a:rPr lang="hu-HU" b="1" i="1" dirty="0" err="1"/>
              <a:t>hotolm</a:t>
            </a:r>
            <a:r>
              <a:rPr lang="hu-HU" b="1" i="1" dirty="0"/>
              <a:t> </a:t>
            </a:r>
            <a:r>
              <a:rPr lang="hu-HU" b="1" i="1" dirty="0" err="1"/>
              <a:t>ovdonia</a:t>
            </a:r>
            <a:r>
              <a:rPr lang="hu-HU" b="1" i="1" dirty="0"/>
              <a:t> </a:t>
            </a:r>
            <a:r>
              <a:rPr lang="hu-HU" b="1" i="1" dirty="0" err="1"/>
              <a:t>eſ</a:t>
            </a:r>
            <a:r>
              <a:rPr lang="hu-HU" b="1" i="1" dirty="0"/>
              <a:t> </a:t>
            </a:r>
            <a:r>
              <a:rPr lang="hu-HU" b="1" i="1" dirty="0" err="1"/>
              <a:t>ketnie</a:t>
            </a:r>
            <a:r>
              <a:rPr lang="hu-HU" b="1" i="1" dirty="0"/>
              <a:t> </a:t>
            </a:r>
            <a:r>
              <a:rPr lang="hu-HU" b="1" i="1" dirty="0" err="1"/>
              <a:t>hug</a:t>
            </a:r>
            <a:r>
              <a:rPr lang="hu-HU" b="1" i="1" dirty="0"/>
              <a:t> </a:t>
            </a:r>
            <a:r>
              <a:rPr lang="hu-HU" b="1" i="1" dirty="0" err="1"/>
              <a:t>ovga</a:t>
            </a:r>
            <a:r>
              <a:rPr lang="hu-HU" b="1" i="1" dirty="0"/>
              <a:t> </a:t>
            </a:r>
            <a:r>
              <a:rPr lang="hu-HU" b="1" i="1" dirty="0" err="1"/>
              <a:t>mend</a:t>
            </a:r>
            <a:r>
              <a:rPr lang="hu-HU" b="1" i="1" dirty="0"/>
              <a:t> w </a:t>
            </a:r>
            <a:r>
              <a:rPr lang="hu-HU" b="1" i="1" dirty="0" err="1"/>
              <a:t>bunet</a:t>
            </a:r>
            <a:r>
              <a:rPr lang="hu-HU" b="1" i="1" dirty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06916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hu-HU" i="1" dirty="0" err="1"/>
              <a:t>peter</a:t>
            </a:r>
            <a:r>
              <a:rPr lang="hu-HU" i="1" dirty="0"/>
              <a:t>: </a:t>
            </a:r>
            <a:r>
              <a:rPr lang="hu-HU" dirty="0"/>
              <a:t>latin </a:t>
            </a:r>
            <a:r>
              <a:rPr lang="hu-HU" i="1" dirty="0"/>
              <a:t>Petrus &gt; </a:t>
            </a:r>
            <a:r>
              <a:rPr lang="hu-HU" i="1" dirty="0" err="1"/>
              <a:t>Petruš</a:t>
            </a:r>
            <a:r>
              <a:rPr lang="hu-HU" i="1" dirty="0"/>
              <a:t> &gt; </a:t>
            </a:r>
            <a:r>
              <a:rPr lang="hu-HU" i="1" dirty="0" err="1"/>
              <a:t>Petrüs</a:t>
            </a:r>
            <a:r>
              <a:rPr lang="hu-HU" i="1" dirty="0"/>
              <a:t> </a:t>
            </a:r>
            <a:r>
              <a:rPr lang="hu-HU" dirty="0"/>
              <a:t>(az </a:t>
            </a:r>
            <a:r>
              <a:rPr lang="hu-HU" i="1" dirty="0"/>
              <a:t>s</a:t>
            </a:r>
            <a:r>
              <a:rPr lang="hu-HU" dirty="0"/>
              <a:t>-t </a:t>
            </a:r>
            <a:r>
              <a:rPr lang="hu-HU" dirty="0" err="1"/>
              <a:t>bec</a:t>
            </a:r>
            <a:r>
              <a:rPr lang="hu-HU" dirty="0"/>
              <a:t>. képzőnek érezték) &gt; </a:t>
            </a:r>
            <a:r>
              <a:rPr lang="hu-HU" i="1" dirty="0" err="1"/>
              <a:t>Petrü</a:t>
            </a:r>
            <a:r>
              <a:rPr lang="hu-HU" i="1" dirty="0"/>
              <a:t> </a:t>
            </a:r>
            <a:endParaRPr lang="hu-HU" dirty="0"/>
          </a:p>
          <a:p>
            <a:pPr lvl="0"/>
            <a:r>
              <a:rPr lang="hu-HU" i="1" dirty="0" err="1"/>
              <a:t>kinec</a:t>
            </a:r>
            <a:r>
              <a:rPr lang="hu-HU" i="1" dirty="0"/>
              <a:t>: </a:t>
            </a:r>
            <a:r>
              <a:rPr lang="hu-HU" dirty="0"/>
              <a:t>részes H, </a:t>
            </a:r>
            <a:r>
              <a:rPr lang="hu-HU" dirty="0" err="1"/>
              <a:t>-nek-hez</a:t>
            </a:r>
            <a:r>
              <a:rPr lang="hu-HU" dirty="0"/>
              <a:t> l. </a:t>
            </a:r>
            <a:r>
              <a:rPr lang="hu-HU" i="1" dirty="0"/>
              <a:t>neki, </a:t>
            </a:r>
            <a:r>
              <a:rPr lang="hu-HU" dirty="0"/>
              <a:t>az alapszó</a:t>
            </a:r>
            <a:r>
              <a:rPr lang="hu-HU" i="1" dirty="0"/>
              <a:t> </a:t>
            </a:r>
            <a:r>
              <a:rPr lang="hu-HU" dirty="0"/>
              <a:t>ki- kérdő (von, </a:t>
            </a:r>
            <a:r>
              <a:rPr lang="hu-HU" dirty="0" err="1"/>
              <a:t>hatlan</a:t>
            </a:r>
            <a:r>
              <a:rPr lang="hu-HU" dirty="0"/>
              <a:t>) nm, erre l. </a:t>
            </a:r>
            <a:r>
              <a:rPr lang="hu-HU" i="1" dirty="0" err="1"/>
              <a:t>kí</a:t>
            </a:r>
            <a:r>
              <a:rPr lang="hu-HU" i="1" dirty="0"/>
              <a:t> </a:t>
            </a:r>
            <a:r>
              <a:rPr lang="hu-HU" i="1" dirty="0" err="1"/>
              <a:t>nopun</a:t>
            </a:r>
            <a:r>
              <a:rPr lang="hu-HU" i="1" dirty="0"/>
              <a:t> </a:t>
            </a:r>
            <a:endParaRPr lang="hu-HU" dirty="0"/>
          </a:p>
          <a:p>
            <a:pPr lvl="0"/>
            <a:r>
              <a:rPr lang="hu-HU" i="1" dirty="0" err="1"/>
              <a:t>odut</a:t>
            </a:r>
            <a:r>
              <a:rPr lang="hu-HU" i="1" dirty="0"/>
              <a:t>: </a:t>
            </a:r>
            <a:r>
              <a:rPr lang="hu-HU" dirty="0"/>
              <a:t>nominális Á, szenvedő értelmű </a:t>
            </a:r>
            <a:r>
              <a:rPr lang="hu-HU" dirty="0" err="1"/>
              <a:t>mnin</a:t>
            </a:r>
            <a:r>
              <a:rPr lang="hu-HU" dirty="0"/>
              <a:t>. – ez teljesen beleillik a </a:t>
            </a:r>
            <a:r>
              <a:rPr lang="hu-HU" dirty="0" err="1"/>
              <a:t>fgr</a:t>
            </a:r>
            <a:r>
              <a:rPr lang="hu-HU" dirty="0"/>
              <a:t>. nyelvek </a:t>
            </a:r>
            <a:r>
              <a:rPr lang="hu-HU" dirty="0" err="1"/>
              <a:t>bermészetébe</a:t>
            </a:r>
            <a:r>
              <a:rPr lang="hu-HU" dirty="0"/>
              <a:t>, de ritka a régi magyar nyelvben, majd a 18. </a:t>
            </a:r>
            <a:r>
              <a:rPr lang="hu-HU" dirty="0" err="1"/>
              <a:t>sz-ban</a:t>
            </a:r>
            <a:r>
              <a:rPr lang="hu-HU" dirty="0"/>
              <a:t> élesztették újjá. Ma szenvedő igei </a:t>
            </a:r>
            <a:r>
              <a:rPr lang="hu-HU" dirty="0" err="1"/>
              <a:t>Á-nyal</a:t>
            </a:r>
            <a:r>
              <a:rPr lang="hu-HU" dirty="0"/>
              <a:t> mondhatnánk: </a:t>
            </a:r>
            <a:r>
              <a:rPr lang="hu-HU" i="1" dirty="0"/>
              <a:t>adatott, adva van</a:t>
            </a:r>
            <a:r>
              <a:rPr lang="hu-HU" dirty="0"/>
              <a:t>. B. szerint nem kizárt, hogy egy régi szenvedő igeragozás utolsó maradványát mutatja ez az alak: </a:t>
            </a:r>
            <a:r>
              <a:rPr lang="hu-HU" i="1" dirty="0"/>
              <a:t>*adott vagyok, *adott vagy, *adott.  </a:t>
            </a:r>
            <a:endParaRPr lang="hu-HU" dirty="0"/>
          </a:p>
          <a:p>
            <a:pPr lvl="0"/>
            <a:r>
              <a:rPr lang="hu-HU" i="1" dirty="0" err="1"/>
              <a:t>hotolm</a:t>
            </a:r>
            <a:r>
              <a:rPr lang="hu-HU" i="1" dirty="0"/>
              <a:t>: </a:t>
            </a:r>
            <a:r>
              <a:rPr lang="hu-HU" dirty="0"/>
              <a:t>tagolás </a:t>
            </a:r>
            <a:r>
              <a:rPr lang="hu-HU" dirty="0" err="1"/>
              <a:t>hoto-lm</a:t>
            </a:r>
            <a:r>
              <a:rPr lang="hu-HU" dirty="0"/>
              <a:t>, ill. </a:t>
            </a:r>
            <a:r>
              <a:rPr lang="hu-HU" dirty="0" err="1"/>
              <a:t>ho-to-l-m</a:t>
            </a:r>
            <a:r>
              <a:rPr lang="hu-HU" i="1" dirty="0"/>
              <a:t> </a:t>
            </a:r>
            <a:endParaRPr lang="hu-HU" dirty="0"/>
          </a:p>
          <a:p>
            <a:pPr lvl="1"/>
            <a:r>
              <a:rPr lang="hu-HU" i="1" dirty="0"/>
              <a:t>lm: </a:t>
            </a:r>
            <a:r>
              <a:rPr lang="hu-HU" dirty="0"/>
              <a:t>képzőpáros, </a:t>
            </a:r>
            <a:r>
              <a:rPr lang="hu-HU" i="1" dirty="0" err="1"/>
              <a:t>-lm</a:t>
            </a:r>
            <a:r>
              <a:rPr lang="hu-HU" i="1" dirty="0"/>
              <a:t>&gt; </a:t>
            </a:r>
            <a:r>
              <a:rPr lang="hu-HU" i="1" dirty="0" err="1"/>
              <a:t>-lom</a:t>
            </a:r>
            <a:r>
              <a:rPr lang="hu-HU" i="1" dirty="0"/>
              <a:t>,</a:t>
            </a:r>
            <a:r>
              <a:rPr lang="hu-HU" i="1" dirty="0" err="1"/>
              <a:t>-lem</a:t>
            </a:r>
            <a:r>
              <a:rPr lang="hu-HU" dirty="0"/>
              <a:t>, l. </a:t>
            </a:r>
            <a:r>
              <a:rPr lang="hu-HU" i="1" dirty="0" err="1"/>
              <a:t>kegilmet</a:t>
            </a:r>
            <a:r>
              <a:rPr lang="hu-HU" dirty="0"/>
              <a:t>, az alapszóra l. </a:t>
            </a:r>
            <a:r>
              <a:rPr lang="hu-HU" i="1" dirty="0" err="1" smtClean="0"/>
              <a:t>mulchotia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405209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hu-HU" i="1" dirty="0" err="1"/>
              <a:t>ovdonia</a:t>
            </a:r>
            <a:r>
              <a:rPr lang="hu-HU" i="1" dirty="0"/>
              <a:t>: </a:t>
            </a:r>
            <a:r>
              <a:rPr lang="hu-HU" dirty="0" err="1"/>
              <a:t>célH</a:t>
            </a:r>
            <a:r>
              <a:rPr lang="hu-HU" dirty="0"/>
              <a:t> itt, </a:t>
            </a:r>
            <a:r>
              <a:rPr lang="hu-HU" dirty="0" err="1"/>
              <a:t>bszj-s</a:t>
            </a:r>
            <a:r>
              <a:rPr lang="hu-HU" dirty="0"/>
              <a:t> </a:t>
            </a:r>
            <a:r>
              <a:rPr lang="hu-HU" dirty="0" err="1"/>
              <a:t>fnin</a:t>
            </a:r>
            <a:r>
              <a:rPr lang="hu-HU" dirty="0"/>
              <a:t>, tagolás: </a:t>
            </a:r>
            <a:r>
              <a:rPr lang="hu-HU" i="1" dirty="0" err="1"/>
              <a:t>ov-do-ni-a</a:t>
            </a:r>
            <a:endParaRPr lang="hu-HU" dirty="0"/>
          </a:p>
          <a:p>
            <a:pPr lvl="1"/>
            <a:r>
              <a:rPr lang="hu-HU" dirty="0"/>
              <a:t>–a </a:t>
            </a:r>
            <a:r>
              <a:rPr lang="hu-HU" dirty="0" err="1"/>
              <a:t>bszj-re</a:t>
            </a:r>
            <a:r>
              <a:rPr lang="hu-HU" dirty="0"/>
              <a:t> l. </a:t>
            </a:r>
            <a:r>
              <a:rPr lang="hu-HU" i="1" dirty="0" err="1"/>
              <a:t>feleym</a:t>
            </a:r>
            <a:r>
              <a:rPr lang="hu-HU" dirty="0"/>
              <a:t>, </a:t>
            </a:r>
            <a:r>
              <a:rPr lang="hu-HU" dirty="0" err="1"/>
              <a:t>fnin-képzőre</a:t>
            </a:r>
            <a:r>
              <a:rPr lang="hu-HU" dirty="0"/>
              <a:t> l. </a:t>
            </a:r>
            <a:r>
              <a:rPr lang="hu-HU" i="1" dirty="0" err="1"/>
              <a:t>elnie</a:t>
            </a:r>
            <a:endParaRPr lang="hu-HU" dirty="0"/>
          </a:p>
          <a:p>
            <a:pPr lvl="1"/>
            <a:r>
              <a:rPr lang="hu-HU" dirty="0" err="1"/>
              <a:t>ovd</a:t>
            </a:r>
            <a:r>
              <a:rPr lang="hu-HU" dirty="0"/>
              <a:t>(o)- alapszó: vsz. </a:t>
            </a:r>
            <a:r>
              <a:rPr lang="hu-HU" dirty="0" err="1"/>
              <a:t>fgr</a:t>
            </a:r>
            <a:r>
              <a:rPr lang="hu-HU" dirty="0"/>
              <a:t>., képzett szó, </a:t>
            </a:r>
            <a:r>
              <a:rPr lang="hu-HU" i="1" dirty="0"/>
              <a:t>*o\ </a:t>
            </a:r>
            <a:r>
              <a:rPr lang="hu-HU" dirty="0"/>
              <a:t>az abszolút tő. Majd ahogy a </a:t>
            </a:r>
            <a:r>
              <a:rPr lang="hu-HU" i="1" dirty="0" err="1"/>
              <a:t>boudug</a:t>
            </a:r>
            <a:r>
              <a:rPr lang="hu-HU" dirty="0" err="1"/>
              <a:t>-ból</a:t>
            </a:r>
            <a:r>
              <a:rPr lang="hu-HU" dirty="0"/>
              <a:t> &gt; </a:t>
            </a:r>
            <a:r>
              <a:rPr lang="hu-HU" i="1" dirty="0"/>
              <a:t>boldog </a:t>
            </a:r>
            <a:r>
              <a:rPr lang="hu-HU" dirty="0"/>
              <a:t>lett – </a:t>
            </a:r>
            <a:r>
              <a:rPr lang="hu-HU" dirty="0" err="1"/>
              <a:t>hiperurbanizmus</a:t>
            </a:r>
            <a:r>
              <a:rPr lang="hu-HU" dirty="0"/>
              <a:t> v. téves visszaütés révén –, ide is bekerült az </a:t>
            </a:r>
            <a:r>
              <a:rPr lang="hu-HU" dirty="0" err="1"/>
              <a:t>-</a:t>
            </a:r>
            <a:r>
              <a:rPr lang="hu-HU" i="1" dirty="0" err="1"/>
              <a:t>l</a:t>
            </a:r>
            <a:r>
              <a:rPr lang="hu-HU" dirty="0"/>
              <a:t>.</a:t>
            </a:r>
          </a:p>
          <a:p>
            <a:pPr lvl="0"/>
            <a:r>
              <a:rPr lang="hu-HU" i="1" dirty="0" err="1"/>
              <a:t>ketnie</a:t>
            </a:r>
            <a:r>
              <a:rPr lang="hu-HU" i="1" dirty="0"/>
              <a:t>: </a:t>
            </a:r>
            <a:r>
              <a:rPr lang="hu-HU" dirty="0" err="1"/>
              <a:t>célH</a:t>
            </a:r>
            <a:r>
              <a:rPr lang="hu-HU" dirty="0"/>
              <a:t> itt, </a:t>
            </a:r>
            <a:r>
              <a:rPr lang="hu-HU" dirty="0" err="1"/>
              <a:t>bszj-s</a:t>
            </a:r>
            <a:r>
              <a:rPr lang="hu-HU" dirty="0"/>
              <a:t> </a:t>
            </a:r>
            <a:r>
              <a:rPr lang="hu-HU" dirty="0" err="1"/>
              <a:t>fnin</a:t>
            </a:r>
            <a:r>
              <a:rPr lang="hu-HU" dirty="0"/>
              <a:t>. tagolása: </a:t>
            </a:r>
            <a:r>
              <a:rPr lang="hu-HU" i="1" dirty="0" err="1"/>
              <a:t>ket-ni-e</a:t>
            </a:r>
            <a:endParaRPr lang="hu-HU" dirty="0"/>
          </a:p>
          <a:p>
            <a:pPr lvl="1"/>
            <a:r>
              <a:rPr lang="hu-HU" i="1" dirty="0"/>
              <a:t>–e</a:t>
            </a:r>
            <a:r>
              <a:rPr lang="hu-HU" dirty="0"/>
              <a:t>-re és </a:t>
            </a:r>
            <a:r>
              <a:rPr lang="hu-HU" i="1" dirty="0"/>
              <a:t>–ni</a:t>
            </a:r>
            <a:r>
              <a:rPr lang="hu-HU" dirty="0"/>
              <a:t>-re l. </a:t>
            </a:r>
            <a:r>
              <a:rPr lang="hu-HU" i="1" dirty="0" err="1"/>
              <a:t>feleym</a:t>
            </a:r>
            <a:r>
              <a:rPr lang="hu-HU" dirty="0"/>
              <a:t>, ill. </a:t>
            </a:r>
            <a:r>
              <a:rPr lang="hu-HU" i="1" dirty="0" err="1"/>
              <a:t>elnie</a:t>
            </a:r>
            <a:endParaRPr lang="hu-HU" dirty="0"/>
          </a:p>
          <a:p>
            <a:pPr lvl="1"/>
            <a:r>
              <a:rPr lang="hu-HU" i="1" dirty="0" err="1"/>
              <a:t>ket-</a:t>
            </a:r>
            <a:r>
              <a:rPr lang="hu-HU" i="1" dirty="0"/>
              <a:t>: </a:t>
            </a:r>
            <a:r>
              <a:rPr lang="hu-HU" dirty="0" err="1"/>
              <a:t>fgr</a:t>
            </a:r>
            <a:r>
              <a:rPr lang="hu-HU" dirty="0"/>
              <a:t>. </a:t>
            </a:r>
            <a:r>
              <a:rPr lang="hu-HU" dirty="0" err="1"/>
              <a:t>er</a:t>
            </a:r>
            <a:r>
              <a:rPr lang="hu-HU" dirty="0"/>
              <a:t>. tő</a:t>
            </a:r>
          </a:p>
          <a:p>
            <a:pPr lvl="0"/>
            <a:r>
              <a:rPr lang="hu-HU" i="1" dirty="0" err="1" smtClean="0"/>
              <a:t>ovga</a:t>
            </a:r>
            <a:r>
              <a:rPr lang="hu-HU" i="1" dirty="0"/>
              <a:t>: </a:t>
            </a:r>
            <a:r>
              <a:rPr lang="hu-HU" dirty="0"/>
              <a:t>felszól. módú E/3. sz. tárgyas alak</a:t>
            </a:r>
          </a:p>
          <a:p>
            <a:pPr lvl="1"/>
            <a:r>
              <a:rPr lang="hu-HU" i="1" dirty="0"/>
              <a:t>–a: </a:t>
            </a:r>
            <a:r>
              <a:rPr lang="hu-HU" dirty="0"/>
              <a:t>l. </a:t>
            </a:r>
            <a:r>
              <a:rPr lang="hu-HU" i="1" dirty="0" err="1"/>
              <a:t>bulsassa</a:t>
            </a:r>
            <a:r>
              <a:rPr lang="hu-HU" i="1" dirty="0"/>
              <a:t>, </a:t>
            </a:r>
            <a:r>
              <a:rPr lang="hu-HU" i="1" dirty="0" err="1"/>
              <a:t>zocotia</a:t>
            </a:r>
            <a:endParaRPr lang="hu-HU" dirty="0"/>
          </a:p>
          <a:p>
            <a:pPr lvl="1"/>
            <a:r>
              <a:rPr lang="hu-HU" i="1" dirty="0"/>
              <a:t>–j </a:t>
            </a:r>
            <a:r>
              <a:rPr lang="hu-HU" dirty="0"/>
              <a:t>felszól. jel és </a:t>
            </a:r>
            <a:r>
              <a:rPr lang="hu-HU" i="1" dirty="0"/>
              <a:t>d+j: </a:t>
            </a:r>
            <a:r>
              <a:rPr lang="hu-HU" dirty="0"/>
              <a:t>l.</a:t>
            </a:r>
            <a:r>
              <a:rPr lang="hu-HU" i="1" dirty="0"/>
              <a:t> </a:t>
            </a:r>
            <a:r>
              <a:rPr lang="hu-HU" i="1" dirty="0" err="1"/>
              <a:t>Wimagguc</a:t>
            </a:r>
            <a:endParaRPr lang="hu-HU" dirty="0"/>
          </a:p>
          <a:p>
            <a:r>
              <a:rPr lang="hu-HU" dirty="0"/>
              <a:t>alapszóra l. </a:t>
            </a:r>
            <a:r>
              <a:rPr lang="hu-HU" i="1" dirty="0" err="1"/>
              <a:t>ovdonia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5938449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i="1" dirty="0" err="1"/>
              <a:t>Eſ</a:t>
            </a:r>
            <a:r>
              <a:rPr lang="hu-HU" b="1" i="1" dirty="0"/>
              <a:t> </a:t>
            </a:r>
            <a:r>
              <a:rPr lang="hu-HU" b="1" i="1" dirty="0" err="1"/>
              <a:t>vimagguc</a:t>
            </a:r>
            <a:r>
              <a:rPr lang="hu-HU" b="1" i="1" dirty="0"/>
              <a:t> </a:t>
            </a:r>
            <a:r>
              <a:rPr lang="hu-HU" b="1" i="1" dirty="0" err="1"/>
              <a:t>mend</a:t>
            </a:r>
            <a:r>
              <a:rPr lang="hu-HU" b="1" i="1" dirty="0"/>
              <a:t> </a:t>
            </a:r>
            <a:r>
              <a:rPr lang="hu-HU" b="1" i="1" dirty="0" err="1"/>
              <a:t>ſzentucut</a:t>
            </a:r>
            <a:r>
              <a:rPr lang="hu-HU" b="1" i="1" dirty="0"/>
              <a:t>. </a:t>
            </a:r>
            <a:r>
              <a:rPr lang="hu-HU" b="1" i="1" dirty="0" err="1"/>
              <a:t>hug</a:t>
            </a:r>
            <a:r>
              <a:rPr lang="hu-HU" b="1" i="1" dirty="0"/>
              <a:t> </a:t>
            </a:r>
            <a:r>
              <a:rPr lang="hu-HU" b="1" i="1" dirty="0" err="1"/>
              <a:t>legenec</a:t>
            </a:r>
            <a:r>
              <a:rPr lang="hu-HU" b="1" i="1" dirty="0"/>
              <a:t> neki </a:t>
            </a:r>
            <a:r>
              <a:rPr lang="hu-HU" b="1" i="1" dirty="0" err="1"/>
              <a:t>ſeged</a:t>
            </a:r>
            <a:r>
              <a:rPr lang="hu-HU" b="1" i="1" dirty="0"/>
              <a:t> </a:t>
            </a:r>
            <a:r>
              <a:rPr lang="hu-HU" b="1" i="1" dirty="0" err="1"/>
              <a:t>uromc</a:t>
            </a:r>
            <a:r>
              <a:rPr lang="hu-HU" b="1" i="1" dirty="0"/>
              <a:t> </a:t>
            </a:r>
            <a:r>
              <a:rPr lang="hu-HU" b="1" i="1" dirty="0" err="1"/>
              <a:t>ſcine</a:t>
            </a:r>
            <a:r>
              <a:rPr lang="hu-HU" b="1" i="1" dirty="0"/>
              <a:t> </a:t>
            </a:r>
            <a:r>
              <a:rPr lang="hu-HU" b="1" i="1" dirty="0" err="1"/>
              <a:t>eleut</a:t>
            </a:r>
            <a:r>
              <a:rPr lang="hu-HU" b="1" i="1" dirty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hu-HU" i="1" dirty="0" err="1"/>
              <a:t>ſzentucut</a:t>
            </a:r>
            <a:r>
              <a:rPr lang="hu-HU" i="1" dirty="0"/>
              <a:t>: </a:t>
            </a:r>
            <a:r>
              <a:rPr lang="hu-HU" dirty="0"/>
              <a:t>a tárgyragot l. </a:t>
            </a:r>
            <a:r>
              <a:rPr lang="hu-HU" i="1" dirty="0" err="1"/>
              <a:t>isemucut</a:t>
            </a:r>
            <a:r>
              <a:rPr lang="hu-HU" dirty="0"/>
              <a:t>, a </a:t>
            </a:r>
            <a:r>
              <a:rPr lang="hu-HU" i="1" dirty="0"/>
              <a:t>–c(u)</a:t>
            </a:r>
            <a:r>
              <a:rPr lang="hu-HU" dirty="0"/>
              <a:t> többesjelet l. uo., </a:t>
            </a:r>
            <a:r>
              <a:rPr lang="hu-HU" i="1" dirty="0"/>
              <a:t>szent </a:t>
            </a:r>
            <a:r>
              <a:rPr lang="hu-HU" dirty="0"/>
              <a:t>l. </a:t>
            </a:r>
            <a:r>
              <a:rPr lang="hu-HU" i="1" dirty="0" err="1"/>
              <a:t>szen</a:t>
            </a:r>
            <a:r>
              <a:rPr lang="hu-HU" dirty="0"/>
              <a:t> </a:t>
            </a:r>
          </a:p>
          <a:p>
            <a:pPr lvl="0"/>
            <a:r>
              <a:rPr lang="hu-HU" i="1" dirty="0" err="1"/>
              <a:t>hug</a:t>
            </a:r>
            <a:r>
              <a:rPr lang="hu-HU" dirty="0"/>
              <a:t>: l. korábban</a:t>
            </a:r>
          </a:p>
          <a:p>
            <a:pPr lvl="0"/>
            <a:r>
              <a:rPr lang="hu-HU" i="1" dirty="0" err="1"/>
              <a:t>legenec</a:t>
            </a:r>
            <a:r>
              <a:rPr lang="hu-HU" i="1" dirty="0"/>
              <a:t>: </a:t>
            </a:r>
            <a:r>
              <a:rPr lang="hu-HU" dirty="0"/>
              <a:t>vsz. a </a:t>
            </a:r>
            <a:r>
              <a:rPr lang="hu-HU" dirty="0" err="1"/>
              <a:t>verbonominális</a:t>
            </a:r>
            <a:r>
              <a:rPr lang="hu-HU" dirty="0"/>
              <a:t> Á igei része (esetleg igei Á), felszól. mód T/3. alanyi ragozás</a:t>
            </a:r>
          </a:p>
          <a:p>
            <a:pPr lvl="1"/>
            <a:r>
              <a:rPr lang="hu-HU" i="1" dirty="0"/>
              <a:t>–</a:t>
            </a:r>
            <a:r>
              <a:rPr lang="hu-HU" i="1" dirty="0" err="1"/>
              <a:t>nek</a:t>
            </a:r>
            <a:r>
              <a:rPr lang="hu-HU" i="1" dirty="0"/>
              <a:t>: </a:t>
            </a:r>
            <a:r>
              <a:rPr lang="hu-HU" dirty="0"/>
              <a:t>l. korábban</a:t>
            </a:r>
          </a:p>
          <a:p>
            <a:r>
              <a:rPr lang="hu-HU" dirty="0"/>
              <a:t>az </a:t>
            </a:r>
            <a:r>
              <a:rPr lang="hu-HU" i="1" dirty="0" err="1"/>
              <a:t>sz</a:t>
            </a:r>
            <a:r>
              <a:rPr lang="hu-HU" i="1" dirty="0"/>
              <a:t>, v-s </a:t>
            </a:r>
            <a:r>
              <a:rPr lang="hu-HU" dirty="0"/>
              <a:t>igék felszólító módja mind különleges forma (kivéve a </a:t>
            </a:r>
            <a:r>
              <a:rPr lang="hu-HU" i="1" dirty="0" err="1"/>
              <a:t>higgyenek</a:t>
            </a:r>
            <a:r>
              <a:rPr lang="hu-HU" dirty="0" err="1"/>
              <a:t>-et</a:t>
            </a:r>
            <a:r>
              <a:rPr lang="hu-HU" dirty="0"/>
              <a:t>): </a:t>
            </a:r>
            <a:r>
              <a:rPr lang="hu-HU" i="1" dirty="0" err="1"/>
              <a:t>tëgyenek</a:t>
            </a:r>
            <a:r>
              <a:rPr lang="hu-HU" i="1" dirty="0"/>
              <a:t>, </a:t>
            </a:r>
            <a:r>
              <a:rPr lang="hu-HU" i="1" dirty="0" err="1"/>
              <a:t>vëgyenek</a:t>
            </a:r>
            <a:r>
              <a:rPr lang="hu-HU" i="1" dirty="0"/>
              <a:t>, vigyenek, </a:t>
            </a:r>
            <a:r>
              <a:rPr lang="hu-HU" i="1" dirty="0" err="1"/>
              <a:t>ëgyenek</a:t>
            </a:r>
            <a:r>
              <a:rPr lang="hu-HU" i="1" dirty="0"/>
              <a:t>, igyanak; </a:t>
            </a:r>
            <a:r>
              <a:rPr lang="hu-HU" dirty="0"/>
              <a:t>B. ötlete: a </a:t>
            </a:r>
            <a:r>
              <a:rPr lang="hu-HU" dirty="0" err="1"/>
              <a:t>felsz</a:t>
            </a:r>
            <a:r>
              <a:rPr lang="hu-HU" dirty="0"/>
              <a:t>. mód jele *</a:t>
            </a:r>
            <a:r>
              <a:rPr lang="hu-HU" dirty="0" err="1"/>
              <a:t>-k</a:t>
            </a:r>
            <a:r>
              <a:rPr lang="hu-HU" dirty="0"/>
              <a:t> &gt; </a:t>
            </a:r>
            <a:r>
              <a:rPr lang="hu-HU" i="1" dirty="0"/>
              <a:t>γ</a:t>
            </a:r>
            <a:r>
              <a:rPr lang="hu-HU" dirty="0"/>
              <a:t>; tehát </a:t>
            </a:r>
            <a:r>
              <a:rPr lang="hu-HU" i="1" dirty="0" err="1"/>
              <a:t>tëγën</a:t>
            </a:r>
            <a:r>
              <a:rPr lang="hu-HU" i="1" dirty="0"/>
              <a:t>, </a:t>
            </a:r>
            <a:r>
              <a:rPr lang="hu-HU" i="1" dirty="0" err="1"/>
              <a:t>lëγën</a:t>
            </a:r>
            <a:r>
              <a:rPr lang="hu-HU" i="1" dirty="0"/>
              <a:t>, </a:t>
            </a:r>
            <a:r>
              <a:rPr lang="hu-HU" dirty="0"/>
              <a:t>a </a:t>
            </a:r>
            <a:r>
              <a:rPr lang="hu-HU" i="1" dirty="0"/>
              <a:t>γ </a:t>
            </a:r>
            <a:r>
              <a:rPr lang="hu-HU" dirty="0"/>
              <a:t>kiesett </a:t>
            </a:r>
            <a:r>
              <a:rPr lang="hu-HU" dirty="0" err="1"/>
              <a:t>intervok</a:t>
            </a:r>
            <a:r>
              <a:rPr lang="hu-HU" dirty="0"/>
              <a:t>. helyzetben, hiátustöltő </a:t>
            </a:r>
            <a:r>
              <a:rPr lang="hu-HU" dirty="0" err="1"/>
              <a:t>-</a:t>
            </a:r>
            <a:r>
              <a:rPr lang="hu-HU" i="1" dirty="0" err="1"/>
              <a:t>j</a:t>
            </a:r>
            <a:r>
              <a:rPr lang="hu-HU" i="1" dirty="0"/>
              <a:t> </a:t>
            </a:r>
            <a:r>
              <a:rPr lang="hu-HU" dirty="0"/>
              <a:t>került be, ami hajlamos volt </a:t>
            </a:r>
            <a:r>
              <a:rPr lang="hu-HU" dirty="0" err="1"/>
              <a:t>affrikálódni</a:t>
            </a:r>
            <a:r>
              <a:rPr lang="hu-HU" dirty="0"/>
              <a:t> (a </a:t>
            </a:r>
            <a:r>
              <a:rPr lang="hu-HU" i="1" dirty="0" err="1"/>
              <a:t>gy</a:t>
            </a:r>
            <a:r>
              <a:rPr lang="hu-HU" i="1" dirty="0"/>
              <a:t>~j </a:t>
            </a:r>
            <a:r>
              <a:rPr lang="hu-HU" dirty="0"/>
              <a:t>váltakozásra számos példa van: </a:t>
            </a:r>
            <a:r>
              <a:rPr lang="hu-HU" i="1" dirty="0"/>
              <a:t>hagy ~ hajít</a:t>
            </a:r>
            <a:r>
              <a:rPr lang="hu-HU" dirty="0"/>
              <a:t>). A </a:t>
            </a:r>
            <a:r>
              <a:rPr lang="hu-HU" i="1" dirty="0"/>
              <a:t>higgy </a:t>
            </a:r>
            <a:r>
              <a:rPr lang="hu-HU" dirty="0"/>
              <a:t>a vele rokon értelmű szavak analogikus hatása miatt lóg ki (l. </a:t>
            </a:r>
            <a:r>
              <a:rPr lang="hu-HU" i="1" dirty="0" err="1"/>
              <a:t>tunni</a:t>
            </a:r>
            <a:r>
              <a:rPr lang="hu-HU" i="1" dirty="0"/>
              <a:t> ~ hinni, </a:t>
            </a:r>
            <a:r>
              <a:rPr lang="hu-HU" i="1" dirty="0" err="1"/>
              <a:t>tuttam</a:t>
            </a:r>
            <a:r>
              <a:rPr lang="hu-HU" i="1" dirty="0"/>
              <a:t> ~ hinnem, </a:t>
            </a:r>
            <a:r>
              <a:rPr lang="hu-HU" i="1" dirty="0" err="1"/>
              <a:t>tuggyam</a:t>
            </a:r>
            <a:r>
              <a:rPr lang="hu-HU" i="1" dirty="0"/>
              <a:t> ~ higgyem</a:t>
            </a:r>
            <a:r>
              <a:rPr lang="hu-HU" dirty="0"/>
              <a:t>) a sorból.</a:t>
            </a:r>
          </a:p>
        </p:txBody>
      </p:sp>
    </p:spTree>
    <p:extLst>
      <p:ext uri="{BB962C8B-B14F-4D97-AF65-F5344CB8AC3E}">
        <p14:creationId xmlns:p14="http://schemas.microsoft.com/office/powerpoint/2010/main" val="201807154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hu-HU" i="1" dirty="0" err="1"/>
              <a:t>ſeged</a:t>
            </a:r>
            <a:r>
              <a:rPr lang="hu-HU" i="1" dirty="0"/>
              <a:t>: </a:t>
            </a:r>
            <a:r>
              <a:rPr lang="hu-HU" dirty="0"/>
              <a:t>’</a:t>
            </a:r>
            <a:r>
              <a:rPr lang="hu-HU" dirty="0" err="1"/>
              <a:t>segítség</a:t>
            </a:r>
            <a:r>
              <a:rPr lang="hu-HU" dirty="0"/>
              <a:t>’, </a:t>
            </a:r>
            <a:r>
              <a:rPr lang="hu-HU" dirty="0" err="1"/>
              <a:t>nyj-ban</a:t>
            </a:r>
            <a:r>
              <a:rPr lang="hu-HU" dirty="0"/>
              <a:t> ma is megvan a </a:t>
            </a:r>
            <a:r>
              <a:rPr lang="hu-HU" i="1" dirty="0"/>
              <a:t>segéd </a:t>
            </a:r>
            <a:r>
              <a:rPr lang="hu-HU" dirty="0"/>
              <a:t>szó ilyen jelentése, tagolása: </a:t>
            </a:r>
            <a:r>
              <a:rPr lang="hu-HU" i="1" dirty="0" err="1"/>
              <a:t>seg-é-d</a:t>
            </a:r>
            <a:endParaRPr lang="hu-HU" dirty="0"/>
          </a:p>
          <a:p>
            <a:pPr lvl="1"/>
            <a:r>
              <a:rPr lang="hu-HU" i="1" dirty="0"/>
              <a:t>–d: </a:t>
            </a:r>
            <a:r>
              <a:rPr lang="hu-HU" dirty="0"/>
              <a:t>az </a:t>
            </a:r>
            <a:r>
              <a:rPr lang="hu-HU" dirty="0" err="1"/>
              <a:t>ÓM-ban</a:t>
            </a:r>
            <a:r>
              <a:rPr lang="hu-HU" dirty="0"/>
              <a:t> eleven képző változatos funkciókban, főleg kicsinyítő-becéző, de sorszámnévképző is és </a:t>
            </a:r>
            <a:r>
              <a:rPr lang="hu-HU" dirty="0" err="1"/>
              <a:t>vmivel</a:t>
            </a:r>
            <a:r>
              <a:rPr lang="hu-HU" i="1" dirty="0"/>
              <a:t> </a:t>
            </a:r>
            <a:r>
              <a:rPr lang="hu-HU" dirty="0"/>
              <a:t>való ellátottságot is kifejezett; </a:t>
            </a:r>
          </a:p>
          <a:p>
            <a:pPr lvl="1"/>
            <a:r>
              <a:rPr lang="hu-HU" dirty="0"/>
              <a:t>–é: a </a:t>
            </a:r>
            <a:r>
              <a:rPr lang="hu-HU" dirty="0" err="1"/>
              <a:t>fgr</a:t>
            </a:r>
            <a:r>
              <a:rPr lang="hu-HU" dirty="0"/>
              <a:t>. </a:t>
            </a:r>
            <a:r>
              <a:rPr lang="hu-HU" i="1" dirty="0"/>
              <a:t>-B </a:t>
            </a:r>
            <a:r>
              <a:rPr lang="hu-HU" dirty="0"/>
              <a:t>igenévképző fejleménye (l. </a:t>
            </a:r>
            <a:r>
              <a:rPr lang="hu-HU" dirty="0" err="1"/>
              <a:t>elb</a:t>
            </a:r>
            <a:r>
              <a:rPr lang="hu-HU" dirty="0"/>
              <a:t>. múlt jele), így a ’</a:t>
            </a:r>
            <a:r>
              <a:rPr lang="hu-HU" dirty="0" err="1"/>
              <a:t>segítő</a:t>
            </a:r>
            <a:r>
              <a:rPr lang="hu-HU" dirty="0"/>
              <a:t>’</a:t>
            </a:r>
            <a:r>
              <a:rPr lang="hu-HU" dirty="0" err="1"/>
              <a:t>-t</a:t>
            </a:r>
            <a:r>
              <a:rPr lang="hu-HU" dirty="0"/>
              <a:t> és ’</a:t>
            </a:r>
            <a:r>
              <a:rPr lang="hu-HU" dirty="0" err="1"/>
              <a:t>segítség</a:t>
            </a:r>
            <a:r>
              <a:rPr lang="hu-HU" dirty="0"/>
              <a:t>’</a:t>
            </a:r>
            <a:r>
              <a:rPr lang="hu-HU" dirty="0" err="1"/>
              <a:t>-et</a:t>
            </a:r>
            <a:r>
              <a:rPr lang="hu-HU" dirty="0"/>
              <a:t> is jelent a </a:t>
            </a:r>
            <a:r>
              <a:rPr lang="hu-HU" i="1" dirty="0"/>
              <a:t>segéd </a:t>
            </a:r>
            <a:r>
              <a:rPr lang="hu-HU" dirty="0" smtClean="0"/>
              <a:t>szó</a:t>
            </a:r>
          </a:p>
          <a:p>
            <a:pPr lvl="1"/>
            <a:r>
              <a:rPr lang="hu-HU" dirty="0" smtClean="0"/>
              <a:t>alapszó</a:t>
            </a:r>
            <a:r>
              <a:rPr lang="hu-HU" dirty="0"/>
              <a:t>: gr. </a:t>
            </a:r>
            <a:r>
              <a:rPr lang="hu-HU" i="1" dirty="0" err="1"/>
              <a:t>seg-</a:t>
            </a:r>
            <a:r>
              <a:rPr lang="hu-HU" i="1" dirty="0"/>
              <a:t> </a:t>
            </a:r>
            <a:r>
              <a:rPr lang="hu-HU" dirty="0"/>
              <a:t>’</a:t>
            </a:r>
            <a:r>
              <a:rPr lang="hu-HU" dirty="0" err="1"/>
              <a:t>segít</a:t>
            </a:r>
            <a:r>
              <a:rPr lang="hu-HU" dirty="0"/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194116785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i="1" dirty="0" err="1"/>
              <a:t>ſcine</a:t>
            </a:r>
            <a:r>
              <a:rPr lang="hu-HU" i="1" dirty="0"/>
              <a:t>: </a:t>
            </a:r>
            <a:r>
              <a:rPr lang="hu-HU" dirty="0"/>
              <a:t>	</a:t>
            </a:r>
          </a:p>
          <a:p>
            <a:pPr lvl="1"/>
            <a:r>
              <a:rPr lang="hu-HU" i="1" dirty="0" err="1"/>
              <a:t>-e</a:t>
            </a:r>
            <a:r>
              <a:rPr lang="hu-HU" dirty="0"/>
              <a:t>: </a:t>
            </a:r>
            <a:r>
              <a:rPr lang="hu-HU" dirty="0" err="1"/>
              <a:t>bszj</a:t>
            </a:r>
            <a:r>
              <a:rPr lang="hu-HU" dirty="0"/>
              <a:t>, l</a:t>
            </a:r>
            <a:r>
              <a:rPr lang="hu-HU" i="1" dirty="0"/>
              <a:t>. </a:t>
            </a:r>
            <a:r>
              <a:rPr lang="hu-HU" i="1" dirty="0" err="1"/>
              <a:t>feleym</a:t>
            </a:r>
            <a:endParaRPr lang="hu-HU" dirty="0"/>
          </a:p>
          <a:p>
            <a:pPr lvl="1"/>
            <a:r>
              <a:rPr lang="hu-HU" i="1" dirty="0" err="1"/>
              <a:t>scin-</a:t>
            </a:r>
            <a:r>
              <a:rPr lang="hu-HU" i="1" dirty="0"/>
              <a:t> </a:t>
            </a:r>
            <a:r>
              <a:rPr lang="hu-HU" dirty="0"/>
              <a:t>’</a:t>
            </a:r>
            <a:r>
              <a:rPr lang="hu-HU" dirty="0" err="1"/>
              <a:t>szín</a:t>
            </a:r>
            <a:r>
              <a:rPr lang="hu-HU" dirty="0"/>
              <a:t>’, ismeretlen eredetű, B. szerint </a:t>
            </a:r>
            <a:r>
              <a:rPr lang="hu-HU" dirty="0" err="1"/>
              <a:t>fgr</a:t>
            </a:r>
            <a:r>
              <a:rPr lang="hu-HU" dirty="0"/>
              <a:t>. és árja származtatása téves. A török magyarázat hangtanilag nem felel meg, </a:t>
            </a:r>
          </a:p>
          <a:p>
            <a:r>
              <a:rPr lang="hu-HU" i="1" dirty="0" err="1"/>
              <a:t>eleut</a:t>
            </a:r>
            <a:r>
              <a:rPr lang="hu-HU" i="1" dirty="0"/>
              <a:t>: </a:t>
            </a:r>
            <a:r>
              <a:rPr lang="hu-HU" dirty="0"/>
              <a:t>névutó, az </a:t>
            </a:r>
            <a:r>
              <a:rPr lang="hu-HU" i="1" dirty="0" err="1"/>
              <a:t>eleb</a:t>
            </a:r>
            <a:r>
              <a:rPr lang="hu-HU" i="1" dirty="0"/>
              <a:t> t </a:t>
            </a:r>
            <a:r>
              <a:rPr lang="hu-HU" dirty="0"/>
              <a:t>névszó + </a:t>
            </a:r>
            <a:r>
              <a:rPr lang="hu-HU" dirty="0" err="1"/>
              <a:t>-t</a:t>
            </a:r>
            <a:r>
              <a:rPr lang="hu-HU" dirty="0"/>
              <a:t> </a:t>
            </a:r>
            <a:r>
              <a:rPr lang="hu-HU" dirty="0" err="1"/>
              <a:t>loc</a:t>
            </a:r>
            <a:r>
              <a:rPr lang="hu-HU" dirty="0"/>
              <a:t>. rag összetétele, az utóbbira l. </a:t>
            </a:r>
            <a:r>
              <a:rPr lang="hu-HU" i="1" dirty="0" err="1"/>
              <a:t>meret</a:t>
            </a:r>
            <a:r>
              <a:rPr lang="hu-HU" dirty="0"/>
              <a:t>. A névszóra l. </a:t>
            </a:r>
            <a:r>
              <a:rPr lang="hu-HU" i="1" dirty="0"/>
              <a:t>eleve</a:t>
            </a:r>
            <a:r>
              <a:rPr lang="hu-H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083797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i="1" dirty="0" err="1"/>
              <a:t>hug</a:t>
            </a:r>
            <a:r>
              <a:rPr lang="hu-HU" b="1" i="1" dirty="0"/>
              <a:t> </a:t>
            </a:r>
            <a:r>
              <a:rPr lang="hu-HU" b="1" i="1" dirty="0" err="1"/>
              <a:t>iſten</a:t>
            </a:r>
            <a:r>
              <a:rPr lang="hu-HU" b="1" i="1" dirty="0"/>
              <a:t> ív </a:t>
            </a:r>
            <a:r>
              <a:rPr lang="hu-HU" b="1" i="1" dirty="0" err="1"/>
              <a:t>uimadſagucmia</a:t>
            </a:r>
            <a:r>
              <a:rPr lang="hu-HU" b="1" i="1" dirty="0"/>
              <a:t> </a:t>
            </a:r>
            <a:r>
              <a:rPr lang="hu-HU" b="1" i="1" dirty="0" err="1"/>
              <a:t>bulſaſſa</a:t>
            </a:r>
            <a:r>
              <a:rPr lang="hu-HU" b="1" i="1" dirty="0"/>
              <a:t> w </a:t>
            </a:r>
            <a:r>
              <a:rPr lang="hu-HU" b="1" i="1" dirty="0" err="1"/>
              <a:t>bunet</a:t>
            </a:r>
            <a:r>
              <a:rPr lang="hu-HU" b="1" i="1" dirty="0"/>
              <a:t>.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i="1" dirty="0"/>
              <a:t>ív: </a:t>
            </a:r>
            <a:r>
              <a:rPr lang="hu-HU" dirty="0"/>
              <a:t>’ő’, birtokos J, fontos adat, mert támogatja</a:t>
            </a:r>
            <a:r>
              <a:rPr lang="hu-HU" i="1" dirty="0"/>
              <a:t> </a:t>
            </a:r>
            <a:r>
              <a:rPr lang="hu-HU" dirty="0"/>
              <a:t>az </a:t>
            </a:r>
            <a:r>
              <a:rPr lang="hu-HU" i="1" dirty="0"/>
              <a:t>ő </a:t>
            </a:r>
            <a:r>
              <a:rPr lang="hu-HU" dirty="0"/>
              <a:t>etimológiáját (</a:t>
            </a:r>
            <a:r>
              <a:rPr lang="hu-HU" dirty="0" err="1"/>
              <a:t>l.fentebb</a:t>
            </a:r>
            <a:r>
              <a:rPr lang="hu-HU" dirty="0" smtClean="0"/>
              <a:t>)</a:t>
            </a:r>
          </a:p>
          <a:p>
            <a:pPr lvl="0"/>
            <a:r>
              <a:rPr lang="hu-HU" i="1" dirty="0" err="1"/>
              <a:t>uimadſagucmia</a:t>
            </a:r>
            <a:r>
              <a:rPr lang="hu-HU" i="1" dirty="0"/>
              <a:t>: </a:t>
            </a:r>
            <a:r>
              <a:rPr lang="hu-HU" dirty="0" err="1"/>
              <a:t>okH</a:t>
            </a:r>
            <a:endParaRPr lang="hu-HU" dirty="0"/>
          </a:p>
          <a:p>
            <a:pPr lvl="1"/>
            <a:r>
              <a:rPr lang="hu-HU" i="1" dirty="0" err="1"/>
              <a:t>miá</a:t>
            </a:r>
            <a:r>
              <a:rPr lang="hu-HU" i="1" dirty="0"/>
              <a:t>: </a:t>
            </a:r>
            <a:r>
              <a:rPr lang="hu-HU" dirty="0"/>
              <a:t>névutó, ’</a:t>
            </a:r>
            <a:r>
              <a:rPr lang="hu-HU" dirty="0" err="1"/>
              <a:t>miatt</a:t>
            </a:r>
            <a:r>
              <a:rPr lang="hu-HU" dirty="0"/>
              <a:t>, </a:t>
            </a:r>
            <a:r>
              <a:rPr lang="hu-HU" dirty="0" err="1"/>
              <a:t>-ért</a:t>
            </a:r>
            <a:r>
              <a:rPr lang="hu-HU" dirty="0"/>
              <a:t>’, az –á </a:t>
            </a:r>
            <a:r>
              <a:rPr lang="hu-HU" dirty="0" err="1"/>
              <a:t>lativusra</a:t>
            </a:r>
            <a:r>
              <a:rPr lang="hu-HU" dirty="0"/>
              <a:t> (l. </a:t>
            </a:r>
            <a:r>
              <a:rPr lang="hu-HU" i="1" dirty="0"/>
              <a:t>eleve</a:t>
            </a:r>
            <a:r>
              <a:rPr lang="hu-HU" dirty="0"/>
              <a:t>), a </a:t>
            </a:r>
            <a:r>
              <a:rPr lang="hu-HU" i="1" dirty="0"/>
              <a:t>mi- </a:t>
            </a:r>
            <a:r>
              <a:rPr lang="hu-HU" dirty="0" err="1"/>
              <a:t>kérdő-von-hatlan</a:t>
            </a:r>
            <a:r>
              <a:rPr lang="hu-HU" dirty="0"/>
              <a:t> nm (l. </a:t>
            </a:r>
            <a:r>
              <a:rPr lang="hu-HU" i="1" dirty="0" err="1"/>
              <a:t>mic</a:t>
            </a:r>
            <a:r>
              <a:rPr lang="hu-HU" dirty="0"/>
              <a:t>), ha </a:t>
            </a:r>
            <a:r>
              <a:rPr lang="hu-HU" i="1" dirty="0"/>
              <a:t>–t(</a:t>
            </a:r>
            <a:r>
              <a:rPr lang="hu-HU" i="1" dirty="0" err="1"/>
              <a:t>t</a:t>
            </a:r>
            <a:r>
              <a:rPr lang="hu-HU" i="1" dirty="0"/>
              <a:t>) </a:t>
            </a:r>
            <a:r>
              <a:rPr lang="hu-HU" dirty="0"/>
              <a:t>van rajta, az </a:t>
            </a:r>
            <a:r>
              <a:rPr lang="hu-HU" dirty="0" err="1"/>
              <a:t>loc</a:t>
            </a:r>
            <a:r>
              <a:rPr lang="hu-HU" dirty="0"/>
              <a:t>. rag</a:t>
            </a:r>
          </a:p>
          <a:p>
            <a:pPr lvl="1"/>
            <a:r>
              <a:rPr lang="hu-HU" i="1" dirty="0" err="1"/>
              <a:t>uimadsag-</a:t>
            </a:r>
            <a:r>
              <a:rPr lang="hu-HU" i="1" dirty="0"/>
              <a:t>: </a:t>
            </a:r>
            <a:r>
              <a:rPr lang="hu-HU" dirty="0"/>
              <a:t>l. fentebb, a </a:t>
            </a:r>
            <a:r>
              <a:rPr lang="hu-HU" i="1" dirty="0" err="1"/>
              <a:t>-ság</a:t>
            </a:r>
            <a:r>
              <a:rPr lang="hu-HU" i="1" dirty="0"/>
              <a:t> </a:t>
            </a:r>
            <a:r>
              <a:rPr lang="hu-HU" dirty="0"/>
              <a:t>képző (</a:t>
            </a:r>
            <a:r>
              <a:rPr lang="hu-HU" dirty="0" err="1"/>
              <a:t>fgr</a:t>
            </a:r>
            <a:r>
              <a:rPr lang="hu-HU" dirty="0"/>
              <a:t>. </a:t>
            </a:r>
            <a:r>
              <a:rPr lang="hu-HU" dirty="0" err="1"/>
              <a:t>er</a:t>
            </a:r>
            <a:r>
              <a:rPr lang="hu-HU" dirty="0"/>
              <a:t>. önálló szóból: </a:t>
            </a:r>
            <a:r>
              <a:rPr lang="hu-HU" i="1" dirty="0" err="1"/>
              <a:t>ság</a:t>
            </a:r>
            <a:r>
              <a:rPr lang="hu-HU" i="1" dirty="0"/>
              <a:t>, </a:t>
            </a:r>
            <a:r>
              <a:rPr lang="hu-HU" i="1" dirty="0" err="1"/>
              <a:t>ség</a:t>
            </a:r>
            <a:r>
              <a:rPr lang="hu-HU" i="1" dirty="0"/>
              <a:t>, </a:t>
            </a:r>
            <a:r>
              <a:rPr lang="hu-HU" i="1" dirty="0" err="1"/>
              <a:t>seg</a:t>
            </a:r>
            <a:r>
              <a:rPr lang="hu-HU" i="1" dirty="0"/>
              <a:t> </a:t>
            </a:r>
            <a:r>
              <a:rPr lang="hu-HU" dirty="0"/>
              <a:t>’</a:t>
            </a:r>
            <a:r>
              <a:rPr lang="hu-HU" dirty="0" err="1"/>
              <a:t>domborulat</a:t>
            </a:r>
            <a:r>
              <a:rPr lang="hu-HU" dirty="0"/>
              <a:t>, halom, rakás’, l. </a:t>
            </a:r>
            <a:r>
              <a:rPr lang="hu-HU" i="1" dirty="0"/>
              <a:t>Ipolyság, Ság, Rétság, Segesvár</a:t>
            </a:r>
            <a:r>
              <a:rPr lang="hu-HU" dirty="0"/>
              <a:t>) agglutinálódott, </a:t>
            </a:r>
            <a:r>
              <a:rPr lang="hu-HU" dirty="0" err="1"/>
              <a:t>er</a:t>
            </a:r>
            <a:r>
              <a:rPr lang="hu-HU" dirty="0"/>
              <a:t>. </a:t>
            </a:r>
            <a:r>
              <a:rPr lang="hu-HU" dirty="0" err="1"/>
              <a:t>denominális</a:t>
            </a:r>
            <a:r>
              <a:rPr lang="hu-HU" dirty="0"/>
              <a:t> volt, aztán </a:t>
            </a:r>
            <a:r>
              <a:rPr lang="hu-HU" dirty="0" err="1"/>
              <a:t>deverbális</a:t>
            </a:r>
            <a:r>
              <a:rPr lang="hu-HU" dirty="0"/>
              <a:t> képző is lett (itt érdekes adalékokat hoz B. a </a:t>
            </a:r>
            <a:r>
              <a:rPr lang="hu-HU" i="1" dirty="0" err="1"/>
              <a:t>ság</a:t>
            </a:r>
            <a:r>
              <a:rPr lang="hu-HU" i="1" dirty="0"/>
              <a:t> </a:t>
            </a:r>
            <a:r>
              <a:rPr lang="hu-HU" dirty="0"/>
              <a:t>egyes rejtélyeire: különírt alakok jóval a képzővé válás után, nem illeszkedés szintén képzőként). A –</a:t>
            </a:r>
            <a:r>
              <a:rPr lang="hu-HU" i="1" dirty="0" err="1"/>
              <a:t>szág</a:t>
            </a:r>
            <a:r>
              <a:rPr lang="hu-HU" i="1" dirty="0"/>
              <a:t> </a:t>
            </a:r>
            <a:r>
              <a:rPr lang="hu-HU" dirty="0"/>
              <a:t>változata két maradványban él: </a:t>
            </a:r>
            <a:r>
              <a:rPr lang="hu-HU" i="1" dirty="0"/>
              <a:t>ország, jószág. </a:t>
            </a:r>
            <a:endParaRPr lang="hu-HU" dirty="0"/>
          </a:p>
          <a:p>
            <a:r>
              <a:rPr lang="hu-HU" dirty="0" err="1"/>
              <a:t>B.szerint</a:t>
            </a:r>
            <a:r>
              <a:rPr lang="hu-HU" dirty="0"/>
              <a:t> érdekes a jelentésváltozás is: ’</a:t>
            </a:r>
            <a:r>
              <a:rPr lang="hu-HU" dirty="0" err="1"/>
              <a:t>halom</a:t>
            </a:r>
            <a:r>
              <a:rPr lang="hu-HU" dirty="0"/>
              <a:t>, rakás’ &gt; ’</a:t>
            </a:r>
            <a:r>
              <a:rPr lang="hu-HU" dirty="0" err="1"/>
              <a:t>sok</a:t>
            </a:r>
            <a:r>
              <a:rPr lang="hu-HU" dirty="0"/>
              <a:t>, együtt sok, tömeg’ &gt; gyűjtőnévi funkció (hegyek, erdők sora, l. hegység,erdőség) &gt; elvont </a:t>
            </a:r>
            <a:r>
              <a:rPr lang="hu-HU" dirty="0" err="1"/>
              <a:t>fnképző</a:t>
            </a:r>
            <a:r>
              <a:rPr lang="hu-HU" dirty="0"/>
              <a:t>, l. </a:t>
            </a:r>
            <a:r>
              <a:rPr lang="hu-HU" i="1" dirty="0"/>
              <a:t>ifjúság</a:t>
            </a:r>
            <a:r>
              <a:rPr lang="hu-HU" dirty="0"/>
              <a:t>, vagyis ’</a:t>
            </a:r>
            <a:r>
              <a:rPr lang="hu-HU" dirty="0" err="1"/>
              <a:t>ifjú</a:t>
            </a:r>
            <a:r>
              <a:rPr lang="hu-HU" dirty="0"/>
              <a:t> nemzedék’ ~ ’</a:t>
            </a:r>
            <a:r>
              <a:rPr lang="hu-HU" dirty="0" err="1"/>
              <a:t>ifjakra</a:t>
            </a:r>
            <a:r>
              <a:rPr lang="hu-HU" dirty="0"/>
              <a:t> jellemző kor, állapot’ &gt; ’</a:t>
            </a:r>
            <a:r>
              <a:rPr lang="hu-HU" dirty="0" err="1"/>
              <a:t>az</a:t>
            </a:r>
            <a:r>
              <a:rPr lang="hu-HU" dirty="0"/>
              <a:t> ifjúság fogalma’</a:t>
            </a:r>
          </a:p>
        </p:txBody>
      </p:sp>
    </p:spTree>
    <p:extLst>
      <p:ext uri="{BB962C8B-B14F-4D97-AF65-F5344CB8AC3E}">
        <p14:creationId xmlns:p14="http://schemas.microsoft.com/office/powerpoint/2010/main" val="396709711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i="1" dirty="0" err="1"/>
              <a:t>Eſ</a:t>
            </a:r>
            <a:r>
              <a:rPr lang="hu-HU" b="1" i="1" dirty="0"/>
              <a:t> </a:t>
            </a:r>
            <a:r>
              <a:rPr lang="hu-HU" b="1" i="1" dirty="0" err="1"/>
              <a:t>zoboducha</a:t>
            </a:r>
            <a:r>
              <a:rPr lang="hu-HU" b="1" i="1" dirty="0"/>
              <a:t> </a:t>
            </a:r>
            <a:r>
              <a:rPr lang="hu-HU" b="1" i="1" dirty="0" err="1"/>
              <a:t>wt</a:t>
            </a:r>
            <a:r>
              <a:rPr lang="hu-HU" b="1" i="1" dirty="0"/>
              <a:t> </a:t>
            </a:r>
            <a:r>
              <a:rPr lang="hu-HU" b="1" i="1" dirty="0" err="1"/>
              <a:t>urdung</a:t>
            </a:r>
            <a:r>
              <a:rPr lang="hu-HU" b="1" i="1" dirty="0"/>
              <a:t> </a:t>
            </a:r>
            <a:r>
              <a:rPr lang="hu-HU" b="1" i="1" dirty="0" err="1"/>
              <a:t>ildetuitvl</a:t>
            </a:r>
            <a:r>
              <a:rPr lang="hu-HU" b="1" i="1" dirty="0"/>
              <a:t>. </a:t>
            </a:r>
            <a:r>
              <a:rPr lang="hu-HU" b="1" i="1" dirty="0" err="1"/>
              <a:t>eſ</a:t>
            </a:r>
            <a:r>
              <a:rPr lang="hu-HU" b="1" i="1" dirty="0"/>
              <a:t> </a:t>
            </a:r>
            <a:r>
              <a:rPr lang="hu-HU" b="1" i="1" dirty="0" err="1"/>
              <a:t>pucul</a:t>
            </a:r>
            <a:r>
              <a:rPr lang="hu-HU" b="1" i="1" dirty="0"/>
              <a:t> </a:t>
            </a:r>
            <a:r>
              <a:rPr lang="hu-HU" b="1" i="1" dirty="0" err="1"/>
              <a:t>kinzotviatwl</a:t>
            </a:r>
            <a:r>
              <a:rPr lang="hu-HU" b="1" i="1" dirty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hu-HU" i="1" dirty="0" err="1"/>
              <a:t>zoboducha</a:t>
            </a:r>
            <a:r>
              <a:rPr lang="hu-HU" i="1" dirty="0"/>
              <a:t>: </a:t>
            </a:r>
            <a:r>
              <a:rPr lang="hu-HU" dirty="0"/>
              <a:t>felszól. mód, tárgyas ragozás E/3. ’</a:t>
            </a:r>
            <a:r>
              <a:rPr lang="hu-HU" dirty="0" err="1"/>
              <a:t>szabadítsa</a:t>
            </a:r>
            <a:r>
              <a:rPr lang="hu-HU" dirty="0"/>
              <a:t>’</a:t>
            </a:r>
            <a:r>
              <a:rPr lang="hu-HU" i="1" dirty="0"/>
              <a:t> </a:t>
            </a:r>
            <a:endParaRPr lang="hu-HU" dirty="0"/>
          </a:p>
          <a:p>
            <a:pPr lvl="1"/>
            <a:r>
              <a:rPr lang="hu-HU" dirty="0"/>
              <a:t>–</a:t>
            </a:r>
            <a:r>
              <a:rPr lang="hu-HU" i="1" dirty="0"/>
              <a:t>a: </a:t>
            </a:r>
            <a:r>
              <a:rPr lang="hu-HU" dirty="0"/>
              <a:t>személyrag, l. korábban</a:t>
            </a:r>
          </a:p>
          <a:p>
            <a:pPr lvl="1"/>
            <a:r>
              <a:rPr lang="hu-HU" dirty="0"/>
              <a:t>felszól. </a:t>
            </a:r>
            <a:r>
              <a:rPr lang="hu-HU" dirty="0" err="1"/>
              <a:t>md</a:t>
            </a:r>
            <a:r>
              <a:rPr lang="hu-HU" dirty="0"/>
              <a:t> jele: összeolvadt a képzővel (</a:t>
            </a:r>
            <a:r>
              <a:rPr lang="hu-HU" i="1" dirty="0" err="1"/>
              <a:t>-ít</a:t>
            </a:r>
            <a:r>
              <a:rPr lang="hu-HU" dirty="0"/>
              <a:t>): </a:t>
            </a:r>
            <a:r>
              <a:rPr lang="hu-HU" i="1" dirty="0" err="1"/>
              <a:t>szobodu</a:t>
            </a:r>
            <a:r>
              <a:rPr lang="hu-HU" i="1" dirty="0"/>
              <a:t>§t &gt; </a:t>
            </a:r>
            <a:r>
              <a:rPr lang="hu-HU" i="1" dirty="0" err="1"/>
              <a:t>szabadoBt</a:t>
            </a:r>
            <a:r>
              <a:rPr lang="hu-HU" i="1" dirty="0"/>
              <a:t> &gt; szabadít</a:t>
            </a:r>
            <a:endParaRPr lang="hu-HU" dirty="0"/>
          </a:p>
          <a:p>
            <a:pPr lvl="0"/>
            <a:r>
              <a:rPr lang="hu-HU" i="1" dirty="0" err="1" smtClean="0"/>
              <a:t>ildetuitvl</a:t>
            </a:r>
            <a:r>
              <a:rPr lang="hu-HU" i="1" dirty="0"/>
              <a:t>: </a:t>
            </a:r>
            <a:r>
              <a:rPr lang="hu-HU" dirty="0"/>
              <a:t>’</a:t>
            </a:r>
            <a:r>
              <a:rPr lang="hu-HU" dirty="0" err="1"/>
              <a:t>üldözésétől</a:t>
            </a:r>
            <a:r>
              <a:rPr lang="hu-HU" dirty="0"/>
              <a:t>’</a:t>
            </a:r>
          </a:p>
          <a:p>
            <a:pPr lvl="1"/>
            <a:r>
              <a:rPr lang="hu-HU" i="1" dirty="0"/>
              <a:t>–</a:t>
            </a:r>
            <a:r>
              <a:rPr lang="hu-HU" i="1" dirty="0" err="1"/>
              <a:t>tűl</a:t>
            </a:r>
            <a:r>
              <a:rPr lang="hu-HU" i="1" dirty="0"/>
              <a:t>: </a:t>
            </a:r>
            <a:r>
              <a:rPr lang="hu-HU" dirty="0"/>
              <a:t>a névutót/ragot és az </a:t>
            </a:r>
            <a:r>
              <a:rPr lang="hu-HU" i="1" dirty="0"/>
              <a:t>–i </a:t>
            </a:r>
            <a:r>
              <a:rPr lang="hu-HU" dirty="0"/>
              <a:t>E/3 </a:t>
            </a:r>
            <a:r>
              <a:rPr lang="hu-HU" dirty="0" err="1"/>
              <a:t>bszj-t</a:t>
            </a:r>
            <a:r>
              <a:rPr lang="hu-HU" dirty="0"/>
              <a:t> l. korábban </a:t>
            </a:r>
            <a:r>
              <a:rPr lang="hu-HU" i="1" dirty="0"/>
              <a:t> </a:t>
            </a:r>
            <a:endParaRPr lang="hu-HU" dirty="0"/>
          </a:p>
          <a:p>
            <a:r>
              <a:rPr lang="hu-HU" i="1" dirty="0" err="1"/>
              <a:t>ild-</a:t>
            </a:r>
            <a:r>
              <a:rPr lang="hu-HU" i="1" dirty="0"/>
              <a:t> </a:t>
            </a:r>
            <a:r>
              <a:rPr lang="hu-HU" dirty="0"/>
              <a:t>alapszó: Mészöly az </a:t>
            </a:r>
            <a:r>
              <a:rPr lang="hu-HU" i="1" dirty="0"/>
              <a:t>öl </a:t>
            </a:r>
            <a:r>
              <a:rPr lang="hu-HU" dirty="0"/>
              <a:t>ige </a:t>
            </a:r>
            <a:r>
              <a:rPr lang="hu-HU" i="1" dirty="0"/>
              <a:t>–d </a:t>
            </a:r>
            <a:r>
              <a:rPr lang="hu-HU" dirty="0" err="1"/>
              <a:t>gyak</a:t>
            </a:r>
            <a:r>
              <a:rPr lang="hu-HU" dirty="0"/>
              <a:t>. képzős származékának tartotta. Ez </a:t>
            </a:r>
            <a:r>
              <a:rPr lang="hu-HU" dirty="0" err="1"/>
              <a:t>B.l</a:t>
            </a:r>
            <a:r>
              <a:rPr lang="hu-HU" dirty="0"/>
              <a:t> szerint jó eredet.</a:t>
            </a:r>
          </a:p>
        </p:txBody>
      </p:sp>
    </p:spTree>
    <p:extLst>
      <p:ext uri="{BB962C8B-B14F-4D97-AF65-F5344CB8AC3E}">
        <p14:creationId xmlns:p14="http://schemas.microsoft.com/office/powerpoint/2010/main" val="154101321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i="1" dirty="0" err="1"/>
              <a:t>kinzotviatwl</a:t>
            </a:r>
            <a:r>
              <a:rPr lang="hu-HU" i="1" dirty="0"/>
              <a:t>: </a:t>
            </a:r>
            <a:endParaRPr lang="hu-HU" dirty="0"/>
          </a:p>
          <a:p>
            <a:pPr lvl="1"/>
            <a:r>
              <a:rPr lang="hu-HU" i="1" dirty="0"/>
              <a:t>kín: </a:t>
            </a:r>
            <a:r>
              <a:rPr lang="hu-HU" dirty="0"/>
              <a:t>török eredetű alapszó</a:t>
            </a:r>
            <a:r>
              <a:rPr lang="hu-HU" i="1" dirty="0"/>
              <a:t> </a:t>
            </a:r>
            <a:endParaRPr lang="hu-HU" dirty="0"/>
          </a:p>
          <a:p>
            <a:r>
              <a:rPr lang="hu-HU" i="1" dirty="0"/>
              <a:t>–z: </a:t>
            </a:r>
            <a:r>
              <a:rPr lang="hu-HU" dirty="0" err="1"/>
              <a:t>denomiális</a:t>
            </a:r>
            <a:r>
              <a:rPr lang="hu-HU" dirty="0"/>
              <a:t> képző, változatos jelentésű (</a:t>
            </a:r>
            <a:r>
              <a:rPr lang="hu-HU" i="1" dirty="0"/>
              <a:t>&lt;</a:t>
            </a:r>
            <a:r>
              <a:rPr lang="hu-HU" dirty="0" err="1"/>
              <a:t>ur</a:t>
            </a:r>
            <a:r>
              <a:rPr lang="hu-HU" dirty="0"/>
              <a:t>.  </a:t>
            </a:r>
            <a:r>
              <a:rPr lang="hu-HU" i="1" dirty="0"/>
              <a:t>t</a:t>
            </a:r>
            <a:r>
              <a:rPr lang="hu-HU" dirty="0"/>
              <a:t>)</a:t>
            </a:r>
            <a:r>
              <a:rPr lang="hu-HU" i="1" dirty="0"/>
              <a:t> l. vizez, botoz, uraz, apróz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7959549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i="1" dirty="0" err="1"/>
              <a:t>eſ</a:t>
            </a:r>
            <a:r>
              <a:rPr lang="hu-HU" b="1" i="1" dirty="0"/>
              <a:t> </a:t>
            </a:r>
            <a:r>
              <a:rPr lang="hu-HU" b="1" i="1" dirty="0" err="1"/>
              <a:t>vezeſſe</a:t>
            </a:r>
            <a:r>
              <a:rPr lang="hu-HU" b="1" i="1" dirty="0"/>
              <a:t> </a:t>
            </a:r>
            <a:r>
              <a:rPr lang="hu-HU" b="1" i="1" dirty="0" err="1"/>
              <a:t>wt</a:t>
            </a:r>
            <a:r>
              <a:rPr lang="hu-HU" b="1" i="1" dirty="0"/>
              <a:t> </a:t>
            </a:r>
            <a:r>
              <a:rPr lang="hu-HU" b="1" i="1" dirty="0" err="1"/>
              <a:t>paradiſu</a:t>
            </a:r>
            <a:r>
              <a:rPr lang="hu-HU" b="1" i="1" dirty="0"/>
              <a:t>(m) </a:t>
            </a:r>
            <a:r>
              <a:rPr lang="hu-HU" b="1" i="1" dirty="0" err="1"/>
              <a:t>nugulmabeli</a:t>
            </a:r>
            <a:r>
              <a:rPr lang="hu-HU" b="1" i="1" dirty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i="1" dirty="0" err="1"/>
              <a:t>vezeſſe</a:t>
            </a:r>
            <a:r>
              <a:rPr lang="hu-HU" i="1" dirty="0"/>
              <a:t>: </a:t>
            </a:r>
            <a:r>
              <a:rPr lang="hu-HU" dirty="0"/>
              <a:t>E/3. felszól. mód, tárgyas, tagolás: </a:t>
            </a:r>
            <a:r>
              <a:rPr lang="hu-HU" dirty="0" err="1"/>
              <a:t>vezet-je</a:t>
            </a:r>
            <a:endParaRPr lang="hu-HU" dirty="0"/>
          </a:p>
          <a:p>
            <a:pPr lvl="1"/>
            <a:r>
              <a:rPr lang="hu-HU" i="1" dirty="0"/>
              <a:t>–e: </a:t>
            </a:r>
            <a:r>
              <a:rPr lang="hu-HU" dirty="0"/>
              <a:t>személyrag, l. korábban, l. </a:t>
            </a:r>
            <a:r>
              <a:rPr lang="hu-HU" i="1" dirty="0" err="1"/>
              <a:t>iorgossun</a:t>
            </a:r>
            <a:r>
              <a:rPr lang="hu-HU" i="1" dirty="0"/>
              <a:t> </a:t>
            </a:r>
            <a:endParaRPr lang="hu-HU" dirty="0"/>
          </a:p>
          <a:p>
            <a:pPr lvl="1"/>
            <a:r>
              <a:rPr lang="hu-HU" i="1" dirty="0"/>
              <a:t>–t </a:t>
            </a:r>
            <a:r>
              <a:rPr lang="hu-HU" dirty="0"/>
              <a:t>momentán-intenzív képző (l. </a:t>
            </a:r>
            <a:r>
              <a:rPr lang="hu-HU" i="1" dirty="0" err="1" smtClean="0"/>
              <a:t>tilutoa</a:t>
            </a:r>
            <a:r>
              <a:rPr lang="hu-HU" i="1" dirty="0" smtClean="0"/>
              <a:t>)</a:t>
            </a:r>
          </a:p>
          <a:p>
            <a:pPr lvl="1"/>
            <a:r>
              <a:rPr lang="hu-HU" dirty="0" err="1" smtClean="0"/>
              <a:t>fgr</a:t>
            </a:r>
            <a:r>
              <a:rPr lang="hu-HU" dirty="0"/>
              <a:t>. alapszó, vannak indoeurópai kapcsolatai a szónak, de „[n]</a:t>
            </a:r>
            <a:r>
              <a:rPr lang="hu-HU" dirty="0" err="1"/>
              <a:t>incs</a:t>
            </a:r>
            <a:r>
              <a:rPr lang="hu-HU" dirty="0"/>
              <a:t> eldöntve, vajon átvételről vagy ősrokonságról tanúskodik ez az egyezés és más hasonlók”</a:t>
            </a:r>
          </a:p>
        </p:txBody>
      </p:sp>
    </p:spTree>
    <p:extLst>
      <p:ext uri="{BB962C8B-B14F-4D97-AF65-F5344CB8AC3E}">
        <p14:creationId xmlns:p14="http://schemas.microsoft.com/office/powerpoint/2010/main" val="206646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err="1"/>
              <a:t>Engede</a:t>
            </a:r>
            <a:r>
              <a:rPr lang="hu-HU" b="1" dirty="0"/>
              <a:t> </a:t>
            </a:r>
            <a:r>
              <a:rPr lang="hu-HU" b="1" dirty="0" err="1"/>
              <a:t>urdung</a:t>
            </a:r>
            <a:r>
              <a:rPr lang="hu-HU" b="1" dirty="0"/>
              <a:t> </a:t>
            </a:r>
            <a:r>
              <a:rPr lang="hu-HU" b="1" dirty="0" err="1"/>
              <a:t>intetvinec</a:t>
            </a:r>
            <a:r>
              <a:rPr lang="hu-HU" b="1" dirty="0"/>
              <a:t>.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hu-HU" i="1" dirty="0" err="1"/>
              <a:t>engede</a:t>
            </a:r>
            <a:r>
              <a:rPr lang="hu-HU" i="1" dirty="0"/>
              <a:t>: </a:t>
            </a:r>
            <a:r>
              <a:rPr lang="hu-HU" dirty="0" err="1"/>
              <a:t>elb</a:t>
            </a:r>
            <a:r>
              <a:rPr lang="hu-HU" dirty="0"/>
              <a:t>. múlt E/3. alanyi, ’</a:t>
            </a:r>
            <a:r>
              <a:rPr lang="hu-HU" dirty="0" err="1"/>
              <a:t>engede</a:t>
            </a:r>
            <a:r>
              <a:rPr lang="hu-HU" dirty="0"/>
              <a:t>’, t: </a:t>
            </a:r>
            <a:r>
              <a:rPr lang="hu-HU" i="1" dirty="0" err="1"/>
              <a:t>enge-d-e</a:t>
            </a:r>
            <a:endParaRPr lang="hu-HU" dirty="0"/>
          </a:p>
          <a:p>
            <a:pPr lvl="1"/>
            <a:r>
              <a:rPr lang="hu-HU" i="1" dirty="0"/>
              <a:t>–e</a:t>
            </a:r>
            <a:r>
              <a:rPr lang="hu-HU" dirty="0"/>
              <a:t>: </a:t>
            </a:r>
            <a:r>
              <a:rPr lang="hu-HU" dirty="0" err="1"/>
              <a:t>elb</a:t>
            </a:r>
            <a:r>
              <a:rPr lang="hu-HU" dirty="0"/>
              <a:t>. múlt jele, l. </a:t>
            </a:r>
            <a:r>
              <a:rPr lang="hu-HU" i="1" dirty="0" err="1"/>
              <a:t>odutta</a:t>
            </a:r>
            <a:r>
              <a:rPr lang="hu-HU" i="1" dirty="0"/>
              <a:t> </a:t>
            </a:r>
            <a:r>
              <a:rPr lang="hu-HU" i="1" dirty="0" err="1"/>
              <a:t>vola</a:t>
            </a:r>
            <a:r>
              <a:rPr lang="hu-HU" i="1" dirty="0"/>
              <a:t>, </a:t>
            </a:r>
            <a:r>
              <a:rPr lang="hu-HU" i="1" dirty="0" err="1"/>
              <a:t>munda</a:t>
            </a:r>
            <a:endParaRPr lang="hu-HU" dirty="0"/>
          </a:p>
          <a:p>
            <a:pPr lvl="1"/>
            <a:r>
              <a:rPr lang="hu-HU" i="1" dirty="0"/>
              <a:t>–d </a:t>
            </a:r>
            <a:r>
              <a:rPr lang="hu-HU" dirty="0" err="1"/>
              <a:t>gyak</a:t>
            </a:r>
            <a:r>
              <a:rPr lang="hu-HU" dirty="0"/>
              <a:t>. képző: </a:t>
            </a:r>
            <a:r>
              <a:rPr lang="hu-HU" i="1" dirty="0" err="1"/>
              <a:t>munda</a:t>
            </a:r>
            <a:r>
              <a:rPr lang="hu-HU" i="1" dirty="0"/>
              <a:t>, </a:t>
            </a:r>
            <a:r>
              <a:rPr lang="hu-HU" i="1" dirty="0" err="1"/>
              <a:t>emdul</a:t>
            </a:r>
            <a:r>
              <a:rPr lang="hu-HU" i="1" dirty="0"/>
              <a:t>, </a:t>
            </a:r>
            <a:r>
              <a:rPr lang="hu-HU" i="1" dirty="0" err="1"/>
              <a:t>feledeve</a:t>
            </a:r>
            <a:endParaRPr lang="hu-HU" dirty="0"/>
          </a:p>
          <a:p>
            <a:pPr lvl="1"/>
            <a:r>
              <a:rPr lang="hu-HU" i="1" dirty="0" err="1"/>
              <a:t>enge-</a:t>
            </a:r>
            <a:r>
              <a:rPr lang="hu-HU" i="1" dirty="0"/>
              <a:t> </a:t>
            </a:r>
            <a:r>
              <a:rPr lang="hu-HU" dirty="0"/>
              <a:t>tő: ismeretlen </a:t>
            </a:r>
            <a:r>
              <a:rPr lang="hu-HU" dirty="0" err="1"/>
              <a:t>er</a:t>
            </a:r>
            <a:r>
              <a:rPr lang="hu-HU" dirty="0"/>
              <a:t>. (</a:t>
            </a:r>
            <a:r>
              <a:rPr lang="hu-HU" dirty="0" err="1"/>
              <a:t>TESz</a:t>
            </a:r>
            <a:r>
              <a:rPr lang="hu-HU" dirty="0"/>
              <a:t>., </a:t>
            </a:r>
            <a:r>
              <a:rPr lang="hu-HU" dirty="0" err="1"/>
              <a:t>EtSz</a:t>
            </a:r>
            <a:r>
              <a:rPr lang="hu-HU" dirty="0"/>
              <a:t>.)</a:t>
            </a:r>
          </a:p>
          <a:p>
            <a:pPr lvl="0"/>
            <a:r>
              <a:rPr lang="hu-HU" i="1" dirty="0" err="1"/>
              <a:t>urdung</a:t>
            </a:r>
            <a:r>
              <a:rPr lang="hu-HU" i="1" dirty="0"/>
              <a:t> </a:t>
            </a:r>
            <a:r>
              <a:rPr lang="hu-HU" i="1" dirty="0" err="1"/>
              <a:t>intetvinec</a:t>
            </a:r>
            <a:r>
              <a:rPr lang="hu-HU" i="1" dirty="0"/>
              <a:t> </a:t>
            </a:r>
            <a:r>
              <a:rPr lang="hu-HU" dirty="0"/>
              <a:t>’</a:t>
            </a:r>
            <a:r>
              <a:rPr lang="hu-HU" dirty="0" err="1"/>
              <a:t>az</a:t>
            </a:r>
            <a:r>
              <a:rPr lang="hu-HU" dirty="0"/>
              <a:t> ördög unszolásainak, csábításainak, csalogatásainak’, a latinban gyakori </a:t>
            </a:r>
            <a:r>
              <a:rPr lang="hu-HU" i="1" dirty="0" err="1"/>
              <a:t>insidiae</a:t>
            </a:r>
            <a:r>
              <a:rPr lang="hu-HU" i="1" dirty="0"/>
              <a:t> </a:t>
            </a:r>
            <a:r>
              <a:rPr lang="hu-HU" i="1" dirty="0" err="1"/>
              <a:t>diaboli</a:t>
            </a:r>
            <a:r>
              <a:rPr lang="hu-HU" i="1" dirty="0"/>
              <a:t> </a:t>
            </a:r>
            <a:r>
              <a:rPr lang="hu-HU" dirty="0"/>
              <a:t>’</a:t>
            </a:r>
            <a:r>
              <a:rPr lang="hu-HU" dirty="0" err="1"/>
              <a:t>az</a:t>
            </a:r>
            <a:r>
              <a:rPr lang="hu-HU" dirty="0"/>
              <a:t> ördög cselei, cselvetései’ fordítása</a:t>
            </a:r>
          </a:p>
          <a:p>
            <a:pPr lvl="0"/>
            <a:r>
              <a:rPr lang="hu-HU" i="1" dirty="0" err="1"/>
              <a:t>urdung</a:t>
            </a:r>
            <a:r>
              <a:rPr lang="hu-HU" i="1" dirty="0"/>
              <a:t>: </a:t>
            </a:r>
            <a:r>
              <a:rPr lang="hu-HU" dirty="0"/>
              <a:t>ismeretlen, sok elképzelés volt (l. </a:t>
            </a:r>
            <a:r>
              <a:rPr lang="hu-HU" dirty="0" err="1"/>
              <a:t>SzófSz</a:t>
            </a:r>
            <a:r>
              <a:rPr lang="hu-HU" dirty="0"/>
              <a:t>.), az </a:t>
            </a:r>
            <a:r>
              <a:rPr lang="hu-HU" dirty="0" err="1"/>
              <a:t>ng</a:t>
            </a:r>
            <a:r>
              <a:rPr lang="hu-HU" dirty="0"/>
              <a:t> ~ g viszonya tisztázatlan (l. </a:t>
            </a:r>
            <a:r>
              <a:rPr lang="hu-HU" i="1" dirty="0" err="1"/>
              <a:t>ördöngős</a:t>
            </a:r>
            <a:r>
              <a:rPr lang="hu-HU" dirty="0"/>
              <a:t> ~ </a:t>
            </a:r>
            <a:r>
              <a:rPr lang="hu-HU" i="1" dirty="0"/>
              <a:t>ördög</a:t>
            </a:r>
            <a:r>
              <a:rPr lang="hu-HU" dirty="0"/>
              <a:t>)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4786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i="1" dirty="0" err="1"/>
              <a:t>nugulmabeli</a:t>
            </a:r>
            <a:r>
              <a:rPr lang="hu-HU" i="1" dirty="0"/>
              <a:t>: </a:t>
            </a:r>
            <a:r>
              <a:rPr lang="hu-HU" dirty="0"/>
              <a:t>’</a:t>
            </a:r>
            <a:r>
              <a:rPr lang="hu-HU" dirty="0" err="1"/>
              <a:t>nyugalmába</a:t>
            </a:r>
            <a:r>
              <a:rPr lang="hu-HU" dirty="0"/>
              <a:t>’, tagolása: </a:t>
            </a:r>
            <a:r>
              <a:rPr lang="hu-HU" dirty="0" err="1"/>
              <a:t>nugu-lm-a-bel-i</a:t>
            </a:r>
            <a:endParaRPr lang="hu-HU" dirty="0"/>
          </a:p>
          <a:p>
            <a:pPr lvl="1"/>
            <a:r>
              <a:rPr lang="hu-HU" i="1" dirty="0" err="1"/>
              <a:t>beli</a:t>
            </a:r>
            <a:r>
              <a:rPr lang="hu-HU" i="1" dirty="0"/>
              <a:t> </a:t>
            </a:r>
            <a:r>
              <a:rPr lang="hu-HU" dirty="0"/>
              <a:t>névutó l. </a:t>
            </a:r>
            <a:r>
              <a:rPr lang="hu-HU" i="1" dirty="0"/>
              <a:t>világbele</a:t>
            </a:r>
            <a:endParaRPr lang="hu-HU" dirty="0"/>
          </a:p>
          <a:p>
            <a:pPr lvl="1"/>
            <a:r>
              <a:rPr lang="hu-HU" i="1" dirty="0"/>
              <a:t>–a- </a:t>
            </a:r>
            <a:r>
              <a:rPr lang="hu-HU" dirty="0" err="1"/>
              <a:t>bszj-re</a:t>
            </a:r>
            <a:r>
              <a:rPr lang="hu-HU" dirty="0"/>
              <a:t> l. </a:t>
            </a:r>
            <a:r>
              <a:rPr lang="hu-HU" i="1" dirty="0" err="1" smtClean="0"/>
              <a:t>elnie</a:t>
            </a:r>
            <a:endParaRPr lang="hu-HU" i="1" dirty="0" smtClean="0"/>
          </a:p>
          <a:p>
            <a:pPr lvl="1"/>
            <a:r>
              <a:rPr lang="hu-HU" i="1" dirty="0" err="1" smtClean="0"/>
              <a:t>nugulm-</a:t>
            </a:r>
            <a:r>
              <a:rPr lang="hu-HU" i="1" dirty="0"/>
              <a:t>: </a:t>
            </a:r>
            <a:r>
              <a:rPr lang="hu-HU" i="1" dirty="0" err="1"/>
              <a:t>-lm</a:t>
            </a:r>
            <a:r>
              <a:rPr lang="hu-HU" i="1" dirty="0"/>
              <a:t> </a:t>
            </a:r>
            <a:r>
              <a:rPr lang="hu-HU" dirty="0"/>
              <a:t>képző, l. </a:t>
            </a:r>
            <a:r>
              <a:rPr lang="hu-HU" i="1" dirty="0" err="1"/>
              <a:t>hotolm</a:t>
            </a:r>
            <a:r>
              <a:rPr lang="hu-HU" i="1" dirty="0"/>
              <a:t>, </a:t>
            </a:r>
            <a:r>
              <a:rPr lang="hu-HU" i="1" dirty="0" err="1"/>
              <a:t>kegilmet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7859216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i="1" dirty="0" err="1"/>
              <a:t>eſ</a:t>
            </a:r>
            <a:r>
              <a:rPr lang="hu-HU" b="1" i="1" dirty="0"/>
              <a:t> </a:t>
            </a:r>
            <a:r>
              <a:rPr lang="hu-HU" b="1" i="1" dirty="0" err="1"/>
              <a:t>oggun</a:t>
            </a:r>
            <a:r>
              <a:rPr lang="hu-HU" b="1" i="1" dirty="0"/>
              <a:t> neki </a:t>
            </a:r>
            <a:r>
              <a:rPr lang="hu-HU" b="1" i="1" dirty="0" err="1"/>
              <a:t>munhi</a:t>
            </a:r>
            <a:r>
              <a:rPr lang="hu-HU" b="1" i="1" dirty="0"/>
              <a:t> </a:t>
            </a:r>
            <a:r>
              <a:rPr lang="hu-HU" b="1" i="1" dirty="0" err="1"/>
              <a:t>uruzagbele</a:t>
            </a:r>
            <a:r>
              <a:rPr lang="hu-HU" b="1" i="1" dirty="0"/>
              <a:t> </a:t>
            </a:r>
            <a:r>
              <a:rPr lang="hu-HU" b="1" i="1" dirty="0" err="1"/>
              <a:t>utot</a:t>
            </a:r>
            <a:r>
              <a:rPr lang="hu-HU" b="1" i="1" dirty="0"/>
              <a:t>. </a:t>
            </a:r>
            <a:r>
              <a:rPr lang="hu-HU" b="1" i="1" dirty="0" err="1"/>
              <a:t>eſ</a:t>
            </a:r>
            <a:r>
              <a:rPr lang="hu-HU" b="1" i="1" dirty="0"/>
              <a:t> </a:t>
            </a:r>
            <a:r>
              <a:rPr lang="hu-HU" b="1" i="1" dirty="0" err="1"/>
              <a:t>mend</a:t>
            </a:r>
            <a:r>
              <a:rPr lang="hu-HU" b="1" i="1" dirty="0"/>
              <a:t> </a:t>
            </a:r>
            <a:r>
              <a:rPr lang="hu-HU" b="1" i="1" dirty="0" err="1"/>
              <a:t>iovben</a:t>
            </a:r>
            <a:r>
              <a:rPr lang="hu-HU" b="1" i="1" dirty="0"/>
              <a:t> rezet.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141168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hu-HU" i="1" dirty="0" err="1"/>
              <a:t>munhi</a:t>
            </a:r>
            <a:r>
              <a:rPr lang="hu-HU" i="1" dirty="0"/>
              <a:t>: </a:t>
            </a:r>
            <a:r>
              <a:rPr lang="hu-HU" dirty="0"/>
              <a:t>’</a:t>
            </a:r>
            <a:r>
              <a:rPr lang="hu-HU" dirty="0" err="1"/>
              <a:t>mennyei</a:t>
            </a:r>
            <a:r>
              <a:rPr lang="hu-HU" dirty="0"/>
              <a:t>, menny’, a régiségben </a:t>
            </a:r>
            <a:r>
              <a:rPr lang="hu-HU" i="1" dirty="0"/>
              <a:t>mennyi </a:t>
            </a:r>
            <a:r>
              <a:rPr lang="hu-HU" dirty="0"/>
              <a:t>volt az ált. megnevezés, nem </a:t>
            </a:r>
            <a:r>
              <a:rPr lang="hu-HU" i="1" dirty="0"/>
              <a:t>mennyei</a:t>
            </a:r>
            <a:r>
              <a:rPr lang="hu-HU" dirty="0"/>
              <a:t>, de utóbbi alaknak nincs magyarázata. Az világos B. szerint, hogy a </a:t>
            </a:r>
            <a:r>
              <a:rPr lang="hu-HU" i="1" dirty="0"/>
              <a:t>mennye- </a:t>
            </a:r>
            <a:r>
              <a:rPr lang="hu-HU" dirty="0"/>
              <a:t>teljes tőhöz </a:t>
            </a:r>
            <a:r>
              <a:rPr lang="hu-HU" i="1" dirty="0"/>
              <a:t>–i </a:t>
            </a:r>
            <a:r>
              <a:rPr lang="hu-HU" dirty="0"/>
              <a:t>képző járult, de nem tudni, miért.</a:t>
            </a:r>
            <a:r>
              <a:rPr lang="hu-HU" i="1" dirty="0"/>
              <a:t> </a:t>
            </a:r>
            <a:r>
              <a:rPr lang="hu-HU" dirty="0"/>
              <a:t>&lt;Az olvasó nem érti, mi  problémás itt: az –i képző eredete vagy valami más?&gt;</a:t>
            </a:r>
          </a:p>
          <a:p>
            <a:pPr lvl="0"/>
            <a:r>
              <a:rPr lang="hu-HU" i="1" dirty="0" err="1"/>
              <a:t>uruzagbele</a:t>
            </a:r>
            <a:r>
              <a:rPr lang="hu-HU" i="1" dirty="0"/>
              <a:t>: </a:t>
            </a:r>
            <a:r>
              <a:rPr lang="hu-HU" dirty="0"/>
              <a:t>’</a:t>
            </a:r>
            <a:r>
              <a:rPr lang="hu-HU" dirty="0" err="1"/>
              <a:t>országba</a:t>
            </a:r>
            <a:r>
              <a:rPr lang="hu-HU" dirty="0"/>
              <a:t>’ </a:t>
            </a:r>
            <a:r>
              <a:rPr lang="hu-HU" dirty="0" err="1"/>
              <a:t>helyH</a:t>
            </a:r>
            <a:endParaRPr lang="hu-HU" dirty="0"/>
          </a:p>
          <a:p>
            <a:pPr lvl="1"/>
            <a:r>
              <a:rPr lang="hu-HU" i="1" dirty="0"/>
              <a:t>bele: </a:t>
            </a:r>
            <a:r>
              <a:rPr lang="hu-HU" dirty="0"/>
              <a:t>l. </a:t>
            </a:r>
            <a:r>
              <a:rPr lang="hu-HU" dirty="0" err="1"/>
              <a:t>vilagbele</a:t>
            </a:r>
            <a:endParaRPr lang="hu-HU" dirty="0"/>
          </a:p>
          <a:p>
            <a:pPr lvl="1"/>
            <a:r>
              <a:rPr lang="hu-HU" i="1" dirty="0" err="1"/>
              <a:t>uruszag-</a:t>
            </a:r>
            <a:r>
              <a:rPr lang="hu-HU" i="1" dirty="0"/>
              <a:t>: </a:t>
            </a:r>
            <a:r>
              <a:rPr lang="hu-HU" dirty="0"/>
              <a:t>az </a:t>
            </a:r>
            <a:r>
              <a:rPr lang="hu-HU" i="1" dirty="0"/>
              <a:t>úr </a:t>
            </a:r>
            <a:r>
              <a:rPr lang="hu-HU" dirty="0" err="1"/>
              <a:t>fn</a:t>
            </a:r>
            <a:r>
              <a:rPr lang="hu-HU" dirty="0"/>
              <a:t>. származéka, a </a:t>
            </a:r>
            <a:r>
              <a:rPr lang="hu-HU" i="1" dirty="0"/>
              <a:t>–</a:t>
            </a:r>
            <a:r>
              <a:rPr lang="hu-HU" i="1" dirty="0" err="1"/>
              <a:t>szág</a:t>
            </a:r>
            <a:r>
              <a:rPr lang="hu-HU" i="1" dirty="0"/>
              <a:t> </a:t>
            </a:r>
            <a:r>
              <a:rPr lang="hu-HU" dirty="0"/>
              <a:t>képzőt l. </a:t>
            </a:r>
            <a:r>
              <a:rPr lang="hu-HU" i="1" dirty="0" err="1"/>
              <a:t>uimadsag</a:t>
            </a:r>
            <a:r>
              <a:rPr lang="hu-HU" dirty="0"/>
              <a:t>, az </a:t>
            </a:r>
            <a:r>
              <a:rPr lang="hu-HU" i="1" dirty="0" err="1"/>
              <a:t>ur</a:t>
            </a:r>
            <a:r>
              <a:rPr lang="hu-HU" dirty="0" err="1"/>
              <a:t>-ra</a:t>
            </a:r>
            <a:r>
              <a:rPr lang="hu-HU" dirty="0"/>
              <a:t>: </a:t>
            </a:r>
            <a:r>
              <a:rPr lang="hu-HU" i="1" dirty="0" err="1"/>
              <a:t>uromc</a:t>
            </a:r>
            <a:r>
              <a:rPr lang="hu-HU" i="1" dirty="0"/>
              <a:t> </a:t>
            </a:r>
            <a:endParaRPr lang="hu-HU" dirty="0"/>
          </a:p>
          <a:p>
            <a:pPr lvl="0"/>
            <a:r>
              <a:rPr lang="hu-HU" i="1" dirty="0" err="1"/>
              <a:t>utot</a:t>
            </a:r>
            <a:r>
              <a:rPr lang="hu-HU" i="1" dirty="0"/>
              <a:t>: </a:t>
            </a:r>
            <a:r>
              <a:rPr lang="hu-HU" dirty="0"/>
              <a:t>’</a:t>
            </a:r>
            <a:r>
              <a:rPr lang="hu-HU" dirty="0" err="1"/>
              <a:t>utat</a:t>
            </a:r>
            <a:r>
              <a:rPr lang="hu-HU" dirty="0"/>
              <a:t>’, </a:t>
            </a:r>
          </a:p>
          <a:p>
            <a:pPr lvl="1"/>
            <a:r>
              <a:rPr lang="hu-HU" dirty="0"/>
              <a:t>a tárgyragra l. </a:t>
            </a:r>
            <a:r>
              <a:rPr lang="hu-HU" i="1" dirty="0" err="1"/>
              <a:t>isemucut</a:t>
            </a:r>
            <a:endParaRPr lang="hu-HU" dirty="0"/>
          </a:p>
          <a:p>
            <a:pPr lvl="1"/>
            <a:r>
              <a:rPr lang="hu-HU" i="1" dirty="0" err="1"/>
              <a:t>uto-</a:t>
            </a:r>
            <a:r>
              <a:rPr lang="hu-HU" i="1" dirty="0"/>
              <a:t> </a:t>
            </a:r>
            <a:r>
              <a:rPr lang="hu-HU" dirty="0"/>
              <a:t>alapszó, ismeretlen eredetű, összekapcsolták sokan az </a:t>
            </a:r>
            <a:r>
              <a:rPr lang="hu-HU" i="1" dirty="0"/>
              <a:t>úszik </a:t>
            </a:r>
            <a:r>
              <a:rPr lang="hu-HU" dirty="0"/>
              <a:t>ige </a:t>
            </a:r>
            <a:r>
              <a:rPr lang="hu-HU" i="1" dirty="0" err="1"/>
              <a:t>ú-</a:t>
            </a:r>
            <a:r>
              <a:rPr lang="hu-HU" dirty="0"/>
              <a:t> tövével (+ </a:t>
            </a:r>
            <a:r>
              <a:rPr lang="hu-HU" i="1" dirty="0" err="1"/>
              <a:t>-t</a:t>
            </a:r>
            <a:r>
              <a:rPr lang="hu-HU" i="1" dirty="0"/>
              <a:t> </a:t>
            </a:r>
            <a:r>
              <a:rPr lang="hu-HU" dirty="0"/>
              <a:t>képző), de nem igazolható B. szerint. Nincs végleges magyarázat.</a:t>
            </a:r>
          </a:p>
          <a:p>
            <a:pPr lvl="0"/>
            <a:r>
              <a:rPr lang="hu-HU" i="1" dirty="0" err="1" smtClean="0"/>
              <a:t>iovben</a:t>
            </a:r>
            <a:r>
              <a:rPr lang="hu-HU" i="1" dirty="0"/>
              <a:t>:  </a:t>
            </a:r>
            <a:r>
              <a:rPr lang="hu-HU" dirty="0"/>
              <a:t>’</a:t>
            </a:r>
            <a:r>
              <a:rPr lang="hu-HU" dirty="0" err="1"/>
              <a:t>jóból</a:t>
            </a:r>
            <a:r>
              <a:rPr lang="hu-HU" dirty="0"/>
              <a:t>’, </a:t>
            </a:r>
            <a:r>
              <a:rPr lang="hu-HU" dirty="0" err="1"/>
              <a:t>partitivus</a:t>
            </a:r>
            <a:r>
              <a:rPr lang="hu-HU" dirty="0"/>
              <a:t>, a </a:t>
            </a:r>
            <a:r>
              <a:rPr lang="hu-HU" i="1" dirty="0"/>
              <a:t>–</a:t>
            </a:r>
            <a:r>
              <a:rPr lang="hu-HU" i="1" dirty="0" err="1"/>
              <a:t>ban</a:t>
            </a:r>
            <a:r>
              <a:rPr lang="hu-HU" i="1" dirty="0"/>
              <a:t> </a:t>
            </a:r>
            <a:r>
              <a:rPr lang="hu-HU" dirty="0"/>
              <a:t>és a </a:t>
            </a:r>
            <a:r>
              <a:rPr lang="hu-HU" i="1" dirty="0"/>
              <a:t>–</a:t>
            </a:r>
            <a:r>
              <a:rPr lang="hu-HU" i="1" dirty="0" err="1"/>
              <a:t>ból</a:t>
            </a:r>
            <a:r>
              <a:rPr lang="hu-HU" i="1" dirty="0"/>
              <a:t> </a:t>
            </a:r>
            <a:r>
              <a:rPr lang="hu-HU" dirty="0"/>
              <a:t>között szemléletbeli különbség van: ’</a:t>
            </a:r>
            <a:r>
              <a:rPr lang="hu-HU" dirty="0" err="1"/>
              <a:t>egy</a:t>
            </a:r>
            <a:r>
              <a:rPr lang="hu-HU" dirty="0"/>
              <a:t> darabot az egészben, benne’ ~ ’</a:t>
            </a:r>
            <a:r>
              <a:rPr lang="hu-HU" dirty="0" err="1"/>
              <a:t>az</a:t>
            </a:r>
            <a:r>
              <a:rPr lang="hu-HU" dirty="0"/>
              <a:t> egészből, belőle kivéve’. </a:t>
            </a:r>
          </a:p>
          <a:p>
            <a:pPr lvl="1"/>
            <a:r>
              <a:rPr lang="hu-HU" i="1" dirty="0"/>
              <a:t>jó: </a:t>
            </a:r>
            <a:r>
              <a:rPr lang="hu-HU" dirty="0"/>
              <a:t>ugor eredetű</a:t>
            </a:r>
          </a:p>
          <a:p>
            <a:pPr lvl="0"/>
            <a:r>
              <a:rPr lang="hu-HU" i="1" dirty="0"/>
              <a:t>rezet: </a:t>
            </a:r>
            <a:r>
              <a:rPr lang="hu-HU" i="1" dirty="0" smtClean="0"/>
              <a:t> </a:t>
            </a:r>
            <a:r>
              <a:rPr lang="hu-HU" dirty="0" smtClean="0"/>
              <a:t>a </a:t>
            </a:r>
            <a:r>
              <a:rPr lang="hu-HU" i="1" dirty="0"/>
              <a:t>rész </a:t>
            </a:r>
            <a:r>
              <a:rPr lang="hu-HU" dirty="0"/>
              <a:t>alapszó vsz. </a:t>
            </a:r>
            <a:r>
              <a:rPr lang="hu-HU" dirty="0" err="1"/>
              <a:t>fgr</a:t>
            </a:r>
            <a:r>
              <a:rPr lang="hu-HU" dirty="0"/>
              <a:t>.</a:t>
            </a:r>
            <a:r>
              <a:rPr lang="hu-HU" i="1" dirty="0"/>
              <a:t> </a:t>
            </a:r>
            <a:r>
              <a:rPr lang="hu-HU" dirty="0"/>
              <a:t>eredetű</a:t>
            </a:r>
          </a:p>
        </p:txBody>
      </p:sp>
    </p:spTree>
    <p:extLst>
      <p:ext uri="{BB962C8B-B14F-4D97-AF65-F5344CB8AC3E}">
        <p14:creationId xmlns:p14="http://schemas.microsoft.com/office/powerpoint/2010/main" val="39804894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i="1" dirty="0" err="1"/>
              <a:t>Eſ</a:t>
            </a:r>
            <a:r>
              <a:rPr lang="hu-HU" b="1" i="1" dirty="0"/>
              <a:t> </a:t>
            </a:r>
            <a:r>
              <a:rPr lang="hu-HU" b="1" i="1" dirty="0" err="1"/>
              <a:t>keaſſatuc</a:t>
            </a:r>
            <a:r>
              <a:rPr lang="hu-HU" b="1" i="1" dirty="0"/>
              <a:t> </a:t>
            </a:r>
            <a:r>
              <a:rPr lang="hu-HU" b="1" i="1" dirty="0" err="1"/>
              <a:t>uromchuz</a:t>
            </a:r>
            <a:r>
              <a:rPr lang="hu-HU" b="1" i="1" dirty="0"/>
              <a:t> </a:t>
            </a:r>
            <a:r>
              <a:rPr lang="hu-HU" b="1" i="1" dirty="0" err="1"/>
              <a:t>charmul</a:t>
            </a:r>
            <a:r>
              <a:rPr lang="hu-HU" b="1" i="1" dirty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hu-HU" i="1" dirty="0"/>
              <a:t>kiált: </a:t>
            </a:r>
            <a:endParaRPr lang="hu-HU" dirty="0"/>
          </a:p>
          <a:p>
            <a:pPr lvl="1"/>
            <a:r>
              <a:rPr lang="hu-HU" dirty="0"/>
              <a:t>hangutánzó eredetű alapszó, </a:t>
            </a:r>
          </a:p>
          <a:p>
            <a:pPr lvl="1"/>
            <a:r>
              <a:rPr lang="hu-HU" dirty="0" err="1"/>
              <a:t>-</a:t>
            </a:r>
            <a:r>
              <a:rPr lang="hu-HU" i="1" dirty="0" err="1"/>
              <a:t>t</a:t>
            </a:r>
            <a:r>
              <a:rPr lang="hu-HU" i="1" dirty="0"/>
              <a:t> </a:t>
            </a:r>
            <a:r>
              <a:rPr lang="hu-HU" dirty="0"/>
              <a:t>képző </a:t>
            </a:r>
          </a:p>
          <a:p>
            <a:pPr lvl="1"/>
            <a:r>
              <a:rPr lang="hu-HU" i="1" dirty="0" err="1"/>
              <a:t>ss</a:t>
            </a:r>
            <a:r>
              <a:rPr lang="hu-HU" dirty="0"/>
              <a:t>: felszól módjel, l. </a:t>
            </a:r>
            <a:r>
              <a:rPr lang="hu-HU" i="1" dirty="0" err="1"/>
              <a:t>Wimagguc</a:t>
            </a:r>
            <a:endParaRPr lang="hu-HU" dirty="0"/>
          </a:p>
          <a:p>
            <a:pPr lvl="1"/>
            <a:r>
              <a:rPr lang="hu-HU" i="1" dirty="0" err="1"/>
              <a:t>tuk</a:t>
            </a:r>
            <a:r>
              <a:rPr lang="hu-HU" dirty="0"/>
              <a:t>: személyrag (l. </a:t>
            </a:r>
            <a:r>
              <a:rPr lang="hu-HU" i="1" dirty="0" err="1"/>
              <a:t>latiatuc</a:t>
            </a:r>
            <a:r>
              <a:rPr lang="hu-HU" dirty="0"/>
              <a:t>)</a:t>
            </a:r>
          </a:p>
          <a:p>
            <a:pPr lvl="0"/>
            <a:r>
              <a:rPr lang="hu-HU" i="1" dirty="0" err="1"/>
              <a:t>uromchuz</a:t>
            </a:r>
            <a:r>
              <a:rPr lang="hu-HU" i="1" dirty="0"/>
              <a:t>: </a:t>
            </a:r>
            <a:r>
              <a:rPr lang="hu-HU" dirty="0"/>
              <a:t>l. </a:t>
            </a:r>
            <a:r>
              <a:rPr lang="hu-HU" i="1" dirty="0" err="1"/>
              <a:t>uromc</a:t>
            </a:r>
            <a:r>
              <a:rPr lang="hu-HU" i="1" dirty="0"/>
              <a:t>, </a:t>
            </a:r>
            <a:r>
              <a:rPr lang="hu-HU" i="1" dirty="0" err="1"/>
              <a:t>ozchuz</a:t>
            </a:r>
            <a:r>
              <a:rPr lang="hu-HU" i="1" dirty="0"/>
              <a:t> </a:t>
            </a:r>
            <a:endParaRPr lang="hu-HU" dirty="0"/>
          </a:p>
          <a:p>
            <a:pPr lvl="0"/>
            <a:r>
              <a:rPr lang="hu-HU" i="1" dirty="0" err="1"/>
              <a:t>charmul</a:t>
            </a:r>
            <a:r>
              <a:rPr lang="hu-HU" i="1" dirty="0"/>
              <a:t>: </a:t>
            </a:r>
            <a:r>
              <a:rPr lang="hu-HU" dirty="0"/>
              <a:t>’</a:t>
            </a:r>
            <a:r>
              <a:rPr lang="hu-HU" dirty="0" err="1"/>
              <a:t>háromszor</a:t>
            </a:r>
            <a:r>
              <a:rPr lang="hu-HU" dirty="0"/>
              <a:t>’</a:t>
            </a:r>
          </a:p>
          <a:p>
            <a:pPr lvl="1"/>
            <a:r>
              <a:rPr lang="hu-HU" dirty="0"/>
              <a:t>három: ősi örökség</a:t>
            </a:r>
          </a:p>
          <a:p>
            <a:r>
              <a:rPr lang="hu-HU" i="1" dirty="0"/>
              <a:t>–</a:t>
            </a:r>
            <a:r>
              <a:rPr lang="hu-HU" i="1" dirty="0" err="1"/>
              <a:t>szor</a:t>
            </a:r>
            <a:r>
              <a:rPr lang="hu-HU" i="1" dirty="0"/>
              <a:t>: </a:t>
            </a:r>
            <a:r>
              <a:rPr lang="hu-HU" dirty="0"/>
              <a:t>önálló szóból keletkezett rag, ’</a:t>
            </a:r>
            <a:r>
              <a:rPr lang="hu-HU" dirty="0" err="1"/>
              <a:t>sor</a:t>
            </a:r>
            <a:r>
              <a:rPr lang="hu-HU" dirty="0"/>
              <a:t>, rend’ jelentésű szó</a:t>
            </a:r>
          </a:p>
        </p:txBody>
      </p:sp>
    </p:spTree>
    <p:extLst>
      <p:ext uri="{BB962C8B-B14F-4D97-AF65-F5344CB8AC3E}">
        <p14:creationId xmlns:p14="http://schemas.microsoft.com/office/powerpoint/2010/main" val="60056130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i="1" dirty="0" err="1"/>
              <a:t>Scerelmeſ</a:t>
            </a:r>
            <a:r>
              <a:rPr lang="hu-HU" b="1" i="1" dirty="0"/>
              <a:t> </a:t>
            </a:r>
            <a:r>
              <a:rPr lang="hu-HU" b="1" i="1" dirty="0" err="1"/>
              <a:t>bratym</a:t>
            </a:r>
            <a:r>
              <a:rPr lang="hu-HU" b="1" i="1" dirty="0"/>
              <a:t> </a:t>
            </a:r>
            <a:r>
              <a:rPr lang="hu-HU" b="1" i="1" dirty="0" err="1"/>
              <a:t>uimagguc</a:t>
            </a:r>
            <a:r>
              <a:rPr lang="hu-HU" b="1" i="1" dirty="0"/>
              <a:t> ez </a:t>
            </a:r>
            <a:r>
              <a:rPr lang="hu-HU" b="1" i="1" dirty="0" err="1"/>
              <a:t>ſcegin</a:t>
            </a:r>
            <a:r>
              <a:rPr lang="hu-HU" b="1" i="1" dirty="0"/>
              <a:t> ember </a:t>
            </a:r>
            <a:r>
              <a:rPr lang="hu-HU" b="1" i="1" dirty="0" err="1"/>
              <a:t>lilki</a:t>
            </a:r>
            <a:r>
              <a:rPr lang="hu-HU" b="1" i="1" dirty="0"/>
              <a:t> </a:t>
            </a:r>
            <a:r>
              <a:rPr lang="hu-HU" b="1" i="1" dirty="0" err="1"/>
              <a:t>ert</a:t>
            </a:r>
            <a:r>
              <a:rPr lang="hu-HU" b="1" i="1" dirty="0"/>
              <a:t>.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hu-HU" i="1" dirty="0" err="1"/>
              <a:t>Scerelmeſ</a:t>
            </a:r>
            <a:r>
              <a:rPr lang="hu-HU" i="1" dirty="0"/>
              <a:t>: </a:t>
            </a:r>
            <a:endParaRPr lang="hu-HU" dirty="0"/>
          </a:p>
          <a:p>
            <a:pPr lvl="1"/>
            <a:r>
              <a:rPr lang="hu-HU" i="1" dirty="0"/>
              <a:t>szer-: </a:t>
            </a:r>
            <a:r>
              <a:rPr lang="hu-HU" dirty="0"/>
              <a:t>nomenverbum tő</a:t>
            </a:r>
          </a:p>
          <a:p>
            <a:pPr lvl="1"/>
            <a:r>
              <a:rPr lang="hu-HU" i="1" dirty="0"/>
              <a:t>elem: </a:t>
            </a:r>
            <a:r>
              <a:rPr lang="hu-HU" dirty="0" err="1"/>
              <a:t>deverb</a:t>
            </a:r>
            <a:r>
              <a:rPr lang="hu-HU" dirty="0"/>
              <a:t>. nomenképző(bokor)</a:t>
            </a:r>
          </a:p>
          <a:p>
            <a:pPr lvl="1"/>
            <a:r>
              <a:rPr lang="hu-HU" i="1" dirty="0"/>
              <a:t>–s: </a:t>
            </a:r>
            <a:r>
              <a:rPr lang="hu-HU" dirty="0" err="1"/>
              <a:t>denom</a:t>
            </a:r>
            <a:r>
              <a:rPr lang="hu-HU" dirty="0"/>
              <a:t>. nomenképző</a:t>
            </a:r>
          </a:p>
          <a:p>
            <a:pPr lvl="0"/>
            <a:r>
              <a:rPr lang="hu-HU" i="1" dirty="0" err="1"/>
              <a:t>bratym</a:t>
            </a:r>
            <a:r>
              <a:rPr lang="hu-HU" i="1" dirty="0"/>
              <a:t>: </a:t>
            </a:r>
            <a:endParaRPr lang="hu-HU" dirty="0"/>
          </a:p>
          <a:p>
            <a:pPr lvl="1"/>
            <a:r>
              <a:rPr lang="hu-HU" i="1" dirty="0"/>
              <a:t>barát: </a:t>
            </a:r>
            <a:r>
              <a:rPr lang="hu-HU" dirty="0"/>
              <a:t>szláv </a:t>
            </a:r>
            <a:r>
              <a:rPr lang="hu-HU" dirty="0" err="1"/>
              <a:t>jöv</a:t>
            </a:r>
            <a:r>
              <a:rPr lang="hu-HU" dirty="0"/>
              <a:t>. szó (</a:t>
            </a:r>
            <a:r>
              <a:rPr lang="hu-HU" i="1" dirty="0" err="1"/>
              <a:t>braty</a:t>
            </a:r>
            <a:r>
              <a:rPr lang="hu-HU" dirty="0"/>
              <a:t>)</a:t>
            </a:r>
          </a:p>
          <a:p>
            <a:pPr lvl="1"/>
            <a:r>
              <a:rPr lang="hu-HU" i="1" dirty="0"/>
              <a:t>–</a:t>
            </a:r>
            <a:r>
              <a:rPr lang="hu-HU" i="1" dirty="0" err="1"/>
              <a:t>i-</a:t>
            </a:r>
            <a:r>
              <a:rPr lang="hu-HU" i="1" dirty="0"/>
              <a:t> </a:t>
            </a:r>
            <a:r>
              <a:rPr lang="hu-HU" dirty="0"/>
              <a:t>birtoktöbbesítő jel, l. </a:t>
            </a:r>
            <a:r>
              <a:rPr lang="hu-HU" dirty="0" err="1"/>
              <a:t>bszj-eredet</a:t>
            </a:r>
            <a:r>
              <a:rPr lang="hu-HU" dirty="0"/>
              <a:t> korábban</a:t>
            </a:r>
          </a:p>
          <a:p>
            <a:pPr lvl="1"/>
            <a:r>
              <a:rPr lang="hu-HU" i="1" dirty="0"/>
              <a:t>–m: </a:t>
            </a:r>
            <a:r>
              <a:rPr lang="hu-HU" dirty="0" err="1"/>
              <a:t>bszj</a:t>
            </a:r>
            <a:r>
              <a:rPr lang="hu-HU" dirty="0"/>
              <a:t> E/1., l. korábban</a:t>
            </a:r>
          </a:p>
          <a:p>
            <a:pPr lvl="0"/>
            <a:r>
              <a:rPr lang="hu-HU" i="1" dirty="0" err="1" smtClean="0"/>
              <a:t>ſcegin</a:t>
            </a:r>
            <a:r>
              <a:rPr lang="hu-HU" i="1" dirty="0"/>
              <a:t>: </a:t>
            </a:r>
            <a:r>
              <a:rPr lang="hu-HU" dirty="0"/>
              <a:t>ismeretlen eredetű</a:t>
            </a:r>
            <a:r>
              <a:rPr lang="hu-HU" i="1" dirty="0"/>
              <a:t> 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4366579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i="1" dirty="0"/>
              <a:t>kit </a:t>
            </a:r>
            <a:r>
              <a:rPr lang="hu-HU" b="1" i="1" dirty="0" err="1"/>
              <a:t>vr</a:t>
            </a:r>
            <a:r>
              <a:rPr lang="hu-HU" b="1" i="1" dirty="0"/>
              <a:t> ez </a:t>
            </a:r>
            <a:r>
              <a:rPr lang="hu-HU" b="1" i="1" dirty="0" err="1"/>
              <a:t>nopun</a:t>
            </a:r>
            <a:r>
              <a:rPr lang="hu-HU" b="1" i="1" dirty="0"/>
              <a:t> </a:t>
            </a:r>
            <a:r>
              <a:rPr lang="hu-HU" b="1" i="1" dirty="0" err="1"/>
              <a:t>ez</a:t>
            </a:r>
            <a:r>
              <a:rPr lang="hu-HU" b="1" i="1" dirty="0"/>
              <a:t> </a:t>
            </a:r>
            <a:r>
              <a:rPr lang="hu-HU" b="1" i="1" dirty="0" err="1"/>
              <a:t>homuſ</a:t>
            </a:r>
            <a:r>
              <a:rPr lang="hu-HU" b="1" i="1" dirty="0"/>
              <a:t> </a:t>
            </a:r>
            <a:r>
              <a:rPr lang="hu-HU" b="1" i="1" dirty="0" err="1"/>
              <a:t>vilag</a:t>
            </a:r>
            <a:r>
              <a:rPr lang="hu-HU" b="1" i="1" dirty="0"/>
              <a:t> </a:t>
            </a:r>
            <a:r>
              <a:rPr lang="hu-HU" b="1" i="1" dirty="0" err="1"/>
              <a:t>timnucebelevl</a:t>
            </a:r>
            <a:r>
              <a:rPr lang="hu-HU" b="1" i="1" dirty="0"/>
              <a:t> mente.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hu-HU" i="1" dirty="0" err="1"/>
              <a:t>homuſ</a:t>
            </a:r>
            <a:r>
              <a:rPr lang="hu-HU" i="1" dirty="0"/>
              <a:t>: </a:t>
            </a:r>
            <a:r>
              <a:rPr lang="hu-HU" dirty="0"/>
              <a:t>’</a:t>
            </a:r>
            <a:r>
              <a:rPr lang="hu-HU" dirty="0" err="1"/>
              <a:t>hamis</a:t>
            </a:r>
            <a:r>
              <a:rPr lang="hu-HU" dirty="0"/>
              <a:t>’</a:t>
            </a:r>
          </a:p>
          <a:p>
            <a:pPr lvl="1"/>
            <a:r>
              <a:rPr lang="hu-HU" i="1" dirty="0"/>
              <a:t>hám</a:t>
            </a:r>
            <a:r>
              <a:rPr lang="hu-HU" dirty="0"/>
              <a:t>- tő (vö. </a:t>
            </a:r>
            <a:r>
              <a:rPr lang="hu-HU" i="1" dirty="0"/>
              <a:t>hámlik</a:t>
            </a:r>
            <a:r>
              <a:rPr lang="hu-HU" dirty="0"/>
              <a:t>, </a:t>
            </a:r>
            <a:r>
              <a:rPr lang="hu-HU" i="1" dirty="0"/>
              <a:t>hámoz</a:t>
            </a:r>
            <a:r>
              <a:rPr lang="hu-HU" dirty="0"/>
              <a:t>) </a:t>
            </a:r>
            <a:r>
              <a:rPr lang="hu-HU" i="1" dirty="0"/>
              <a:t> + </a:t>
            </a:r>
            <a:r>
              <a:rPr lang="hu-HU" dirty="0" err="1"/>
              <a:t>-</a:t>
            </a:r>
            <a:r>
              <a:rPr lang="hu-HU" i="1" dirty="0" err="1"/>
              <a:t>s</a:t>
            </a:r>
            <a:r>
              <a:rPr lang="hu-HU" i="1" dirty="0"/>
              <a:t> </a:t>
            </a:r>
            <a:r>
              <a:rPr lang="hu-HU" dirty="0"/>
              <a:t>főnévképző = ’</a:t>
            </a:r>
            <a:r>
              <a:rPr lang="hu-HU" dirty="0" err="1"/>
              <a:t>színlel</a:t>
            </a:r>
            <a:r>
              <a:rPr lang="hu-HU" dirty="0"/>
              <a:t>, színeskedik’</a:t>
            </a:r>
          </a:p>
          <a:p>
            <a:pPr lvl="0"/>
            <a:r>
              <a:rPr lang="hu-HU" i="1" dirty="0" err="1"/>
              <a:t>vilag</a:t>
            </a:r>
            <a:r>
              <a:rPr lang="hu-HU" i="1" dirty="0"/>
              <a:t>: </a:t>
            </a:r>
            <a:r>
              <a:rPr lang="hu-HU" dirty="0"/>
              <a:t>l. korábban</a:t>
            </a:r>
            <a:r>
              <a:rPr lang="hu-HU" i="1" dirty="0"/>
              <a:t> </a:t>
            </a:r>
            <a:endParaRPr lang="hu-HU" dirty="0"/>
          </a:p>
          <a:p>
            <a:pPr lvl="0"/>
            <a:r>
              <a:rPr lang="hu-HU" i="1" dirty="0" err="1"/>
              <a:t>timnucebelevl</a:t>
            </a:r>
            <a:r>
              <a:rPr lang="hu-HU" i="1" dirty="0"/>
              <a:t>: </a:t>
            </a:r>
            <a:endParaRPr lang="hu-HU" dirty="0"/>
          </a:p>
          <a:p>
            <a:pPr lvl="1"/>
            <a:r>
              <a:rPr lang="hu-HU" dirty="0"/>
              <a:t>szláv eredetű alapszó: </a:t>
            </a:r>
            <a:r>
              <a:rPr lang="hu-HU" i="1" dirty="0" err="1"/>
              <a:t>timnuc-</a:t>
            </a:r>
            <a:endParaRPr lang="hu-HU" dirty="0"/>
          </a:p>
          <a:p>
            <a:pPr lvl="1"/>
            <a:r>
              <a:rPr lang="hu-HU" i="1" dirty="0"/>
              <a:t>–e </a:t>
            </a:r>
            <a:r>
              <a:rPr lang="hu-HU" dirty="0" err="1"/>
              <a:t>bszj</a:t>
            </a:r>
            <a:r>
              <a:rPr lang="hu-HU" dirty="0"/>
              <a:t>. l. </a:t>
            </a:r>
            <a:r>
              <a:rPr lang="hu-HU" i="1" dirty="0" err="1"/>
              <a:t>feleym</a:t>
            </a:r>
            <a:endParaRPr lang="hu-HU" dirty="0"/>
          </a:p>
          <a:p>
            <a:pPr lvl="1"/>
            <a:r>
              <a:rPr lang="hu-HU" i="1" dirty="0"/>
              <a:t>belől: 	</a:t>
            </a:r>
            <a:r>
              <a:rPr lang="hu-HU" dirty="0"/>
              <a:t>később rag: *</a:t>
            </a:r>
            <a:r>
              <a:rPr lang="hu-HU" i="1" dirty="0"/>
              <a:t>bele</a:t>
            </a:r>
            <a:r>
              <a:rPr lang="hu-HU" dirty="0"/>
              <a:t> ’ belseje’ + </a:t>
            </a:r>
            <a:r>
              <a:rPr lang="hu-HU" i="1" dirty="0"/>
              <a:t>l</a:t>
            </a:r>
            <a:r>
              <a:rPr lang="hu-HU" dirty="0"/>
              <a:t> </a:t>
            </a:r>
            <a:r>
              <a:rPr lang="hu-HU" dirty="0" err="1"/>
              <a:t>abl</a:t>
            </a:r>
            <a:r>
              <a:rPr lang="hu-HU" dirty="0"/>
              <a:t>. rag</a:t>
            </a:r>
          </a:p>
          <a:p>
            <a:pPr lvl="0"/>
            <a:r>
              <a:rPr lang="hu-HU" i="1" dirty="0"/>
              <a:t>mente: </a:t>
            </a:r>
            <a:endParaRPr lang="hu-HU" dirty="0"/>
          </a:p>
          <a:p>
            <a:pPr lvl="1"/>
            <a:r>
              <a:rPr lang="hu-HU" i="1" dirty="0"/>
              <a:t>ment- </a:t>
            </a:r>
            <a:r>
              <a:rPr lang="hu-HU" dirty="0"/>
              <a:t>tő: </a:t>
            </a:r>
            <a:r>
              <a:rPr lang="hu-HU" i="1" dirty="0" err="1"/>
              <a:t>menik</a:t>
            </a:r>
            <a:r>
              <a:rPr lang="hu-HU" dirty="0"/>
              <a:t>, </a:t>
            </a:r>
            <a:r>
              <a:rPr lang="hu-HU" i="1" dirty="0"/>
              <a:t>menekedik</a:t>
            </a:r>
            <a:r>
              <a:rPr lang="hu-HU" dirty="0"/>
              <a:t>, </a:t>
            </a:r>
            <a:r>
              <a:rPr lang="hu-HU" i="1" dirty="0"/>
              <a:t>menedék</a:t>
            </a:r>
            <a:r>
              <a:rPr lang="hu-HU" dirty="0"/>
              <a:t> szócsalád </a:t>
            </a:r>
          </a:p>
          <a:p>
            <a:pPr lvl="1"/>
            <a:r>
              <a:rPr lang="hu-HU" i="1" dirty="0" err="1"/>
              <a:t>-t</a:t>
            </a:r>
            <a:r>
              <a:rPr lang="hu-HU" dirty="0"/>
              <a:t> műveltető képző</a:t>
            </a:r>
          </a:p>
          <a:p>
            <a:r>
              <a:rPr lang="hu-HU" i="1" dirty="0"/>
              <a:t>–e </a:t>
            </a:r>
            <a:r>
              <a:rPr lang="hu-HU" dirty="0" err="1"/>
              <a:t>elb</a:t>
            </a:r>
            <a:r>
              <a:rPr lang="hu-HU" dirty="0"/>
              <a:t>. múlt jele, l. korábban</a:t>
            </a:r>
          </a:p>
        </p:txBody>
      </p:sp>
    </p:spTree>
    <p:extLst>
      <p:ext uri="{BB962C8B-B14F-4D97-AF65-F5344CB8AC3E}">
        <p14:creationId xmlns:p14="http://schemas.microsoft.com/office/powerpoint/2010/main" val="230875339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i="1" dirty="0" err="1"/>
              <a:t>kinec</a:t>
            </a:r>
            <a:r>
              <a:rPr lang="hu-HU" b="1" i="1" dirty="0"/>
              <a:t> ez </a:t>
            </a:r>
            <a:r>
              <a:rPr lang="hu-HU" b="1" i="1" dirty="0" err="1"/>
              <a:t>nopun</a:t>
            </a:r>
            <a:r>
              <a:rPr lang="hu-HU" b="1" i="1" dirty="0"/>
              <a:t> </a:t>
            </a:r>
            <a:r>
              <a:rPr lang="hu-HU" b="1" i="1" dirty="0" err="1"/>
              <a:t>teſtet</a:t>
            </a:r>
            <a:r>
              <a:rPr lang="hu-HU" b="1" i="1" dirty="0"/>
              <a:t> </a:t>
            </a:r>
            <a:r>
              <a:rPr lang="hu-HU" b="1" i="1" dirty="0" err="1"/>
              <a:t>tumetívc</a:t>
            </a:r>
            <a:r>
              <a:rPr lang="hu-HU" b="1" i="1" dirty="0"/>
              <a:t>.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i="1" dirty="0" err="1"/>
              <a:t>teſtet</a:t>
            </a:r>
            <a:r>
              <a:rPr lang="hu-HU" i="1" dirty="0"/>
              <a:t>: </a:t>
            </a:r>
            <a:r>
              <a:rPr lang="hu-HU" dirty="0" err="1"/>
              <a:t>bszj-t</a:t>
            </a:r>
            <a:r>
              <a:rPr lang="hu-HU" dirty="0"/>
              <a:t>, tárgyragot l. korábban</a:t>
            </a:r>
          </a:p>
          <a:p>
            <a:pPr lvl="1"/>
            <a:r>
              <a:rPr lang="hu-HU" dirty="0"/>
              <a:t>ismeretlen eredetű alapszó</a:t>
            </a:r>
            <a:r>
              <a:rPr lang="hu-HU" i="1" dirty="0"/>
              <a:t> </a:t>
            </a:r>
            <a:endParaRPr lang="hu-HU" dirty="0"/>
          </a:p>
          <a:p>
            <a:pPr lvl="0"/>
            <a:r>
              <a:rPr lang="hu-HU" i="1" dirty="0" err="1"/>
              <a:t>tumetívc</a:t>
            </a:r>
            <a:r>
              <a:rPr lang="hu-HU" i="1" dirty="0"/>
              <a:t>: </a:t>
            </a:r>
            <a:endParaRPr lang="hu-HU" dirty="0"/>
          </a:p>
          <a:p>
            <a:pPr lvl="1"/>
            <a:r>
              <a:rPr lang="hu-HU" dirty="0"/>
              <a:t>alapszó: </a:t>
            </a:r>
            <a:r>
              <a:rPr lang="hu-HU" i="1" dirty="0"/>
              <a:t>töm</a:t>
            </a:r>
            <a:r>
              <a:rPr lang="hu-HU" dirty="0"/>
              <a:t> ige</a:t>
            </a:r>
          </a:p>
          <a:p>
            <a:pPr lvl="1"/>
            <a:r>
              <a:rPr lang="hu-HU" dirty="0" err="1"/>
              <a:t>-</a:t>
            </a:r>
            <a:r>
              <a:rPr lang="hu-HU" i="1" dirty="0" err="1"/>
              <a:t>t</a:t>
            </a:r>
            <a:r>
              <a:rPr lang="hu-HU" dirty="0"/>
              <a:t> </a:t>
            </a:r>
            <a:r>
              <a:rPr lang="hu-HU" dirty="0" err="1"/>
              <a:t>deverbális</a:t>
            </a:r>
            <a:r>
              <a:rPr lang="hu-HU" dirty="0"/>
              <a:t> </a:t>
            </a:r>
            <a:r>
              <a:rPr lang="hu-HU" dirty="0" err="1"/>
              <a:t>verbumképző</a:t>
            </a:r>
            <a:endParaRPr lang="hu-HU" dirty="0"/>
          </a:p>
          <a:p>
            <a:r>
              <a:rPr lang="hu-HU" i="1" dirty="0" err="1"/>
              <a:t>jük</a:t>
            </a:r>
            <a:r>
              <a:rPr lang="hu-HU" i="1" dirty="0"/>
              <a:t>: j </a:t>
            </a:r>
            <a:r>
              <a:rPr lang="hu-HU" dirty="0"/>
              <a:t>hiátustöltő, </a:t>
            </a:r>
            <a:r>
              <a:rPr lang="hu-HU" i="1" dirty="0"/>
              <a:t>k </a:t>
            </a:r>
            <a:r>
              <a:rPr lang="hu-HU" dirty="0"/>
              <a:t>többesjel, l. </a:t>
            </a:r>
            <a:r>
              <a:rPr lang="hu-HU" i="1" dirty="0" err="1"/>
              <a:t>latiatuc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9018786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i="1" dirty="0" err="1" smtClean="0"/>
              <a:t>hug</a:t>
            </a:r>
            <a:r>
              <a:rPr lang="hu-HU" b="1" i="1" dirty="0" smtClean="0"/>
              <a:t> </a:t>
            </a:r>
            <a:r>
              <a:rPr lang="hu-HU" b="1" i="1" dirty="0" err="1" smtClean="0"/>
              <a:t>ur</a:t>
            </a:r>
            <a:r>
              <a:rPr lang="hu-HU" b="1" i="1" dirty="0" smtClean="0"/>
              <a:t> </a:t>
            </a:r>
            <a:r>
              <a:rPr lang="hu-HU" b="1" i="1" dirty="0" err="1" smtClean="0"/>
              <a:t>uvt</a:t>
            </a:r>
            <a:r>
              <a:rPr lang="hu-HU" b="1" i="1" dirty="0" smtClean="0"/>
              <a:t> </a:t>
            </a:r>
            <a:r>
              <a:rPr lang="hu-HU" b="1" i="1" dirty="0" err="1" smtClean="0"/>
              <a:t>kegilmehel</a:t>
            </a:r>
            <a:r>
              <a:rPr lang="hu-HU" b="1" i="1" dirty="0" smtClean="0"/>
              <a:t> </a:t>
            </a:r>
            <a:r>
              <a:rPr lang="hu-HU" b="1" i="1" dirty="0" err="1" smtClean="0"/>
              <a:t>abraam</a:t>
            </a:r>
            <a:r>
              <a:rPr lang="hu-HU" b="1" i="1" dirty="0" smtClean="0"/>
              <a:t>. </a:t>
            </a:r>
            <a:r>
              <a:rPr lang="hu-HU" b="1" i="1" dirty="0" err="1" smtClean="0"/>
              <a:t>yſaac</a:t>
            </a:r>
            <a:r>
              <a:rPr lang="hu-HU" b="1" i="1" dirty="0" smtClean="0"/>
              <a:t>. </a:t>
            </a:r>
            <a:r>
              <a:rPr lang="hu-HU" b="1" i="1" dirty="0" err="1" smtClean="0"/>
              <a:t>iacob</a:t>
            </a:r>
            <a:r>
              <a:rPr lang="hu-HU" b="1" i="1" dirty="0" smtClean="0"/>
              <a:t>. </a:t>
            </a:r>
            <a:r>
              <a:rPr lang="hu-HU" b="1" i="1" dirty="0" err="1" smtClean="0"/>
              <a:t>kebeleben</a:t>
            </a:r>
            <a:r>
              <a:rPr lang="hu-HU" b="1" i="1" dirty="0" smtClean="0"/>
              <a:t> </a:t>
            </a:r>
            <a:r>
              <a:rPr lang="hu-HU" b="1" i="1" dirty="0" err="1" smtClean="0"/>
              <a:t>helhezie</a:t>
            </a:r>
            <a:r>
              <a:rPr lang="hu-HU" b="1" i="1" dirty="0" smtClean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hu-HU" i="1" dirty="0" err="1" smtClean="0"/>
              <a:t>kegilmehel</a:t>
            </a:r>
            <a:r>
              <a:rPr lang="hu-HU" i="1" dirty="0"/>
              <a:t>: </a:t>
            </a:r>
            <a:r>
              <a:rPr lang="hu-HU" dirty="0"/>
              <a:t>l. </a:t>
            </a:r>
            <a:r>
              <a:rPr lang="hu-HU" i="1" dirty="0" err="1"/>
              <a:t>kegilmet</a:t>
            </a:r>
            <a:r>
              <a:rPr lang="hu-HU" i="1" dirty="0"/>
              <a:t>, </a:t>
            </a:r>
            <a:r>
              <a:rPr lang="hu-HU" dirty="0"/>
              <a:t>a –</a:t>
            </a:r>
            <a:r>
              <a:rPr lang="hu-HU" i="1" dirty="0" err="1"/>
              <a:t>val</a:t>
            </a:r>
            <a:r>
              <a:rPr lang="hu-HU" i="1" dirty="0"/>
              <a:t>/</a:t>
            </a:r>
            <a:r>
              <a:rPr lang="hu-HU" i="1" dirty="0" err="1"/>
              <a:t>-vel-</a:t>
            </a:r>
            <a:r>
              <a:rPr lang="hu-HU" dirty="0" err="1"/>
              <a:t>t</a:t>
            </a:r>
            <a:r>
              <a:rPr lang="hu-HU" dirty="0"/>
              <a:t> is l. korábban</a:t>
            </a:r>
          </a:p>
          <a:p>
            <a:pPr lvl="0"/>
            <a:r>
              <a:rPr lang="hu-HU" i="1" dirty="0" err="1"/>
              <a:t>abraam</a:t>
            </a:r>
            <a:r>
              <a:rPr lang="hu-HU" i="1" dirty="0"/>
              <a:t>: </a:t>
            </a:r>
            <a:r>
              <a:rPr lang="hu-HU" dirty="0"/>
              <a:t>tulajdonnév (l. A. Molnár)</a:t>
            </a:r>
          </a:p>
          <a:p>
            <a:pPr lvl="0"/>
            <a:r>
              <a:rPr lang="hu-HU" i="1" dirty="0" err="1"/>
              <a:t>yſaac</a:t>
            </a:r>
            <a:r>
              <a:rPr lang="hu-HU" i="1" dirty="0"/>
              <a:t>: </a:t>
            </a:r>
            <a:r>
              <a:rPr lang="hu-HU" dirty="0" smtClean="0"/>
              <a:t>tulajdonnév</a:t>
            </a:r>
            <a:r>
              <a:rPr lang="hu-HU" i="1" dirty="0" smtClean="0"/>
              <a:t> </a:t>
            </a:r>
            <a:endParaRPr lang="hu-HU" dirty="0"/>
          </a:p>
          <a:p>
            <a:pPr lvl="0"/>
            <a:r>
              <a:rPr lang="hu-HU" i="1" dirty="0" err="1"/>
              <a:t>iacob</a:t>
            </a:r>
            <a:r>
              <a:rPr lang="hu-HU" i="1" dirty="0"/>
              <a:t>: </a:t>
            </a:r>
            <a:r>
              <a:rPr lang="hu-HU" dirty="0" smtClean="0"/>
              <a:t>tulajdonnév</a:t>
            </a:r>
            <a:r>
              <a:rPr lang="hu-HU" i="1" dirty="0" smtClean="0"/>
              <a:t> </a:t>
            </a:r>
            <a:endParaRPr lang="hu-HU" dirty="0"/>
          </a:p>
          <a:p>
            <a:pPr lvl="0"/>
            <a:r>
              <a:rPr lang="hu-HU" i="1" dirty="0" err="1"/>
              <a:t>kebeleben</a:t>
            </a:r>
            <a:r>
              <a:rPr lang="hu-HU" i="1" dirty="0"/>
              <a:t>: </a:t>
            </a:r>
            <a:r>
              <a:rPr lang="hu-HU" dirty="0"/>
              <a:t>a </a:t>
            </a:r>
            <a:r>
              <a:rPr lang="hu-HU" i="1" dirty="0"/>
              <a:t>kebel </a:t>
            </a:r>
            <a:r>
              <a:rPr lang="hu-HU" dirty="0"/>
              <a:t>ismeretlen eredetű, a </a:t>
            </a:r>
            <a:r>
              <a:rPr lang="hu-HU" dirty="0" err="1"/>
              <a:t>jváltozás</a:t>
            </a:r>
            <a:r>
              <a:rPr lang="hu-HU" dirty="0"/>
              <a:t> vsz. ’</a:t>
            </a:r>
            <a:r>
              <a:rPr lang="hu-HU" dirty="0" err="1"/>
              <a:t>vminek</a:t>
            </a:r>
            <a:r>
              <a:rPr lang="hu-HU" dirty="0"/>
              <a:t> a belseje, zárt része’ &gt; ’</a:t>
            </a:r>
            <a:r>
              <a:rPr lang="hu-HU" dirty="0" err="1"/>
              <a:t>szűkebb</a:t>
            </a:r>
            <a:r>
              <a:rPr lang="hu-HU" dirty="0"/>
              <a:t> közösség’ és ’</a:t>
            </a:r>
            <a:r>
              <a:rPr lang="hu-HU" dirty="0" err="1"/>
              <a:t>szív</a:t>
            </a:r>
            <a:r>
              <a:rPr lang="hu-HU" dirty="0"/>
              <a:t> (az érzések helye)’, a többit l. korábban</a:t>
            </a:r>
            <a:r>
              <a:rPr lang="hu-HU" i="1" dirty="0"/>
              <a:t> </a:t>
            </a:r>
            <a:endParaRPr lang="hu-HU" dirty="0"/>
          </a:p>
          <a:p>
            <a:pPr lvl="0"/>
            <a:r>
              <a:rPr lang="hu-HU" i="1" dirty="0" err="1"/>
              <a:t>helhezie</a:t>
            </a:r>
            <a:r>
              <a:rPr lang="hu-HU" i="1" dirty="0"/>
              <a:t>: </a:t>
            </a:r>
            <a:endParaRPr lang="hu-HU" dirty="0"/>
          </a:p>
          <a:p>
            <a:pPr lvl="1"/>
            <a:r>
              <a:rPr lang="hu-HU" i="1" dirty="0"/>
              <a:t>hely: </a:t>
            </a:r>
            <a:r>
              <a:rPr lang="hu-HU" dirty="0"/>
              <a:t>ismeretlen eredetű, az eredetibb </a:t>
            </a:r>
            <a:r>
              <a:rPr lang="hu-HU" i="1" dirty="0" err="1"/>
              <a:t>hel</a:t>
            </a:r>
            <a:r>
              <a:rPr lang="hu-HU" i="1" dirty="0"/>
              <a:t> </a:t>
            </a:r>
            <a:r>
              <a:rPr lang="hu-HU" dirty="0"/>
              <a:t>változat ma is elterjedt </a:t>
            </a:r>
            <a:r>
              <a:rPr lang="hu-HU" dirty="0" err="1"/>
              <a:t>nyj-i</a:t>
            </a:r>
            <a:r>
              <a:rPr lang="hu-HU" dirty="0"/>
              <a:t> szó</a:t>
            </a:r>
          </a:p>
          <a:p>
            <a:pPr lvl="1"/>
            <a:r>
              <a:rPr lang="hu-HU" i="1" dirty="0"/>
              <a:t>–z: </a:t>
            </a:r>
            <a:r>
              <a:rPr lang="hu-HU" dirty="0" err="1"/>
              <a:t>denominális</a:t>
            </a:r>
            <a:r>
              <a:rPr lang="hu-HU" dirty="0"/>
              <a:t> </a:t>
            </a:r>
            <a:r>
              <a:rPr lang="hu-HU" dirty="0" err="1"/>
              <a:t>verbumképző</a:t>
            </a:r>
            <a:endParaRPr lang="hu-HU" dirty="0"/>
          </a:p>
          <a:p>
            <a:pPr lvl="1"/>
            <a:r>
              <a:rPr lang="hu-HU" i="1" dirty="0"/>
              <a:t>–j</a:t>
            </a:r>
            <a:r>
              <a:rPr lang="hu-HU" dirty="0"/>
              <a:t>: felszól. mód jele, l. </a:t>
            </a:r>
            <a:r>
              <a:rPr lang="hu-HU" i="1" dirty="0" err="1" smtClean="0"/>
              <a:t>Wimagguc</a:t>
            </a:r>
            <a:endParaRPr lang="hu-HU" i="1" dirty="0" smtClean="0"/>
          </a:p>
          <a:p>
            <a:pPr lvl="1"/>
            <a:r>
              <a:rPr lang="hu-HU" i="1" dirty="0" smtClean="0"/>
              <a:t>–e</a:t>
            </a:r>
            <a:r>
              <a:rPr lang="hu-HU" i="1" dirty="0"/>
              <a:t>: </a:t>
            </a:r>
            <a:r>
              <a:rPr lang="hu-HU" dirty="0"/>
              <a:t>3. személyű személyes nm-i eredetű igei </a:t>
            </a:r>
            <a:r>
              <a:rPr lang="hu-HU" dirty="0" err="1"/>
              <a:t>szrag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4076008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i="1" dirty="0" err="1"/>
              <a:t>hug</a:t>
            </a:r>
            <a:r>
              <a:rPr lang="hu-HU" b="1" i="1" dirty="0"/>
              <a:t> </a:t>
            </a:r>
            <a:r>
              <a:rPr lang="hu-HU" b="1" i="1" dirty="0" err="1"/>
              <a:t>birſagnop</a:t>
            </a:r>
            <a:r>
              <a:rPr lang="hu-HU" b="1" i="1" dirty="0"/>
              <a:t> </a:t>
            </a:r>
            <a:r>
              <a:rPr lang="hu-HU" b="1" i="1" dirty="0" err="1"/>
              <a:t>ívtua</a:t>
            </a:r>
            <a:r>
              <a:rPr lang="hu-HU" b="1" i="1" dirty="0"/>
              <a:t> </a:t>
            </a:r>
            <a:r>
              <a:rPr lang="hu-HU" b="1" i="1" dirty="0" err="1"/>
              <a:t>mend</a:t>
            </a:r>
            <a:r>
              <a:rPr lang="hu-HU" b="1" i="1" dirty="0"/>
              <a:t> w </a:t>
            </a:r>
            <a:r>
              <a:rPr lang="hu-HU" b="1" i="1" dirty="0" err="1"/>
              <a:t>ſzentíí</a:t>
            </a:r>
            <a:r>
              <a:rPr lang="hu-HU" b="1" i="1" dirty="0"/>
              <a:t> </a:t>
            </a:r>
            <a:r>
              <a:rPr lang="hu-HU" b="1" i="1" dirty="0" err="1"/>
              <a:t>eſ</a:t>
            </a:r>
            <a:r>
              <a:rPr lang="hu-HU" b="1" i="1" dirty="0"/>
              <a:t> </a:t>
            </a:r>
            <a:r>
              <a:rPr lang="hu-HU" b="1" i="1" dirty="0" err="1"/>
              <a:t>unuttei</a:t>
            </a:r>
            <a:r>
              <a:rPr lang="hu-HU" b="1" i="1" dirty="0"/>
              <a:t> </a:t>
            </a:r>
            <a:r>
              <a:rPr lang="hu-HU" b="1" i="1" dirty="0" err="1"/>
              <a:t>cuzicun</a:t>
            </a:r>
            <a:r>
              <a:rPr lang="hu-HU" b="1" i="1" dirty="0"/>
              <a:t> </a:t>
            </a:r>
            <a:r>
              <a:rPr lang="hu-HU" b="1" i="1" dirty="0" err="1"/>
              <a:t>iov</a:t>
            </a:r>
            <a:r>
              <a:rPr lang="hu-HU" b="1" i="1" dirty="0"/>
              <a:t> </a:t>
            </a:r>
            <a:r>
              <a:rPr lang="hu-HU" b="1" i="1" dirty="0" err="1"/>
              <a:t>felevl</a:t>
            </a:r>
            <a:r>
              <a:rPr lang="hu-HU" b="1" i="1" dirty="0"/>
              <a:t> </a:t>
            </a:r>
            <a:r>
              <a:rPr lang="hu-HU" b="1" i="1" dirty="0" err="1"/>
              <a:t>iochtotnia</a:t>
            </a:r>
            <a:r>
              <a:rPr lang="hu-HU" b="1" i="1" dirty="0"/>
              <a:t> </a:t>
            </a:r>
            <a:r>
              <a:rPr lang="hu-HU" b="1" i="1" dirty="0" err="1"/>
              <a:t>ilezie</a:t>
            </a:r>
            <a:r>
              <a:rPr lang="hu-HU" b="1" i="1" dirty="0"/>
              <a:t> </a:t>
            </a:r>
            <a:r>
              <a:rPr lang="hu-HU" b="1" i="1" dirty="0" err="1"/>
              <a:t>wt</a:t>
            </a:r>
            <a:r>
              <a:rPr lang="hu-HU" b="1" i="1" dirty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hu-HU" i="1" dirty="0" err="1"/>
              <a:t>birſagnop</a:t>
            </a:r>
            <a:r>
              <a:rPr lang="hu-HU" i="1" dirty="0"/>
              <a:t>: </a:t>
            </a:r>
            <a:endParaRPr lang="hu-HU" dirty="0"/>
          </a:p>
          <a:p>
            <a:pPr lvl="1"/>
            <a:r>
              <a:rPr lang="hu-HU" i="1" dirty="0"/>
              <a:t>bírság:</a:t>
            </a:r>
            <a:r>
              <a:rPr lang="hu-HU" dirty="0"/>
              <a:t> </a:t>
            </a:r>
            <a:r>
              <a:rPr lang="hu-HU" i="1" dirty="0"/>
              <a:t>bír </a:t>
            </a:r>
            <a:r>
              <a:rPr lang="hu-HU" dirty="0"/>
              <a:t>ige ’</a:t>
            </a:r>
            <a:r>
              <a:rPr lang="hu-HU" dirty="0" err="1"/>
              <a:t>hatalma</a:t>
            </a:r>
            <a:r>
              <a:rPr lang="hu-HU" dirty="0"/>
              <a:t> </a:t>
            </a:r>
            <a:r>
              <a:rPr lang="hu-HU" dirty="0" err="1"/>
              <a:t>va</a:t>
            </a:r>
            <a:r>
              <a:rPr lang="hu-HU" dirty="0"/>
              <a:t>, képes </a:t>
            </a:r>
            <a:r>
              <a:rPr lang="hu-HU" dirty="0" err="1"/>
              <a:t>vmire</a:t>
            </a:r>
            <a:r>
              <a:rPr lang="hu-HU" dirty="0"/>
              <a:t>’, a </a:t>
            </a:r>
            <a:r>
              <a:rPr lang="hu-HU" i="1" dirty="0" err="1"/>
              <a:t>ság</a:t>
            </a:r>
            <a:r>
              <a:rPr lang="hu-HU" dirty="0" err="1"/>
              <a:t>-ot</a:t>
            </a:r>
            <a:r>
              <a:rPr lang="hu-HU" dirty="0"/>
              <a:t> l. korábban</a:t>
            </a:r>
          </a:p>
          <a:p>
            <a:pPr lvl="1"/>
            <a:r>
              <a:rPr lang="hu-HU" i="1" dirty="0"/>
              <a:t>nap:</a:t>
            </a:r>
            <a:r>
              <a:rPr lang="hu-HU" dirty="0"/>
              <a:t> ismeretlen eredetű, az égitest jelentés az elsődleges, talán </a:t>
            </a:r>
            <a:r>
              <a:rPr lang="hu-HU" dirty="0" err="1"/>
              <a:t>fgr</a:t>
            </a:r>
            <a:r>
              <a:rPr lang="hu-HU" dirty="0"/>
              <a:t>. eredetű, s a –</a:t>
            </a:r>
            <a:r>
              <a:rPr lang="hu-HU" i="1" dirty="0"/>
              <a:t>p </a:t>
            </a:r>
            <a:r>
              <a:rPr lang="hu-HU" dirty="0"/>
              <a:t>képző</a:t>
            </a:r>
          </a:p>
          <a:p>
            <a:pPr lvl="0"/>
            <a:r>
              <a:rPr lang="hu-HU" i="1" dirty="0" err="1"/>
              <a:t>ívtua</a:t>
            </a:r>
            <a:r>
              <a:rPr lang="hu-HU" i="1" dirty="0"/>
              <a:t>: </a:t>
            </a:r>
            <a:endParaRPr lang="hu-HU" dirty="0"/>
          </a:p>
          <a:p>
            <a:pPr lvl="1"/>
            <a:r>
              <a:rPr lang="hu-HU" i="1" dirty="0"/>
              <a:t>jut: </a:t>
            </a:r>
            <a:r>
              <a:rPr lang="hu-HU" dirty="0"/>
              <a:t>ősi ugor kori szó</a:t>
            </a:r>
            <a:r>
              <a:rPr lang="hu-HU" i="1" dirty="0"/>
              <a:t> </a:t>
            </a:r>
            <a:endParaRPr lang="hu-HU" dirty="0"/>
          </a:p>
          <a:p>
            <a:pPr lvl="1"/>
            <a:r>
              <a:rPr lang="hu-HU" i="1" dirty="0"/>
              <a:t>–</a:t>
            </a:r>
            <a:r>
              <a:rPr lang="hu-HU" i="1" dirty="0" err="1"/>
              <a:t>va</a:t>
            </a:r>
            <a:r>
              <a:rPr lang="hu-HU" i="1" dirty="0"/>
              <a:t>: </a:t>
            </a:r>
            <a:r>
              <a:rPr lang="hu-HU" i="1" dirty="0" err="1"/>
              <a:t>-v</a:t>
            </a:r>
            <a:r>
              <a:rPr lang="hu-HU" i="1" dirty="0"/>
              <a:t> </a:t>
            </a:r>
            <a:r>
              <a:rPr lang="hu-HU" dirty="0"/>
              <a:t>igenévképző + </a:t>
            </a:r>
            <a:r>
              <a:rPr lang="hu-HU" dirty="0" err="1"/>
              <a:t>lativusrag</a:t>
            </a:r>
            <a:r>
              <a:rPr lang="hu-HU" dirty="0"/>
              <a:t> </a:t>
            </a:r>
          </a:p>
          <a:p>
            <a:pPr lvl="0"/>
            <a:r>
              <a:rPr lang="hu-HU" i="1" dirty="0" err="1" smtClean="0"/>
              <a:t>ſzentíí</a:t>
            </a:r>
            <a:r>
              <a:rPr lang="hu-HU" i="1" dirty="0"/>
              <a:t>: </a:t>
            </a:r>
            <a:endParaRPr lang="hu-HU" dirty="0"/>
          </a:p>
          <a:p>
            <a:pPr lvl="1"/>
            <a:r>
              <a:rPr lang="hu-HU" i="1" dirty="0"/>
              <a:t>szent</a:t>
            </a:r>
            <a:r>
              <a:rPr lang="hu-HU" dirty="0"/>
              <a:t>: l . korábban</a:t>
            </a:r>
          </a:p>
          <a:p>
            <a:pPr lvl="1"/>
            <a:r>
              <a:rPr lang="hu-HU" i="1" dirty="0"/>
              <a:t>i</a:t>
            </a:r>
            <a:r>
              <a:rPr lang="hu-HU" dirty="0"/>
              <a:t>: hiátustöltés &lt;??? Milyen hiátust kellett itt tölteni?&gt;</a:t>
            </a:r>
          </a:p>
          <a:p>
            <a:pPr lvl="1"/>
            <a:r>
              <a:rPr lang="hu-HU" i="1" dirty="0"/>
              <a:t>i: </a:t>
            </a:r>
            <a:r>
              <a:rPr lang="hu-HU" dirty="0"/>
              <a:t>birtoktöbbesítő, l. korábban </a:t>
            </a:r>
          </a:p>
          <a:p>
            <a:pPr lvl="0"/>
            <a:r>
              <a:rPr lang="hu-HU" i="1" dirty="0" err="1" smtClean="0"/>
              <a:t>unuttei</a:t>
            </a:r>
            <a:r>
              <a:rPr lang="hu-HU" i="1" dirty="0"/>
              <a:t>: </a:t>
            </a:r>
            <a:r>
              <a:rPr lang="hu-HU" dirty="0"/>
              <a:t>vitatott, l. A. Molnár, az </a:t>
            </a:r>
            <a:r>
              <a:rPr lang="hu-HU" i="1" dirty="0"/>
              <a:t>–i </a:t>
            </a:r>
            <a:r>
              <a:rPr lang="hu-HU" dirty="0"/>
              <a:t>birtoktöbbesítő, l. fentebb</a:t>
            </a:r>
            <a:r>
              <a:rPr lang="hu-HU" i="1" dirty="0"/>
              <a:t> </a:t>
            </a:r>
            <a:endParaRPr lang="hu-HU" dirty="0"/>
          </a:p>
          <a:p>
            <a:pPr lvl="0"/>
            <a:r>
              <a:rPr lang="hu-HU" i="1" dirty="0" err="1"/>
              <a:t>cuzicun</a:t>
            </a:r>
            <a:r>
              <a:rPr lang="hu-HU" i="1" dirty="0"/>
              <a:t>: ’</a:t>
            </a:r>
            <a:r>
              <a:rPr lang="hu-HU" dirty="0" err="1"/>
              <a:t>közükön</a:t>
            </a:r>
            <a:r>
              <a:rPr lang="hu-HU" dirty="0"/>
              <a:t>’</a:t>
            </a:r>
          </a:p>
          <a:p>
            <a:pPr lvl="1"/>
            <a:r>
              <a:rPr lang="hu-HU" i="1" dirty="0"/>
              <a:t>köz: </a:t>
            </a:r>
            <a:r>
              <a:rPr lang="hu-HU" dirty="0"/>
              <a:t>ősi </a:t>
            </a:r>
            <a:r>
              <a:rPr lang="hu-HU" dirty="0" err="1"/>
              <a:t>er</a:t>
            </a:r>
            <a:r>
              <a:rPr lang="hu-HU" dirty="0"/>
              <a:t>. </a:t>
            </a:r>
          </a:p>
          <a:p>
            <a:pPr lvl="1"/>
            <a:r>
              <a:rPr lang="hu-HU" i="1" dirty="0"/>
              <a:t>–n: </a:t>
            </a:r>
            <a:r>
              <a:rPr lang="hu-HU" dirty="0" err="1"/>
              <a:t>loc</a:t>
            </a:r>
            <a:r>
              <a:rPr lang="hu-HU" dirty="0"/>
              <a:t>. rag</a:t>
            </a:r>
          </a:p>
          <a:p>
            <a:pPr lvl="0"/>
            <a:r>
              <a:rPr lang="hu-HU" i="1" dirty="0" err="1"/>
              <a:t>iov</a:t>
            </a:r>
            <a:r>
              <a:rPr lang="hu-HU" i="1" dirty="0"/>
              <a:t>: </a:t>
            </a:r>
            <a:r>
              <a:rPr lang="hu-HU" dirty="0"/>
              <a:t>l. korábban: </a:t>
            </a:r>
            <a:r>
              <a:rPr lang="hu-HU" i="1" dirty="0" err="1"/>
              <a:t>iovben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4810706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hu-HU" i="1" dirty="0" err="1"/>
              <a:t>felevl</a:t>
            </a:r>
            <a:r>
              <a:rPr lang="hu-HU" i="1" dirty="0"/>
              <a:t>: ’</a:t>
            </a:r>
            <a:r>
              <a:rPr lang="hu-HU" dirty="0" err="1"/>
              <a:t>felől</a:t>
            </a:r>
            <a:r>
              <a:rPr lang="hu-HU" dirty="0"/>
              <a:t>’</a:t>
            </a:r>
          </a:p>
          <a:p>
            <a:pPr lvl="1"/>
            <a:r>
              <a:rPr lang="hu-HU" dirty="0"/>
              <a:t>megszilárdult ragos alakulat, </a:t>
            </a:r>
            <a:r>
              <a:rPr lang="hu-HU" i="1" dirty="0"/>
              <a:t>fél</a:t>
            </a:r>
            <a:r>
              <a:rPr lang="hu-HU" dirty="0"/>
              <a:t> ’</a:t>
            </a:r>
            <a:r>
              <a:rPr lang="hu-HU" dirty="0" err="1"/>
              <a:t>oldal</a:t>
            </a:r>
            <a:r>
              <a:rPr lang="hu-HU" dirty="0"/>
              <a:t>, rész, fele </a:t>
            </a:r>
            <a:r>
              <a:rPr lang="hu-HU" dirty="0" err="1"/>
              <a:t>vminek</a:t>
            </a:r>
            <a:r>
              <a:rPr lang="hu-HU" dirty="0"/>
              <a:t>’</a:t>
            </a:r>
          </a:p>
          <a:p>
            <a:pPr lvl="1"/>
            <a:r>
              <a:rPr lang="hu-HU" i="1" dirty="0" err="1"/>
              <a:t>-l</a:t>
            </a:r>
            <a:r>
              <a:rPr lang="hu-HU" i="1" dirty="0"/>
              <a:t> </a:t>
            </a:r>
            <a:r>
              <a:rPr lang="hu-HU" dirty="0" err="1"/>
              <a:t>lativusrag</a:t>
            </a:r>
            <a:r>
              <a:rPr lang="hu-HU" i="1" dirty="0"/>
              <a:t> </a:t>
            </a:r>
            <a:endParaRPr lang="hu-HU" dirty="0"/>
          </a:p>
          <a:p>
            <a:pPr lvl="0"/>
            <a:r>
              <a:rPr lang="hu-HU" i="1" dirty="0" err="1"/>
              <a:t>iochtotnia</a:t>
            </a:r>
            <a:r>
              <a:rPr lang="hu-HU" i="1" dirty="0"/>
              <a:t>: </a:t>
            </a:r>
            <a:r>
              <a:rPr lang="hu-HU" dirty="0"/>
              <a:t>’</a:t>
            </a:r>
            <a:r>
              <a:rPr lang="hu-HU" dirty="0" err="1"/>
              <a:t>iktatnia</a:t>
            </a:r>
            <a:r>
              <a:rPr lang="hu-HU" dirty="0"/>
              <a:t>’</a:t>
            </a:r>
            <a:r>
              <a:rPr lang="hu-HU" i="1" dirty="0"/>
              <a:t> </a:t>
            </a:r>
            <a:endParaRPr lang="hu-HU" dirty="0"/>
          </a:p>
          <a:p>
            <a:pPr lvl="1"/>
            <a:r>
              <a:rPr lang="hu-HU" dirty="0"/>
              <a:t>szóhasadás: a </a:t>
            </a:r>
            <a:r>
              <a:rPr lang="hu-HU" i="1" dirty="0"/>
              <a:t>jut </a:t>
            </a:r>
            <a:r>
              <a:rPr lang="hu-HU" dirty="0"/>
              <a:t>ige hasadt párja</a:t>
            </a:r>
          </a:p>
          <a:p>
            <a:pPr lvl="1"/>
            <a:r>
              <a:rPr lang="hu-HU" i="1" dirty="0"/>
              <a:t>–t: </a:t>
            </a:r>
            <a:r>
              <a:rPr lang="hu-HU" dirty="0" err="1"/>
              <a:t>műv</a:t>
            </a:r>
            <a:r>
              <a:rPr lang="hu-HU" dirty="0"/>
              <a:t>. </a:t>
            </a:r>
            <a:r>
              <a:rPr lang="hu-HU" dirty="0" err="1"/>
              <a:t>képz</a:t>
            </a:r>
            <a:endParaRPr lang="hu-HU" dirty="0"/>
          </a:p>
          <a:p>
            <a:pPr lvl="1"/>
            <a:r>
              <a:rPr lang="hu-HU" i="1" dirty="0" err="1"/>
              <a:t>nia</a:t>
            </a:r>
            <a:r>
              <a:rPr lang="hu-HU" i="1" dirty="0"/>
              <a:t>: </a:t>
            </a:r>
            <a:r>
              <a:rPr lang="hu-HU" dirty="0"/>
              <a:t>l. </a:t>
            </a:r>
            <a:r>
              <a:rPr lang="hu-HU" i="1" dirty="0" err="1"/>
              <a:t>ovdonia</a:t>
            </a:r>
            <a:endParaRPr lang="hu-HU" dirty="0"/>
          </a:p>
          <a:p>
            <a:pPr lvl="0"/>
            <a:r>
              <a:rPr lang="hu-HU" i="1" dirty="0" err="1"/>
              <a:t>ilezie</a:t>
            </a:r>
            <a:r>
              <a:rPr lang="hu-HU" i="1" dirty="0"/>
              <a:t>: </a:t>
            </a:r>
            <a:r>
              <a:rPr lang="hu-HU" dirty="0"/>
              <a:t>’</a:t>
            </a:r>
            <a:r>
              <a:rPr lang="hu-HU" dirty="0" err="1"/>
              <a:t>élessze</a:t>
            </a:r>
            <a:r>
              <a:rPr lang="hu-HU" dirty="0"/>
              <a:t>’</a:t>
            </a:r>
          </a:p>
          <a:p>
            <a:pPr lvl="1"/>
            <a:r>
              <a:rPr lang="hu-HU" i="1" dirty="0"/>
              <a:t>él: </a:t>
            </a:r>
            <a:r>
              <a:rPr lang="hu-HU" dirty="0"/>
              <a:t>ősi örökség</a:t>
            </a:r>
          </a:p>
          <a:p>
            <a:pPr lvl="1"/>
            <a:r>
              <a:rPr lang="hu-HU" i="1" dirty="0" err="1"/>
              <a:t>szt</a:t>
            </a:r>
            <a:r>
              <a:rPr lang="hu-HU" i="1" dirty="0"/>
              <a:t>: </a:t>
            </a:r>
            <a:r>
              <a:rPr lang="hu-HU" dirty="0"/>
              <a:t>képzőbokor</a:t>
            </a:r>
          </a:p>
          <a:p>
            <a:r>
              <a:rPr lang="hu-HU" i="1" dirty="0"/>
              <a:t>j: </a:t>
            </a:r>
            <a:r>
              <a:rPr lang="hu-HU" dirty="0"/>
              <a:t>felszól. módjel, l. korábban</a:t>
            </a:r>
          </a:p>
        </p:txBody>
      </p:sp>
    </p:spTree>
    <p:extLst>
      <p:ext uri="{BB962C8B-B14F-4D97-AF65-F5344CB8AC3E}">
        <p14:creationId xmlns:p14="http://schemas.microsoft.com/office/powerpoint/2010/main" val="141319660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i="1" dirty="0" err="1"/>
              <a:t>Eſ</a:t>
            </a:r>
            <a:r>
              <a:rPr lang="hu-HU" b="1" i="1" dirty="0"/>
              <a:t> </a:t>
            </a:r>
            <a:r>
              <a:rPr lang="hu-HU" b="1" i="1" dirty="0" err="1"/>
              <a:t>tiv</a:t>
            </a:r>
            <a:r>
              <a:rPr lang="hu-HU" b="1" i="1" dirty="0"/>
              <a:t> </a:t>
            </a:r>
            <a:r>
              <a:rPr lang="hu-HU" b="1" i="1" dirty="0" err="1"/>
              <a:t>bennetuc</a:t>
            </a:r>
            <a:r>
              <a:rPr lang="hu-HU" b="1" i="1"/>
              <a:t>.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i="1" dirty="0" err="1"/>
              <a:t>bennetuc</a:t>
            </a:r>
            <a:r>
              <a:rPr lang="hu-HU" i="1" dirty="0"/>
              <a:t>: </a:t>
            </a:r>
            <a:endParaRPr lang="hu-HU" dirty="0"/>
          </a:p>
          <a:p>
            <a:pPr lvl="1"/>
            <a:r>
              <a:rPr lang="hu-HU" i="1" dirty="0"/>
              <a:t>bele + ne + m</a:t>
            </a:r>
            <a:r>
              <a:rPr lang="hu-HU" dirty="0"/>
              <a:t> &gt; </a:t>
            </a:r>
            <a:r>
              <a:rPr lang="hu-HU" i="1" dirty="0" err="1"/>
              <a:t>belenem</a:t>
            </a:r>
            <a:r>
              <a:rPr lang="hu-HU" dirty="0"/>
              <a:t> &gt; </a:t>
            </a:r>
            <a:r>
              <a:rPr lang="hu-HU" i="1" dirty="0" err="1"/>
              <a:t>belnem</a:t>
            </a:r>
            <a:r>
              <a:rPr lang="hu-HU" dirty="0"/>
              <a:t> &gt; </a:t>
            </a:r>
            <a:r>
              <a:rPr lang="hu-HU" i="1" dirty="0"/>
              <a:t>bennem</a:t>
            </a:r>
            <a:r>
              <a:rPr lang="hu-HU" dirty="0"/>
              <a:t> (hasonulás)</a:t>
            </a:r>
          </a:p>
          <a:p>
            <a:pPr lvl="1"/>
            <a:r>
              <a:rPr lang="hu-HU" i="1" dirty="0"/>
              <a:t>bele</a:t>
            </a:r>
            <a:r>
              <a:rPr lang="hu-HU" dirty="0"/>
              <a:t> ’</a:t>
            </a:r>
            <a:r>
              <a:rPr lang="hu-HU" dirty="0" err="1"/>
              <a:t>vminek</a:t>
            </a:r>
            <a:r>
              <a:rPr lang="hu-HU" dirty="0"/>
              <a:t> a belseje’ + </a:t>
            </a:r>
            <a:r>
              <a:rPr lang="hu-HU" i="1" dirty="0"/>
              <a:t>n</a:t>
            </a:r>
            <a:r>
              <a:rPr lang="hu-HU" dirty="0"/>
              <a:t> </a:t>
            </a:r>
            <a:r>
              <a:rPr lang="hu-HU" dirty="0" err="1"/>
              <a:t>locativusrag</a:t>
            </a:r>
            <a:endParaRPr lang="hu-HU" dirty="0"/>
          </a:p>
          <a:p>
            <a:pPr lvl="1"/>
            <a:r>
              <a:rPr lang="hu-HU" i="1" dirty="0"/>
              <a:t>benne: n</a:t>
            </a:r>
            <a:r>
              <a:rPr lang="hu-HU" dirty="0"/>
              <a:t> </a:t>
            </a:r>
            <a:r>
              <a:rPr lang="hu-HU" dirty="0" err="1"/>
              <a:t>locativus</a:t>
            </a:r>
            <a:r>
              <a:rPr lang="hu-HU" dirty="0"/>
              <a:t> rag megnyúlt, </a:t>
            </a:r>
            <a:r>
              <a:rPr lang="hu-HU" i="1" dirty="0"/>
              <a:t>e</a:t>
            </a:r>
            <a:r>
              <a:rPr lang="hu-HU" dirty="0"/>
              <a:t>: </a:t>
            </a:r>
            <a:r>
              <a:rPr lang="hu-HU" dirty="0" err="1"/>
              <a:t>bszj</a:t>
            </a:r>
            <a:r>
              <a:rPr lang="hu-HU" dirty="0"/>
              <a:t>, l. korábban</a:t>
            </a:r>
          </a:p>
          <a:p>
            <a:pPr lvl="1"/>
            <a:r>
              <a:rPr lang="hu-HU" i="1" dirty="0" err="1"/>
              <a:t>tek</a:t>
            </a:r>
            <a:r>
              <a:rPr lang="hu-HU" dirty="0"/>
              <a:t>: személyrag, l. korábban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33637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hu-HU" i="1" dirty="0" err="1"/>
              <a:t>intetvinec</a:t>
            </a:r>
            <a:r>
              <a:rPr lang="hu-HU" i="1" dirty="0"/>
              <a:t>: </a:t>
            </a:r>
            <a:r>
              <a:rPr lang="hu-HU" dirty="0" err="1"/>
              <a:t>inte-t-v-i-nec</a:t>
            </a:r>
            <a:endParaRPr lang="hu-HU" dirty="0"/>
          </a:p>
          <a:p>
            <a:pPr lvl="1"/>
            <a:r>
              <a:rPr lang="hu-HU" i="1" dirty="0"/>
              <a:t>–</a:t>
            </a:r>
            <a:r>
              <a:rPr lang="hu-HU" i="1" dirty="0" err="1"/>
              <a:t>nec</a:t>
            </a:r>
            <a:r>
              <a:rPr lang="hu-HU" i="1" dirty="0"/>
              <a:t>: </a:t>
            </a:r>
            <a:r>
              <a:rPr lang="hu-HU" dirty="0"/>
              <a:t>l. </a:t>
            </a:r>
            <a:r>
              <a:rPr lang="hu-HU" i="1" dirty="0"/>
              <a:t>neki, </a:t>
            </a:r>
            <a:r>
              <a:rPr lang="hu-HU" i="1" dirty="0" err="1"/>
              <a:t>halalnec</a:t>
            </a:r>
            <a:endParaRPr lang="hu-HU" dirty="0"/>
          </a:p>
          <a:p>
            <a:pPr lvl="1"/>
            <a:r>
              <a:rPr lang="hu-HU" i="1" dirty="0"/>
              <a:t>–i: </a:t>
            </a:r>
            <a:r>
              <a:rPr lang="hu-HU" dirty="0" err="1"/>
              <a:t>bszj</a:t>
            </a:r>
            <a:r>
              <a:rPr lang="hu-HU" dirty="0"/>
              <a:t>, l. </a:t>
            </a:r>
            <a:r>
              <a:rPr lang="hu-HU" i="1" dirty="0"/>
              <a:t>feleim </a:t>
            </a:r>
            <a:r>
              <a:rPr lang="hu-HU" dirty="0"/>
              <a:t>– láttuk, hogy eredetileg nem volt a többség fogalmának a hordozója, hanem ráértéssel kapta, tkp. az </a:t>
            </a:r>
            <a:r>
              <a:rPr lang="hu-HU" i="1" dirty="0"/>
              <a:t>–a/</a:t>
            </a:r>
            <a:r>
              <a:rPr lang="hu-HU" i="1" dirty="0" err="1"/>
              <a:t>-e</a:t>
            </a:r>
            <a:r>
              <a:rPr lang="hu-HU" dirty="0"/>
              <a:t> </a:t>
            </a:r>
            <a:r>
              <a:rPr lang="hu-HU" dirty="0" err="1"/>
              <a:t>bszj</a:t>
            </a:r>
            <a:r>
              <a:rPr lang="hu-HU" dirty="0"/>
              <a:t> egyszerű alakváltozata</a:t>
            </a:r>
          </a:p>
          <a:p>
            <a:pPr lvl="1"/>
            <a:r>
              <a:rPr lang="hu-HU" i="1" dirty="0"/>
              <a:t>–</a:t>
            </a:r>
            <a:r>
              <a:rPr lang="hu-HU" i="1" dirty="0" err="1"/>
              <a:t>tü</a:t>
            </a:r>
            <a:r>
              <a:rPr lang="hu-HU" i="1" dirty="0"/>
              <a:t>: </a:t>
            </a:r>
            <a:r>
              <a:rPr lang="hu-HU" dirty="0" err="1"/>
              <a:t>dev</a:t>
            </a:r>
            <a:r>
              <a:rPr lang="hu-HU" dirty="0"/>
              <a:t>. nomen- v. igenévképző</a:t>
            </a:r>
          </a:p>
          <a:p>
            <a:r>
              <a:rPr lang="hu-HU" i="1" dirty="0" err="1"/>
              <a:t>inte-</a:t>
            </a:r>
            <a:r>
              <a:rPr lang="hu-HU" i="1" dirty="0"/>
              <a:t>: </a:t>
            </a:r>
            <a:r>
              <a:rPr lang="hu-HU" i="1" dirty="0" err="1"/>
              <a:t>imt-</a:t>
            </a:r>
            <a:r>
              <a:rPr lang="hu-HU" i="1" dirty="0"/>
              <a:t> </a:t>
            </a:r>
            <a:r>
              <a:rPr lang="hu-HU" dirty="0"/>
              <a:t>lehetett az eredeti alak, s hasonult </a:t>
            </a:r>
            <a:r>
              <a:rPr lang="hu-HU" i="1" dirty="0" err="1"/>
              <a:t>int</a:t>
            </a:r>
            <a:r>
              <a:rPr lang="hu-HU" dirty="0" err="1"/>
              <a:t>-té</a:t>
            </a:r>
            <a:r>
              <a:rPr lang="hu-HU" dirty="0"/>
              <a:t>, de </a:t>
            </a:r>
            <a:r>
              <a:rPr lang="hu-HU" dirty="0" err="1"/>
              <a:t>ismertelen</a:t>
            </a:r>
            <a:r>
              <a:rPr lang="hu-HU" dirty="0"/>
              <a:t> eredetű, B. ötlete: </a:t>
            </a:r>
            <a:r>
              <a:rPr lang="hu-HU" i="1" dirty="0"/>
              <a:t>ím </a:t>
            </a:r>
            <a:r>
              <a:rPr lang="hu-HU" dirty="0"/>
              <a:t>mutatószó, mondatszó + </a:t>
            </a:r>
            <a:r>
              <a:rPr lang="hu-HU" i="1" dirty="0" err="1"/>
              <a:t>-t</a:t>
            </a:r>
            <a:r>
              <a:rPr lang="hu-HU" i="1" dirty="0"/>
              <a:t> </a:t>
            </a:r>
            <a:r>
              <a:rPr lang="hu-HU" dirty="0" err="1"/>
              <a:t>denominális</a:t>
            </a:r>
            <a:r>
              <a:rPr lang="hu-HU" dirty="0"/>
              <a:t> képző (&gt; műveltető képző), ami alátámasztja: több igénk is indulatszóból keletkezett, l. </a:t>
            </a:r>
            <a:r>
              <a:rPr lang="hu-HU" i="1" dirty="0"/>
              <a:t>áhít, óhajt, uszít, nógat</a:t>
            </a:r>
            <a:r>
              <a:rPr lang="hu-HU" dirty="0"/>
              <a:t>; a </a:t>
            </a:r>
            <a:r>
              <a:rPr lang="hu-HU" dirty="0" err="1"/>
              <a:t>jtésfejlődés</a:t>
            </a:r>
            <a:r>
              <a:rPr lang="hu-HU" dirty="0"/>
              <a:t>: ’</a:t>
            </a:r>
            <a:r>
              <a:rPr lang="hu-HU" dirty="0" err="1"/>
              <a:t>rámutató</a:t>
            </a:r>
            <a:r>
              <a:rPr lang="hu-HU" dirty="0"/>
              <a:t> </a:t>
            </a:r>
            <a:r>
              <a:rPr lang="hu-HU" dirty="0" err="1"/>
              <a:t>kézmondulatot</a:t>
            </a:r>
            <a:r>
              <a:rPr lang="hu-HU" dirty="0"/>
              <a:t> tesz’ &gt; ’</a:t>
            </a:r>
            <a:r>
              <a:rPr lang="hu-HU" dirty="0" err="1"/>
              <a:t>általában</a:t>
            </a:r>
            <a:r>
              <a:rPr lang="hu-HU" dirty="0"/>
              <a:t> </a:t>
            </a:r>
            <a:r>
              <a:rPr lang="hu-HU" dirty="0" err="1"/>
              <a:t>vmilyen</a:t>
            </a:r>
            <a:r>
              <a:rPr lang="hu-HU" dirty="0"/>
              <a:t> figyelemkeltő (hívó, figyelmeztető, jelt adó stb.) kézmozdulatot tesz’ &gt; ’</a:t>
            </a:r>
            <a:r>
              <a:rPr lang="hu-HU" dirty="0" err="1"/>
              <a:t>hív</a:t>
            </a:r>
            <a:r>
              <a:rPr lang="hu-HU" dirty="0"/>
              <a:t>, csábít, figyelmeztet’</a:t>
            </a:r>
          </a:p>
        </p:txBody>
      </p:sp>
    </p:spTree>
    <p:extLst>
      <p:ext uri="{BB962C8B-B14F-4D97-AF65-F5344CB8AC3E}">
        <p14:creationId xmlns:p14="http://schemas.microsoft.com/office/powerpoint/2010/main" val="102816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i="1" dirty="0" err="1"/>
              <a:t>eſ</a:t>
            </a:r>
            <a:r>
              <a:rPr lang="hu-HU" b="1" i="1" dirty="0"/>
              <a:t> </a:t>
            </a:r>
            <a:r>
              <a:rPr lang="hu-HU" b="1" i="1" dirty="0" err="1"/>
              <a:t>evec</a:t>
            </a:r>
            <a:r>
              <a:rPr lang="hu-HU" b="1" i="1" dirty="0"/>
              <a:t> </a:t>
            </a:r>
            <a:r>
              <a:rPr lang="hu-HU" b="1" i="1" dirty="0" err="1"/>
              <a:t>oz</a:t>
            </a:r>
            <a:r>
              <a:rPr lang="hu-HU" b="1" i="1" dirty="0"/>
              <a:t> </a:t>
            </a:r>
            <a:r>
              <a:rPr lang="hu-HU" b="1" i="1" dirty="0" err="1"/>
              <a:t>tiluvt</a:t>
            </a:r>
            <a:r>
              <a:rPr lang="hu-HU" b="1" i="1" dirty="0"/>
              <a:t> </a:t>
            </a:r>
            <a:r>
              <a:rPr lang="hu-HU" b="1" i="1" dirty="0" err="1"/>
              <a:t>gimilſtwl</a:t>
            </a:r>
            <a:r>
              <a:rPr lang="hu-HU" b="1" i="1" dirty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hu-HU" i="1" dirty="0" err="1"/>
              <a:t>evec</a:t>
            </a:r>
            <a:r>
              <a:rPr lang="hu-HU" dirty="0"/>
              <a:t>: </a:t>
            </a:r>
            <a:r>
              <a:rPr lang="hu-HU" dirty="0" err="1"/>
              <a:t>elb</a:t>
            </a:r>
            <a:r>
              <a:rPr lang="hu-HU" dirty="0"/>
              <a:t>. múlt E/3. ikes ragozás, </a:t>
            </a:r>
            <a:r>
              <a:rPr lang="hu-HU" i="1" dirty="0" err="1"/>
              <a:t>ev-é-k</a:t>
            </a:r>
            <a:endParaRPr lang="hu-HU" dirty="0"/>
          </a:p>
          <a:p>
            <a:pPr lvl="1"/>
            <a:r>
              <a:rPr lang="hu-HU" i="1" dirty="0"/>
              <a:t>–k</a:t>
            </a:r>
            <a:r>
              <a:rPr lang="hu-HU" dirty="0"/>
              <a:t>: ikes ragozás szemragja </a:t>
            </a:r>
            <a:r>
              <a:rPr lang="hu-HU" dirty="0" err="1"/>
              <a:t>elb</a:t>
            </a:r>
            <a:r>
              <a:rPr lang="hu-HU" dirty="0"/>
              <a:t>. múltban </a:t>
            </a:r>
            <a:r>
              <a:rPr lang="hu-HU" i="1" dirty="0"/>
              <a:t>(</a:t>
            </a:r>
            <a:r>
              <a:rPr lang="hu-HU" dirty="0"/>
              <a:t>később: </a:t>
            </a:r>
            <a:r>
              <a:rPr lang="hu-HU" i="1" dirty="0" err="1"/>
              <a:t>-ék</a:t>
            </a:r>
            <a:r>
              <a:rPr lang="hu-HU" dirty="0"/>
              <a:t>), l. </a:t>
            </a:r>
            <a:r>
              <a:rPr lang="hu-HU" i="1" dirty="0" err="1"/>
              <a:t>eneyc</a:t>
            </a:r>
            <a:endParaRPr lang="hu-HU" dirty="0"/>
          </a:p>
          <a:p>
            <a:pPr lvl="1"/>
            <a:r>
              <a:rPr lang="hu-HU" i="1" dirty="0"/>
              <a:t>–</a:t>
            </a:r>
            <a:r>
              <a:rPr lang="hu-HU" i="1" dirty="0" err="1"/>
              <a:t>é-</a:t>
            </a:r>
            <a:r>
              <a:rPr lang="hu-HU" dirty="0"/>
              <a:t>: a nyelvérzék </a:t>
            </a:r>
            <a:r>
              <a:rPr lang="hu-HU" dirty="0" err="1"/>
              <a:t>elb</a:t>
            </a:r>
            <a:r>
              <a:rPr lang="hu-HU" dirty="0"/>
              <a:t>. </a:t>
            </a:r>
            <a:r>
              <a:rPr lang="hu-HU" dirty="0" err="1"/>
              <a:t>múltidő</a:t>
            </a:r>
            <a:r>
              <a:rPr lang="hu-HU" dirty="0"/>
              <a:t> jelének veszi. de az </a:t>
            </a:r>
            <a:r>
              <a:rPr lang="hu-HU" i="1" dirty="0" err="1"/>
              <a:t>sz</a:t>
            </a:r>
            <a:r>
              <a:rPr lang="hu-HU" i="1" dirty="0"/>
              <a:t>, v</a:t>
            </a:r>
            <a:r>
              <a:rPr lang="hu-HU" dirty="0"/>
              <a:t>-s igék </a:t>
            </a:r>
            <a:r>
              <a:rPr lang="hu-HU" dirty="0" err="1"/>
              <a:t>elb</a:t>
            </a:r>
            <a:r>
              <a:rPr lang="hu-HU" dirty="0"/>
              <a:t>. múltjukat a 16. </a:t>
            </a:r>
            <a:r>
              <a:rPr lang="hu-HU" dirty="0" err="1"/>
              <a:t>sz-ig</a:t>
            </a:r>
            <a:r>
              <a:rPr lang="hu-HU" dirty="0"/>
              <a:t> puszta tő + személyraggal fejezték ki (</a:t>
            </a:r>
            <a:r>
              <a:rPr lang="hu-HU" i="1" dirty="0" err="1"/>
              <a:t>eneyc</a:t>
            </a:r>
            <a:r>
              <a:rPr lang="hu-HU" dirty="0"/>
              <a:t>), de B. szerint ez nem időjel, hanem személyrag!!! A szabályos eredeti paradigma ez volt: </a:t>
            </a:r>
            <a:r>
              <a:rPr lang="hu-HU" i="1" dirty="0" err="1"/>
              <a:t>őm</a:t>
            </a:r>
            <a:r>
              <a:rPr lang="hu-HU" i="1" dirty="0"/>
              <a:t>, </a:t>
            </a:r>
            <a:r>
              <a:rPr lang="hu-HU" i="1" dirty="0" err="1"/>
              <a:t>őd</a:t>
            </a:r>
            <a:r>
              <a:rPr lang="hu-HU" i="1" dirty="0"/>
              <a:t>, </a:t>
            </a:r>
            <a:r>
              <a:rPr lang="hu-HU" i="1" dirty="0" err="1"/>
              <a:t>evé</a:t>
            </a:r>
            <a:r>
              <a:rPr lang="hu-HU" i="1" dirty="0"/>
              <a:t>, </a:t>
            </a:r>
            <a:r>
              <a:rPr lang="hu-HU" dirty="0"/>
              <a:t>majd az E/3. alakból elvonva az –ét, a tövet újraalkotta, és lett </a:t>
            </a:r>
            <a:r>
              <a:rPr lang="hu-HU" i="1" dirty="0" err="1"/>
              <a:t>evém</a:t>
            </a:r>
            <a:r>
              <a:rPr lang="hu-HU" i="1" dirty="0"/>
              <a:t>, </a:t>
            </a:r>
            <a:r>
              <a:rPr lang="hu-HU" i="1" dirty="0" err="1"/>
              <a:t>evéd</a:t>
            </a:r>
            <a:r>
              <a:rPr lang="hu-HU" i="1" dirty="0"/>
              <a:t>, </a:t>
            </a:r>
            <a:r>
              <a:rPr lang="hu-HU" i="1" dirty="0" err="1"/>
              <a:t>evé</a:t>
            </a:r>
            <a:r>
              <a:rPr lang="hu-HU" i="1" dirty="0"/>
              <a:t>, </a:t>
            </a:r>
            <a:r>
              <a:rPr lang="hu-HU" i="1" dirty="0" err="1"/>
              <a:t>evő-k</a:t>
            </a:r>
            <a:r>
              <a:rPr lang="hu-HU" i="1" dirty="0"/>
              <a:t>, </a:t>
            </a:r>
            <a:r>
              <a:rPr lang="hu-HU" i="1" dirty="0" err="1"/>
              <a:t>evé-tek</a:t>
            </a:r>
            <a:r>
              <a:rPr lang="hu-HU" i="1" dirty="0"/>
              <a:t>, </a:t>
            </a:r>
            <a:r>
              <a:rPr lang="hu-HU" i="1" dirty="0" err="1"/>
              <a:t>evé-k</a:t>
            </a:r>
            <a:endParaRPr lang="hu-HU" dirty="0"/>
          </a:p>
          <a:p>
            <a:pPr lvl="1"/>
            <a:r>
              <a:rPr lang="hu-HU" i="1" dirty="0" err="1"/>
              <a:t>ev-</a:t>
            </a:r>
            <a:r>
              <a:rPr lang="hu-HU" i="1" dirty="0"/>
              <a:t> </a:t>
            </a:r>
            <a:r>
              <a:rPr lang="hu-HU" dirty="0"/>
              <a:t>tő, l. </a:t>
            </a:r>
            <a:r>
              <a:rPr lang="hu-HU" i="1" dirty="0" err="1"/>
              <a:t>eneyc</a:t>
            </a:r>
            <a:endParaRPr lang="hu-HU" dirty="0"/>
          </a:p>
          <a:p>
            <a:pPr lvl="0"/>
            <a:r>
              <a:rPr lang="hu-HU" i="1" dirty="0" err="1"/>
              <a:t>oz</a:t>
            </a:r>
            <a:r>
              <a:rPr lang="hu-HU" i="1" dirty="0"/>
              <a:t> </a:t>
            </a:r>
            <a:r>
              <a:rPr lang="hu-HU" i="1" dirty="0" err="1"/>
              <a:t>tiluvt</a:t>
            </a:r>
            <a:r>
              <a:rPr lang="hu-HU" i="1" dirty="0"/>
              <a:t> </a:t>
            </a:r>
            <a:r>
              <a:rPr lang="hu-HU" i="1" dirty="0" err="1"/>
              <a:t>gimilſtwl</a:t>
            </a:r>
            <a:r>
              <a:rPr lang="hu-HU" i="1" dirty="0"/>
              <a:t>: </a:t>
            </a:r>
            <a:r>
              <a:rPr lang="hu-HU" dirty="0" err="1"/>
              <a:t>eredetH</a:t>
            </a:r>
            <a:r>
              <a:rPr lang="hu-HU" dirty="0"/>
              <a:t>, ’</a:t>
            </a:r>
            <a:r>
              <a:rPr lang="hu-HU" dirty="0" err="1"/>
              <a:t>abból</a:t>
            </a:r>
            <a:r>
              <a:rPr lang="hu-HU" dirty="0"/>
              <a:t> a tiltott gyümölcsből’, </a:t>
            </a:r>
            <a:r>
              <a:rPr lang="hu-HU" dirty="0" err="1"/>
              <a:t>partitivusi</a:t>
            </a:r>
            <a:r>
              <a:rPr lang="hu-HU" dirty="0"/>
              <a:t> a </a:t>
            </a:r>
            <a:r>
              <a:rPr lang="hu-HU" dirty="0" err="1"/>
              <a:t>-</a:t>
            </a:r>
            <a:r>
              <a:rPr lang="hu-HU" i="1" dirty="0" err="1"/>
              <a:t>ben</a:t>
            </a:r>
            <a:r>
              <a:rPr lang="hu-HU" dirty="0"/>
              <a:t> helyett</a:t>
            </a:r>
          </a:p>
          <a:p>
            <a:pPr lvl="0"/>
            <a:r>
              <a:rPr lang="hu-HU" i="1" dirty="0" err="1"/>
              <a:t>gimilſtwl</a:t>
            </a:r>
            <a:r>
              <a:rPr lang="hu-HU" i="1" dirty="0"/>
              <a:t>: </a:t>
            </a:r>
            <a:r>
              <a:rPr lang="hu-HU" dirty="0"/>
              <a:t>l. korábban</a:t>
            </a:r>
          </a:p>
          <a:p>
            <a:pPr lvl="0"/>
            <a:r>
              <a:rPr lang="hu-HU" i="1" dirty="0" err="1"/>
              <a:t>oz</a:t>
            </a:r>
            <a:r>
              <a:rPr lang="hu-HU" i="1" dirty="0"/>
              <a:t>: </a:t>
            </a:r>
            <a:r>
              <a:rPr lang="hu-HU" dirty="0"/>
              <a:t>l. korábban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8097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hu-HU" i="1" dirty="0" err="1"/>
              <a:t>tiluvt</a:t>
            </a:r>
            <a:r>
              <a:rPr lang="hu-HU" i="1" dirty="0"/>
              <a:t>: </a:t>
            </a:r>
            <a:r>
              <a:rPr lang="hu-HU" dirty="0" err="1"/>
              <a:t>til-uv-t</a:t>
            </a:r>
            <a:r>
              <a:rPr lang="hu-HU" dirty="0"/>
              <a:t> ’</a:t>
            </a:r>
            <a:r>
              <a:rPr lang="hu-HU" dirty="0" err="1"/>
              <a:t>tiltott</a:t>
            </a:r>
            <a:r>
              <a:rPr lang="hu-HU" dirty="0"/>
              <a:t>, tiltódott’, </a:t>
            </a:r>
            <a:r>
              <a:rPr lang="hu-HU" dirty="0" err="1"/>
              <a:t>bef</a:t>
            </a:r>
            <a:r>
              <a:rPr lang="hu-HU" dirty="0"/>
              <a:t>. min.</a:t>
            </a:r>
          </a:p>
          <a:p>
            <a:pPr lvl="1"/>
            <a:r>
              <a:rPr lang="hu-HU" i="1" dirty="0"/>
              <a:t>–t </a:t>
            </a:r>
            <a:r>
              <a:rPr lang="hu-HU" dirty="0" err="1"/>
              <a:t>mnin-képző</a:t>
            </a:r>
            <a:r>
              <a:rPr lang="hu-HU" dirty="0"/>
              <a:t>, l. </a:t>
            </a:r>
            <a:r>
              <a:rPr lang="hu-HU" i="1" dirty="0" err="1"/>
              <a:t>odutta</a:t>
            </a:r>
            <a:r>
              <a:rPr lang="hu-HU" i="1" dirty="0"/>
              <a:t> </a:t>
            </a:r>
            <a:r>
              <a:rPr lang="hu-HU" i="1" dirty="0" err="1"/>
              <a:t>vola</a:t>
            </a:r>
            <a:endParaRPr lang="hu-HU" dirty="0"/>
          </a:p>
          <a:p>
            <a:pPr lvl="1"/>
            <a:r>
              <a:rPr lang="hu-HU" i="1" dirty="0" err="1"/>
              <a:t>uv</a:t>
            </a:r>
            <a:r>
              <a:rPr lang="hu-HU" i="1" dirty="0"/>
              <a:t>: </a:t>
            </a:r>
            <a:r>
              <a:rPr lang="hu-HU" dirty="0"/>
              <a:t>visszaható képző, de ez vitatott – elírás lenne? B. szerint nem</a:t>
            </a:r>
          </a:p>
          <a:p>
            <a:pPr lvl="1"/>
            <a:r>
              <a:rPr lang="hu-HU" i="1" dirty="0" err="1"/>
              <a:t>til-</a:t>
            </a:r>
            <a:r>
              <a:rPr lang="hu-HU" dirty="0"/>
              <a:t>: l. </a:t>
            </a:r>
            <a:r>
              <a:rPr lang="hu-HU" i="1" dirty="0" err="1"/>
              <a:t>tilutoa</a:t>
            </a:r>
            <a:r>
              <a:rPr lang="hu-HU" i="1" dirty="0"/>
              <a:t> </a:t>
            </a:r>
            <a:r>
              <a:rPr lang="hu-HU" dirty="0"/>
              <a:t>+ az a bizonyos eltűnt </a:t>
            </a:r>
            <a:r>
              <a:rPr lang="hu-HU" i="1" dirty="0"/>
              <a:t>t- </a:t>
            </a:r>
            <a:r>
              <a:rPr lang="hu-HU" dirty="0"/>
              <a:t>kezdetű </a:t>
            </a:r>
            <a:r>
              <a:rPr lang="hu-HU" dirty="0" err="1"/>
              <a:t>mut.nm.pár</a:t>
            </a:r>
            <a:r>
              <a:rPr lang="hu-HU" dirty="0"/>
              <a:t> (</a:t>
            </a:r>
            <a:r>
              <a:rPr lang="hu-HU" i="1" dirty="0"/>
              <a:t>túl, tél-túl, tétovázik</a:t>
            </a:r>
            <a:r>
              <a:rPr lang="hu-HU" dirty="0"/>
              <a:t>), B. szerint a </a:t>
            </a:r>
            <a:r>
              <a:rPr lang="hu-HU" i="1" dirty="0" err="1"/>
              <a:t>té</a:t>
            </a:r>
            <a:r>
              <a:rPr lang="hu-HU" dirty="0"/>
              <a:t> &gt; </a:t>
            </a:r>
            <a:r>
              <a:rPr lang="hu-HU" i="1" dirty="0" err="1"/>
              <a:t>tí</a:t>
            </a:r>
            <a:r>
              <a:rPr lang="hu-HU" i="1" dirty="0"/>
              <a:t> </a:t>
            </a:r>
            <a:r>
              <a:rPr lang="hu-HU" dirty="0"/>
              <a:t>’</a:t>
            </a:r>
            <a:r>
              <a:rPr lang="hu-HU" dirty="0" err="1"/>
              <a:t>oda</a:t>
            </a:r>
            <a:r>
              <a:rPr lang="hu-HU" dirty="0"/>
              <a:t>, el’ + </a:t>
            </a:r>
            <a:r>
              <a:rPr lang="hu-HU" i="1" dirty="0" err="1"/>
              <a:t>-l</a:t>
            </a:r>
            <a:r>
              <a:rPr lang="hu-HU" i="1" dirty="0"/>
              <a:t> </a:t>
            </a:r>
            <a:r>
              <a:rPr lang="hu-HU" dirty="0" err="1"/>
              <a:t>demon</a:t>
            </a:r>
            <a:r>
              <a:rPr lang="hu-HU" dirty="0"/>
              <a:t>. igeképző, ’</a:t>
            </a:r>
            <a:r>
              <a:rPr lang="hu-HU" dirty="0" err="1"/>
              <a:t>távolít</a:t>
            </a:r>
            <a:r>
              <a:rPr lang="hu-HU" dirty="0"/>
              <a:t>, távol tart’ &gt; ’</a:t>
            </a:r>
            <a:r>
              <a:rPr lang="hu-HU" dirty="0" err="1"/>
              <a:t>tilt</a:t>
            </a:r>
            <a:r>
              <a:rPr lang="hu-HU" dirty="0"/>
              <a:t>’, hangtani szépséghiba: ma minden alakban rövid az </a:t>
            </a:r>
            <a:r>
              <a:rPr lang="hu-HU" i="1" dirty="0"/>
              <a:t>i</a:t>
            </a:r>
            <a:r>
              <a:rPr lang="hu-HU" dirty="0"/>
              <a:t>, erre B. megoldása: </a:t>
            </a:r>
            <a:r>
              <a:rPr lang="hu-HU" dirty="0" err="1"/>
              <a:t>msh-torlódás</a:t>
            </a:r>
            <a:r>
              <a:rPr lang="hu-HU" dirty="0"/>
              <a:t> előtt a hosszú </a:t>
            </a:r>
            <a:r>
              <a:rPr lang="hu-HU" dirty="0" err="1"/>
              <a:t>mgh-k</a:t>
            </a:r>
            <a:r>
              <a:rPr lang="hu-HU" dirty="0"/>
              <a:t> hajlamosak megrövidülni (l. </a:t>
            </a:r>
            <a:r>
              <a:rPr lang="hu-HU" i="1" dirty="0" err="1"/>
              <a:t>jőtem</a:t>
            </a:r>
            <a:r>
              <a:rPr lang="hu-HU" i="1" dirty="0"/>
              <a:t> &gt; jöttem</a:t>
            </a:r>
            <a:r>
              <a:rPr lang="hu-HU" dirty="0"/>
              <a:t> &lt;na de hol van itt a </a:t>
            </a:r>
            <a:r>
              <a:rPr lang="hu-HU" dirty="0" err="1"/>
              <a:t>mshtorlódás</a:t>
            </a:r>
            <a:r>
              <a:rPr lang="hu-HU" dirty="0"/>
              <a:t>?&gt;), de nem minden rövid alakot lehet belőle </a:t>
            </a:r>
            <a:r>
              <a:rPr lang="hu-HU" dirty="0" err="1"/>
              <a:t>megmagy-ni</a:t>
            </a:r>
            <a:r>
              <a:rPr lang="hu-HU" dirty="0"/>
              <a:t> (l. </a:t>
            </a:r>
            <a:r>
              <a:rPr lang="hu-HU" i="1" dirty="0"/>
              <a:t>tilalom, tilos</a:t>
            </a:r>
            <a:r>
              <a:rPr lang="hu-HU" dirty="0"/>
              <a:t>)</a:t>
            </a:r>
          </a:p>
          <a:p>
            <a:r>
              <a:rPr lang="hu-HU" i="1" dirty="0"/>
              <a:t>es: </a:t>
            </a:r>
            <a:r>
              <a:rPr lang="hu-HU" dirty="0"/>
              <a:t>l. korábban</a:t>
            </a:r>
          </a:p>
        </p:txBody>
      </p:sp>
    </p:spTree>
    <p:extLst>
      <p:ext uri="{BB962C8B-B14F-4D97-AF65-F5344CB8AC3E}">
        <p14:creationId xmlns:p14="http://schemas.microsoft.com/office/powerpoint/2010/main" val="253586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i="1" dirty="0" err="1"/>
              <a:t>eſ</a:t>
            </a:r>
            <a:r>
              <a:rPr lang="hu-HU" b="1" i="1" dirty="0"/>
              <a:t> </a:t>
            </a:r>
            <a:r>
              <a:rPr lang="hu-HU" b="1" i="1" dirty="0" err="1"/>
              <a:t>oz</a:t>
            </a:r>
            <a:r>
              <a:rPr lang="hu-HU" b="1" i="1" dirty="0"/>
              <a:t> </a:t>
            </a:r>
            <a:r>
              <a:rPr lang="hu-HU" b="1" i="1" dirty="0" err="1"/>
              <a:t>gimilſben</a:t>
            </a:r>
            <a:r>
              <a:rPr lang="hu-HU" b="1" i="1" dirty="0"/>
              <a:t> halalut </a:t>
            </a:r>
            <a:r>
              <a:rPr lang="hu-HU" b="1" i="1" dirty="0" err="1"/>
              <a:t>evec</a:t>
            </a:r>
            <a:r>
              <a:rPr lang="hu-HU" b="1" i="1" dirty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i="1" dirty="0"/>
              <a:t>es: </a:t>
            </a:r>
            <a:r>
              <a:rPr lang="hu-HU" dirty="0"/>
              <a:t>l. korábban</a:t>
            </a:r>
          </a:p>
          <a:p>
            <a:pPr lvl="0"/>
            <a:r>
              <a:rPr lang="hu-HU" i="1" dirty="0" err="1"/>
              <a:t>oz</a:t>
            </a:r>
            <a:r>
              <a:rPr lang="hu-HU" i="1" dirty="0"/>
              <a:t>: </a:t>
            </a:r>
            <a:r>
              <a:rPr lang="hu-HU" dirty="0"/>
              <a:t>l. korábban</a:t>
            </a:r>
          </a:p>
          <a:p>
            <a:pPr lvl="0"/>
            <a:r>
              <a:rPr lang="hu-HU" i="1" dirty="0" err="1"/>
              <a:t>gimilsben</a:t>
            </a:r>
            <a:r>
              <a:rPr lang="hu-HU" i="1" dirty="0"/>
              <a:t>: </a:t>
            </a:r>
            <a:r>
              <a:rPr lang="hu-HU" dirty="0"/>
              <a:t>a tövet l. </a:t>
            </a:r>
            <a:r>
              <a:rPr lang="hu-HU" i="1" dirty="0" err="1"/>
              <a:t>gimilcíctul</a:t>
            </a:r>
            <a:r>
              <a:rPr lang="hu-HU" dirty="0"/>
              <a:t>, a </a:t>
            </a:r>
            <a:r>
              <a:rPr lang="hu-HU" i="1" dirty="0"/>
              <a:t>–</a:t>
            </a:r>
            <a:r>
              <a:rPr lang="hu-HU" i="1" dirty="0" err="1"/>
              <a:t>ben</a:t>
            </a:r>
            <a:r>
              <a:rPr lang="hu-HU" dirty="0" err="1"/>
              <a:t>-t</a:t>
            </a:r>
            <a:r>
              <a:rPr lang="hu-HU" dirty="0"/>
              <a:t> l. </a:t>
            </a:r>
            <a:r>
              <a:rPr lang="hu-HU" i="1" dirty="0" err="1"/>
              <a:t>milostben</a:t>
            </a:r>
            <a:endParaRPr lang="hu-HU" dirty="0"/>
          </a:p>
          <a:p>
            <a:pPr lvl="0"/>
            <a:r>
              <a:rPr lang="hu-HU" i="1" dirty="0"/>
              <a:t>halalut: </a:t>
            </a:r>
            <a:r>
              <a:rPr lang="hu-HU" dirty="0"/>
              <a:t>l. korábban, az </a:t>
            </a:r>
            <a:r>
              <a:rPr lang="hu-HU" i="1" dirty="0" err="1"/>
              <a:t>evec</a:t>
            </a:r>
            <a:r>
              <a:rPr lang="hu-HU" i="1" dirty="0"/>
              <a:t> </a:t>
            </a:r>
            <a:r>
              <a:rPr lang="hu-HU" dirty="0"/>
              <a:t>tárgya</a:t>
            </a:r>
          </a:p>
          <a:p>
            <a:r>
              <a:rPr lang="hu-HU" i="1" dirty="0" err="1"/>
              <a:t>evec</a:t>
            </a:r>
            <a:r>
              <a:rPr lang="hu-HU" dirty="0"/>
              <a:t>: l. korábban</a:t>
            </a:r>
          </a:p>
        </p:txBody>
      </p:sp>
    </p:spTree>
    <p:extLst>
      <p:ext uri="{BB962C8B-B14F-4D97-AF65-F5344CB8AC3E}">
        <p14:creationId xmlns:p14="http://schemas.microsoft.com/office/powerpoint/2010/main" val="158872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7059</Words>
  <Application>Microsoft Office PowerPoint</Application>
  <PresentationFormat>Diavetítés a képernyőre (4:3 oldalarány)</PresentationFormat>
  <Paragraphs>395</Paragraphs>
  <Slides>59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59</vt:i4>
      </vt:variant>
    </vt:vector>
  </HeadingPairs>
  <TitlesOfParts>
    <vt:vector size="60" baseType="lpstr">
      <vt:lpstr>Office-téma</vt:lpstr>
      <vt:lpstr>Nyelvtörténet 7. </vt:lpstr>
      <vt:lpstr>Hadlaua choltat terumteve iſten tvl. ge feledeve. </vt:lpstr>
      <vt:lpstr>PowerPoint bemutató</vt:lpstr>
      <vt:lpstr>PowerPoint bemutató</vt:lpstr>
      <vt:lpstr>Engede urdung intetvinec. </vt:lpstr>
      <vt:lpstr>PowerPoint bemutató</vt:lpstr>
      <vt:lpstr>eſ evec oz tiluvt gimilſtwl.</vt:lpstr>
      <vt:lpstr>PowerPoint bemutató</vt:lpstr>
      <vt:lpstr>eſ oz gimilſben halalut evec.</vt:lpstr>
      <vt:lpstr>Eſ oz gimilſnec vvl keſeruv uola vize.</vt:lpstr>
      <vt:lpstr>PowerPoint bemutató</vt:lpstr>
      <vt:lpstr>hug turchucat mige zocoztia vola.</vt:lpstr>
      <vt:lpstr>PowerPoint bemutató</vt:lpstr>
      <vt:lpstr>PowerPoint bemutató</vt:lpstr>
      <vt:lpstr>PowerPoint bemutató</vt:lpstr>
      <vt:lpstr>Num heon muga nec. ge mend w foianec halalut evec.</vt:lpstr>
      <vt:lpstr>PowerPoint bemutató</vt:lpstr>
      <vt:lpstr>Horogu vec iſten. eſ veteve wt ez muncaſ vilagbele. </vt:lpstr>
      <vt:lpstr>PowerPoint bemutató</vt:lpstr>
      <vt:lpstr>eſ levn halalnec eſ puculnec feze.</vt:lpstr>
      <vt:lpstr>PowerPoint bemutató</vt:lpstr>
      <vt:lpstr>eſ mend w nemenec.</vt:lpstr>
      <vt:lpstr>Kic ozvc. </vt:lpstr>
      <vt:lpstr>miv vogmuc. </vt:lpstr>
      <vt:lpstr>Hug eſ tiv latiatuc ſzumtuchel.</vt:lpstr>
      <vt:lpstr>iſa eſ num igg ember mulchotia ez vermut. </vt:lpstr>
      <vt:lpstr>PowerPoint bemutató</vt:lpstr>
      <vt:lpstr>PowerPoint bemutató</vt:lpstr>
      <vt:lpstr>yſa mend ozchuz iarov vogmuc.</vt:lpstr>
      <vt:lpstr>Wimagguc uromc iſten kegilmet ez lelic ert.</vt:lpstr>
      <vt:lpstr>PowerPoint bemutató</vt:lpstr>
      <vt:lpstr>PowerPoint bemutató</vt:lpstr>
      <vt:lpstr>PowerPoint bemutató</vt:lpstr>
      <vt:lpstr>hug iorgoſſun w neki. eſ kegiggen.</vt:lpstr>
      <vt:lpstr>eſ bulſcaſſa mend w bunet. </vt:lpstr>
      <vt:lpstr>PowerPoint bemutató</vt:lpstr>
      <vt:lpstr>Eſ vimagguc ſzen achſin mariat. eſ bovdug michael archangelt. eſ mend angelcut.</vt:lpstr>
      <vt:lpstr>PowerPoint bemutató</vt:lpstr>
      <vt:lpstr>PowerPoint bemutató</vt:lpstr>
      <vt:lpstr>hug uimaggonoc erette. </vt:lpstr>
      <vt:lpstr>Eſ uimagguc ſzent peter urot. kinec odut hotolm ovdonia eſ ketnie hug ovga mend w bunet.</vt:lpstr>
      <vt:lpstr>PowerPoint bemutató</vt:lpstr>
      <vt:lpstr>Eſ vimagguc mend ſzentucut. hug legenec neki ſeged uromc ſcine eleut.</vt:lpstr>
      <vt:lpstr>PowerPoint bemutató</vt:lpstr>
      <vt:lpstr>PowerPoint bemutató</vt:lpstr>
      <vt:lpstr>hug iſten ív uimadſagucmia bulſaſſa w bunet. </vt:lpstr>
      <vt:lpstr>Eſ zoboducha wt urdung ildetuitvl. eſ pucul kinzotviatwl.</vt:lpstr>
      <vt:lpstr>PowerPoint bemutató</vt:lpstr>
      <vt:lpstr>eſ vezeſſe wt paradiſu(m) nugulmabeli.</vt:lpstr>
      <vt:lpstr>PowerPoint bemutató</vt:lpstr>
      <vt:lpstr>eſ oggun neki munhi uruzagbele utot. eſ mend iovben rezet.</vt:lpstr>
      <vt:lpstr>Eſ keaſſatuc uromchuz charmul.</vt:lpstr>
      <vt:lpstr>Scerelmeſ bratym uimagguc ez ſcegin ember lilki ert. </vt:lpstr>
      <vt:lpstr>kit vr ez nopun ez homuſ vilag timnucebelevl mente. </vt:lpstr>
      <vt:lpstr>kinec ez nopun teſtet tumetívc. </vt:lpstr>
      <vt:lpstr>hug ur uvt kegilmehel abraam. yſaac. iacob. kebeleben helhezie.</vt:lpstr>
      <vt:lpstr>hug birſagnop ívtua mend w ſzentíí eſ unuttei cuzicun iov felevl iochtotnia ilezie wt.</vt:lpstr>
      <vt:lpstr>PowerPoint bemutató</vt:lpstr>
      <vt:lpstr>Eſ tiv bennetuc.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Nyelvtörténet 7.</dc:title>
  <dc:creator>Dér Csilla</dc:creator>
  <cp:lastModifiedBy>oktato</cp:lastModifiedBy>
  <cp:revision>96</cp:revision>
  <dcterms:created xsi:type="dcterms:W3CDTF">2017-03-27T11:28:23Z</dcterms:created>
  <dcterms:modified xsi:type="dcterms:W3CDTF">2017-03-30T11:29:38Z</dcterms:modified>
</cp:coreProperties>
</file>