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évtelen szakasz" id="{3B6628CF-2BBF-4D36-9F8C-542DCF503F40}">
          <p14:sldIdLst>
            <p14:sldId id="256"/>
            <p14:sldId id="257"/>
            <p14:sldId id="258"/>
            <p14:sldId id="261"/>
            <p14:sldId id="260"/>
            <p14:sldId id="262"/>
            <p14:sldId id="259"/>
            <p14:sldId id="263"/>
            <p14:sldId id="264"/>
            <p14:sldId id="265"/>
            <p14:sldId id="266"/>
            <p14:sldId id="267"/>
            <p14:sldId id="268"/>
            <p14:sldId id="269"/>
            <p14:sldId id="271"/>
            <p14:sldId id="272"/>
            <p14:sldId id="270"/>
            <p14:sldId id="273"/>
            <p14:sldId id="274"/>
            <p14:sldId id="275"/>
            <p14:sldId id="276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05D-3277-4D5F-9D85-BBC289F08BAC}" type="datetimeFigureOut">
              <a:rPr lang="hu-HU" smtClean="0"/>
              <a:t>2017.03.30.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382-F241-48DA-ABF4-BBB232058E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602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05D-3277-4D5F-9D85-BBC289F08BAC}" type="datetimeFigureOut">
              <a:rPr lang="hu-HU" smtClean="0"/>
              <a:t>2017.03.30.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382-F241-48DA-ABF4-BBB232058E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370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05D-3277-4D5F-9D85-BBC289F08BAC}" type="datetimeFigureOut">
              <a:rPr lang="hu-HU" smtClean="0"/>
              <a:t>2017.03.30.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382-F241-48DA-ABF4-BBB232058E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17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05D-3277-4D5F-9D85-BBC289F08BAC}" type="datetimeFigureOut">
              <a:rPr lang="hu-HU" smtClean="0"/>
              <a:t>2017.03.30.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382-F241-48DA-ABF4-BBB232058E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293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05D-3277-4D5F-9D85-BBC289F08BAC}" type="datetimeFigureOut">
              <a:rPr lang="hu-HU" smtClean="0"/>
              <a:t>2017.03.30.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382-F241-48DA-ABF4-BBB232058E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944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05D-3277-4D5F-9D85-BBC289F08BAC}" type="datetimeFigureOut">
              <a:rPr lang="hu-HU" smtClean="0"/>
              <a:t>2017.03.30.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382-F241-48DA-ABF4-BBB232058E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255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05D-3277-4D5F-9D85-BBC289F08BAC}" type="datetimeFigureOut">
              <a:rPr lang="hu-HU" smtClean="0"/>
              <a:t>2017.03.30.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382-F241-48DA-ABF4-BBB232058E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5954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05D-3277-4D5F-9D85-BBC289F08BAC}" type="datetimeFigureOut">
              <a:rPr lang="hu-HU" smtClean="0"/>
              <a:t>2017.03.30.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382-F241-48DA-ABF4-BBB232058E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783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05D-3277-4D5F-9D85-BBC289F08BAC}" type="datetimeFigureOut">
              <a:rPr lang="hu-HU" smtClean="0"/>
              <a:t>2017.03.30.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382-F241-48DA-ABF4-BBB232058E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69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05D-3277-4D5F-9D85-BBC289F08BAC}" type="datetimeFigureOut">
              <a:rPr lang="hu-HU" smtClean="0"/>
              <a:t>2017.03.30.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382-F241-48DA-ABF4-BBB232058E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76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05D-3277-4D5F-9D85-BBC289F08BAC}" type="datetimeFigureOut">
              <a:rPr lang="hu-HU" smtClean="0"/>
              <a:t>2017.03.30.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382-F241-48DA-ABF4-BBB232058E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2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05D-3277-4D5F-9D85-BBC289F08BAC}" type="datetimeFigureOut">
              <a:rPr lang="hu-HU" smtClean="0"/>
              <a:t>2017.03.30.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8C382-F241-48DA-ABF4-BBB232058E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280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Nyelvtörténet	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HB. és HBK.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1787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 smtClean="0"/>
              <a:t>Latiatuc</a:t>
            </a:r>
            <a:r>
              <a:rPr lang="hu-HU" b="1" i="1" dirty="0" smtClean="0"/>
              <a:t> </a:t>
            </a:r>
            <a:r>
              <a:rPr lang="hu-HU" b="1" i="1" dirty="0" err="1" smtClean="0"/>
              <a:t>feleym</a:t>
            </a:r>
            <a:r>
              <a:rPr lang="hu-HU" b="1" i="1" dirty="0" smtClean="0"/>
              <a:t> </a:t>
            </a:r>
            <a:r>
              <a:rPr lang="hu-HU" b="1" i="1" dirty="0" err="1" smtClean="0"/>
              <a:t>zumtuchel</a:t>
            </a:r>
            <a:r>
              <a:rPr lang="hu-HU" b="1" i="1" dirty="0" smtClean="0"/>
              <a:t> </a:t>
            </a:r>
            <a:r>
              <a:rPr lang="hu-HU" b="1" i="1" dirty="0" err="1" smtClean="0"/>
              <a:t>mic</a:t>
            </a:r>
            <a:r>
              <a:rPr lang="hu-HU" b="1" i="1" dirty="0" smtClean="0"/>
              <a:t> </a:t>
            </a:r>
            <a:r>
              <a:rPr lang="hu-HU" b="1" i="1" dirty="0" err="1" smtClean="0"/>
              <a:t>vogmuc</a:t>
            </a:r>
            <a:r>
              <a:rPr lang="hu-HU" b="1" i="1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hu-HU" dirty="0" smtClean="0"/>
              <a:t>az </a:t>
            </a:r>
            <a:r>
              <a:rPr lang="hu-HU" dirty="0"/>
              <a:t>alapszó ősi örökség, </a:t>
            </a:r>
            <a:r>
              <a:rPr lang="hu-HU" i="1" dirty="0"/>
              <a:t>fél, fele- </a:t>
            </a:r>
            <a:r>
              <a:rPr lang="hu-HU" dirty="0" err="1"/>
              <a:t>fgr</a:t>
            </a:r>
            <a:r>
              <a:rPr lang="hu-HU" dirty="0"/>
              <a:t>, eredetű, a jelentésfejlődés 2 felé tartott: </a:t>
            </a:r>
          </a:p>
          <a:p>
            <a:pPr lvl="2"/>
            <a:r>
              <a:rPr lang="hu-HU" dirty="0"/>
              <a:t>fél → </a:t>
            </a:r>
            <a:r>
              <a:rPr lang="hu-HU" dirty="0" smtClean="0"/>
              <a:t>’</a:t>
            </a:r>
            <a:r>
              <a:rPr lang="hu-HU" dirty="0" err="1" smtClean="0"/>
              <a:t>oldal</a:t>
            </a:r>
            <a:r>
              <a:rPr lang="hu-HU" dirty="0"/>
              <a:t>, </a:t>
            </a:r>
            <a:r>
              <a:rPr lang="hu-HU" dirty="0" smtClean="0"/>
              <a:t>rész’ </a:t>
            </a:r>
            <a:r>
              <a:rPr lang="hu-HU" dirty="0"/>
              <a:t>→ </a:t>
            </a:r>
            <a:r>
              <a:rPr lang="hu-HU" dirty="0" smtClean="0"/>
              <a:t>’</a:t>
            </a:r>
            <a:r>
              <a:rPr lang="hu-HU" dirty="0" err="1" smtClean="0"/>
              <a:t>hozzátartozó</a:t>
            </a:r>
            <a:r>
              <a:rPr lang="hu-HU" dirty="0"/>
              <a:t>, </a:t>
            </a:r>
            <a:r>
              <a:rPr lang="hu-HU" dirty="0" smtClean="0"/>
              <a:t>felebarát’</a:t>
            </a:r>
            <a:endParaRPr lang="hu-HU" dirty="0"/>
          </a:p>
          <a:p>
            <a:pPr lvl="2"/>
            <a:r>
              <a:rPr lang="hu-HU" dirty="0"/>
              <a:t>fél → </a:t>
            </a:r>
            <a:r>
              <a:rPr lang="hu-HU" dirty="0" smtClean="0"/>
              <a:t>’</a:t>
            </a:r>
            <a:r>
              <a:rPr lang="hu-HU" dirty="0" err="1" smtClean="0"/>
              <a:t>páros</a:t>
            </a:r>
            <a:r>
              <a:rPr lang="hu-HU" dirty="0" smtClean="0"/>
              <a:t> </a:t>
            </a:r>
            <a:r>
              <a:rPr lang="hu-HU" dirty="0"/>
              <a:t>valami egyik része (pl. félszem</a:t>
            </a:r>
            <a:r>
              <a:rPr lang="hu-HU" dirty="0" smtClean="0"/>
              <a:t>)’ </a:t>
            </a:r>
            <a:r>
              <a:rPr lang="hu-HU" dirty="0"/>
              <a:t>→ </a:t>
            </a:r>
            <a:r>
              <a:rPr lang="hu-HU" dirty="0" smtClean="0"/>
              <a:t>’</a:t>
            </a:r>
            <a:r>
              <a:rPr lang="hu-HU" dirty="0" err="1" smtClean="0"/>
              <a:t>feleség</a:t>
            </a:r>
            <a:r>
              <a:rPr lang="hu-HU" dirty="0" smtClean="0"/>
              <a:t>’</a:t>
            </a:r>
            <a:endParaRPr lang="hu-HU" dirty="0"/>
          </a:p>
          <a:p>
            <a:pPr lvl="0"/>
            <a:r>
              <a:rPr lang="hu-HU" i="1" dirty="0" err="1"/>
              <a:t>zumtuchel</a:t>
            </a:r>
            <a:r>
              <a:rPr lang="hu-HU" dirty="0"/>
              <a:t> [</a:t>
            </a:r>
            <a:r>
              <a:rPr lang="hu-HU" dirty="0" err="1"/>
              <a:t>szümtükhel</a:t>
            </a:r>
            <a:r>
              <a:rPr lang="hu-HU" dirty="0"/>
              <a:t>]: </a:t>
            </a:r>
          </a:p>
          <a:p>
            <a:pPr lvl="1"/>
            <a:r>
              <a:rPr lang="hu-HU" dirty="0"/>
              <a:t>az alapszó a </a:t>
            </a:r>
            <a:r>
              <a:rPr lang="hu-HU" i="1" dirty="0" err="1"/>
              <a:t>zum-</a:t>
            </a:r>
            <a:r>
              <a:rPr lang="hu-HU" i="1" dirty="0"/>
              <a:t> </a:t>
            </a:r>
            <a:r>
              <a:rPr lang="hu-HU" dirty="0"/>
              <a:t>[</a:t>
            </a:r>
            <a:r>
              <a:rPr lang="hu-HU" dirty="0" err="1"/>
              <a:t>szüm</a:t>
            </a:r>
            <a:r>
              <a:rPr lang="hu-HU" dirty="0"/>
              <a:t>], </a:t>
            </a:r>
            <a:r>
              <a:rPr lang="hu-HU" dirty="0" err="1"/>
              <a:t>a</a:t>
            </a:r>
            <a:r>
              <a:rPr lang="hu-HU" dirty="0"/>
              <a:t> </a:t>
            </a:r>
            <a:r>
              <a:rPr lang="hu-HU" i="1" dirty="0" err="1"/>
              <a:t>tuc-</a:t>
            </a:r>
            <a:r>
              <a:rPr lang="hu-HU" i="1" dirty="0"/>
              <a:t> </a:t>
            </a:r>
            <a:r>
              <a:rPr lang="hu-HU" dirty="0" err="1"/>
              <a:t>a</a:t>
            </a:r>
            <a:r>
              <a:rPr lang="hu-HU" dirty="0"/>
              <a:t> birtokos személyjel (2. személyű több birtokos de egy birtok jelével ellátva, vö. a </a:t>
            </a:r>
            <a:r>
              <a:rPr lang="hu-HU" dirty="0" err="1"/>
              <a:t>a</a:t>
            </a:r>
            <a:r>
              <a:rPr lang="hu-HU" dirty="0"/>
              <a:t> </a:t>
            </a:r>
            <a:r>
              <a:rPr lang="hu-HU" i="1" dirty="0" err="1"/>
              <a:t>látiatuc</a:t>
            </a:r>
            <a:r>
              <a:rPr lang="hu-HU" i="1" dirty="0"/>
              <a:t> </a:t>
            </a:r>
            <a:r>
              <a:rPr lang="hu-HU" i="1" dirty="0" err="1"/>
              <a:t>-tuc</a:t>
            </a:r>
            <a:r>
              <a:rPr lang="hu-HU" dirty="0"/>
              <a:t> személyragjával). A </a:t>
            </a:r>
            <a:r>
              <a:rPr lang="hu-HU" i="1" dirty="0" err="1"/>
              <a:t>-hel</a:t>
            </a:r>
            <a:r>
              <a:rPr lang="hu-HU" dirty="0"/>
              <a:t> </a:t>
            </a:r>
            <a:r>
              <a:rPr lang="hu-HU" dirty="0" err="1"/>
              <a:t>eszközhatározóragról</a:t>
            </a:r>
            <a:r>
              <a:rPr lang="hu-HU" dirty="0"/>
              <a:t> </a:t>
            </a:r>
            <a:r>
              <a:rPr lang="hu-HU" dirty="0" err="1"/>
              <a:t>a</a:t>
            </a:r>
            <a:r>
              <a:rPr lang="hu-HU" dirty="0"/>
              <a:t> </a:t>
            </a:r>
            <a:r>
              <a:rPr lang="hu-HU" i="1" dirty="0" err="1"/>
              <a:t>halaláál</a:t>
            </a:r>
            <a:r>
              <a:rPr lang="hu-HU" dirty="0" err="1"/>
              <a:t>-nál</a:t>
            </a:r>
            <a:r>
              <a:rPr lang="hu-HU" dirty="0"/>
              <a:t> ejt Bárczi bővebben szót.</a:t>
            </a:r>
          </a:p>
          <a:p>
            <a:pPr lvl="1"/>
            <a:r>
              <a:rPr lang="hu-HU" dirty="0"/>
              <a:t>a </a:t>
            </a:r>
            <a:r>
              <a:rPr lang="hu-HU" i="1" dirty="0"/>
              <a:t>szem</a:t>
            </a:r>
            <a:r>
              <a:rPr lang="hu-HU" dirty="0"/>
              <a:t> szó </a:t>
            </a:r>
            <a:r>
              <a:rPr lang="hu-HU" dirty="0" err="1"/>
              <a:t>fgr</a:t>
            </a:r>
            <a:r>
              <a:rPr lang="hu-HU" dirty="0"/>
              <a:t> eredetű, vö. o. </a:t>
            </a:r>
            <a:r>
              <a:rPr lang="hu-HU" i="1" dirty="0"/>
              <a:t>sem</a:t>
            </a:r>
            <a:r>
              <a:rPr lang="hu-HU" dirty="0"/>
              <a:t>, vogul </a:t>
            </a:r>
            <a:r>
              <a:rPr lang="hu-HU" i="1" dirty="0" err="1"/>
              <a:t>säm</a:t>
            </a:r>
            <a:r>
              <a:rPr lang="hu-HU" i="1" dirty="0"/>
              <a:t>, </a:t>
            </a:r>
            <a:r>
              <a:rPr lang="hu-HU" dirty="0"/>
              <a:t>finn </a:t>
            </a:r>
            <a:r>
              <a:rPr lang="hu-HU" i="1" dirty="0" err="1"/>
              <a:t>silmä</a:t>
            </a:r>
            <a:r>
              <a:rPr lang="hu-HU" i="1" dirty="0"/>
              <a:t>. 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834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 smtClean="0"/>
              <a:t>Latiatuc</a:t>
            </a:r>
            <a:r>
              <a:rPr lang="hu-HU" b="1" i="1" dirty="0" smtClean="0"/>
              <a:t> </a:t>
            </a:r>
            <a:r>
              <a:rPr lang="hu-HU" b="1" i="1" dirty="0" err="1" smtClean="0"/>
              <a:t>feleym</a:t>
            </a:r>
            <a:r>
              <a:rPr lang="hu-HU" b="1" i="1" dirty="0" smtClean="0"/>
              <a:t> </a:t>
            </a:r>
            <a:r>
              <a:rPr lang="hu-HU" b="1" i="1" dirty="0" err="1" smtClean="0"/>
              <a:t>zumtuchel</a:t>
            </a:r>
            <a:r>
              <a:rPr lang="hu-HU" b="1" i="1" dirty="0" smtClean="0"/>
              <a:t> </a:t>
            </a:r>
            <a:r>
              <a:rPr lang="hu-HU" b="1" i="1" dirty="0" err="1" smtClean="0"/>
              <a:t>mic</a:t>
            </a:r>
            <a:r>
              <a:rPr lang="hu-HU" b="1" i="1" dirty="0" smtClean="0"/>
              <a:t> </a:t>
            </a:r>
            <a:r>
              <a:rPr lang="hu-HU" b="1" i="1" dirty="0" err="1" smtClean="0"/>
              <a:t>vogmuc</a:t>
            </a:r>
            <a:r>
              <a:rPr lang="hu-HU" b="1" i="1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u-HU" i="1" dirty="0" err="1"/>
              <a:t>vogmuc</a:t>
            </a:r>
            <a:r>
              <a:rPr lang="hu-HU" dirty="0"/>
              <a:t> ’</a:t>
            </a:r>
            <a:r>
              <a:rPr lang="hu-HU" dirty="0" err="1"/>
              <a:t>vagyunk</a:t>
            </a:r>
            <a:r>
              <a:rPr lang="hu-HU" dirty="0"/>
              <a:t>’</a:t>
            </a:r>
          </a:p>
          <a:p>
            <a:pPr lvl="1"/>
            <a:r>
              <a:rPr lang="hu-HU" dirty="0"/>
              <a:t>számos olvasat létezik, a szókezdő </a:t>
            </a:r>
            <a:r>
              <a:rPr lang="hu-HU" dirty="0" err="1"/>
              <a:t>msh</a:t>
            </a:r>
            <a:r>
              <a:rPr lang="hu-HU" dirty="0"/>
              <a:t> még vsz. hogy </a:t>
            </a:r>
            <a:r>
              <a:rPr lang="hu-HU" i="1" dirty="0"/>
              <a:t>β</a:t>
            </a:r>
            <a:endParaRPr lang="hu-HU" dirty="0"/>
          </a:p>
          <a:p>
            <a:pPr lvl="1"/>
            <a:r>
              <a:rPr lang="hu-HU" dirty="0"/>
              <a:t>az </a:t>
            </a:r>
            <a:r>
              <a:rPr lang="hu-HU" i="1" dirty="0"/>
              <a:t>o &gt; a </a:t>
            </a:r>
            <a:r>
              <a:rPr lang="hu-HU" dirty="0"/>
              <a:t>és </a:t>
            </a:r>
            <a:r>
              <a:rPr lang="hu-HU" i="1" dirty="0"/>
              <a:t>u &gt; o </a:t>
            </a:r>
            <a:r>
              <a:rPr lang="hu-HU" dirty="0"/>
              <a:t>nyíltabbá válás már régebben megindult, de </a:t>
            </a:r>
            <a:r>
              <a:rPr lang="hu-HU" dirty="0" smtClean="0"/>
              <a:t>mindkettő </a:t>
            </a:r>
            <a:r>
              <a:rPr lang="hu-HU" dirty="0"/>
              <a:t>lehetséges (DE: mivel a zártabb írásmód a gyakoribb nyelvemlékeinkben a 14. sz. közepéig, feltehető, hogy az ország nagyobb részében még a zártabb hang volt a fővariáns)</a:t>
            </a:r>
          </a:p>
          <a:p>
            <a:pPr lvl="1"/>
            <a:r>
              <a:rPr lang="hu-HU" dirty="0" err="1"/>
              <a:t>fgr</a:t>
            </a:r>
            <a:r>
              <a:rPr lang="hu-HU" dirty="0"/>
              <a:t>. eredetű tő </a:t>
            </a:r>
            <a:r>
              <a:rPr lang="hu-HU" i="1" dirty="0" err="1"/>
              <a:t>βogy</a:t>
            </a:r>
            <a:r>
              <a:rPr lang="hu-HU" i="1" dirty="0"/>
              <a:t> (~ vagy). </a:t>
            </a:r>
            <a:r>
              <a:rPr lang="hu-HU" dirty="0"/>
              <a:t>A </a:t>
            </a:r>
            <a:r>
              <a:rPr lang="hu-HU" i="1" dirty="0"/>
              <a:t>vagy </a:t>
            </a:r>
            <a:r>
              <a:rPr lang="hu-HU" dirty="0"/>
              <a:t>a </a:t>
            </a:r>
            <a:r>
              <a:rPr lang="hu-HU" i="1" dirty="0" err="1"/>
              <a:t>val-</a:t>
            </a:r>
            <a:r>
              <a:rPr lang="hu-HU" i="1" dirty="0"/>
              <a:t> </a:t>
            </a:r>
            <a:r>
              <a:rPr lang="hu-HU" dirty="0"/>
              <a:t>tő egy változata, mert az </a:t>
            </a:r>
            <a:r>
              <a:rPr lang="hu-HU" dirty="0" err="1"/>
              <a:t>intervokális</a:t>
            </a:r>
            <a:r>
              <a:rPr lang="hu-HU" dirty="0"/>
              <a:t> </a:t>
            </a:r>
            <a:r>
              <a:rPr lang="hu-HU" i="1" dirty="0"/>
              <a:t>l</a:t>
            </a:r>
            <a:r>
              <a:rPr lang="hu-HU" dirty="0"/>
              <a:t> és Benkő szerint a </a:t>
            </a:r>
            <a:r>
              <a:rPr lang="hu-HU" dirty="0" err="1"/>
              <a:t>mgh</a:t>
            </a:r>
            <a:r>
              <a:rPr lang="hu-HU" dirty="0"/>
              <a:t> előtti </a:t>
            </a:r>
            <a:r>
              <a:rPr lang="hu-HU" i="1" dirty="0"/>
              <a:t>l </a:t>
            </a:r>
            <a:r>
              <a:rPr lang="hu-HU" dirty="0"/>
              <a:t>hajlamos volt palatalizálódni (</a:t>
            </a:r>
            <a:r>
              <a:rPr lang="hu-HU" i="1" dirty="0"/>
              <a:t>*</a:t>
            </a:r>
            <a:r>
              <a:rPr lang="hu-HU" i="1" dirty="0" err="1"/>
              <a:t>vol-</a:t>
            </a:r>
            <a:r>
              <a:rPr lang="hu-HU" i="1" dirty="0"/>
              <a:t> &gt; *</a:t>
            </a:r>
            <a:r>
              <a:rPr lang="hu-HU" i="1" dirty="0" err="1"/>
              <a:t>voly-</a:t>
            </a:r>
            <a:r>
              <a:rPr lang="hu-HU" dirty="0"/>
              <a:t>, majd </a:t>
            </a:r>
            <a:r>
              <a:rPr lang="hu-HU" i="1" dirty="0"/>
              <a:t>&gt; </a:t>
            </a:r>
            <a:r>
              <a:rPr lang="hu-HU" i="1" dirty="0" err="1"/>
              <a:t>vodzsj</a:t>
            </a:r>
            <a:r>
              <a:rPr lang="hu-HU" i="1" dirty="0"/>
              <a:t> &gt; </a:t>
            </a:r>
            <a:r>
              <a:rPr lang="hu-HU" i="1" dirty="0" err="1"/>
              <a:t>vogy</a:t>
            </a:r>
            <a:r>
              <a:rPr lang="hu-HU" dirty="0"/>
              <a:t>). A </a:t>
            </a:r>
            <a:r>
              <a:rPr lang="hu-HU" i="1" dirty="0" err="1"/>
              <a:t>ly</a:t>
            </a:r>
            <a:r>
              <a:rPr lang="hu-HU" i="1" dirty="0"/>
              <a:t> &gt; </a:t>
            </a:r>
            <a:r>
              <a:rPr lang="hu-HU" i="1" dirty="0" err="1"/>
              <a:t>gy</a:t>
            </a:r>
            <a:r>
              <a:rPr lang="hu-HU" i="1" dirty="0"/>
              <a:t> </a:t>
            </a:r>
            <a:r>
              <a:rPr lang="hu-HU" dirty="0"/>
              <a:t>fejlődésre példák még: </a:t>
            </a:r>
            <a:r>
              <a:rPr lang="hu-HU" i="1" dirty="0"/>
              <a:t>fülel ~ figyel</a:t>
            </a:r>
            <a:r>
              <a:rPr lang="hu-HU" dirty="0"/>
              <a:t>. Vagyis Bárczi nem tartja a </a:t>
            </a:r>
            <a:r>
              <a:rPr lang="hu-HU" i="1" dirty="0" err="1"/>
              <a:t>gy</a:t>
            </a:r>
            <a:r>
              <a:rPr lang="hu-HU" dirty="0" err="1"/>
              <a:t>-t</a:t>
            </a:r>
            <a:r>
              <a:rPr lang="hu-HU" dirty="0"/>
              <a:t> sem képzőnek, ami </a:t>
            </a:r>
            <a:r>
              <a:rPr lang="hu-HU" dirty="0" err="1"/>
              <a:t>időjellél</a:t>
            </a:r>
            <a:r>
              <a:rPr lang="hu-HU" dirty="0"/>
              <a:t> vált, sem felszólító mód nyomának.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015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 smtClean="0"/>
              <a:t>Latiatuc</a:t>
            </a:r>
            <a:r>
              <a:rPr lang="hu-HU" b="1" i="1" dirty="0" smtClean="0"/>
              <a:t> </a:t>
            </a:r>
            <a:r>
              <a:rPr lang="hu-HU" b="1" i="1" dirty="0" err="1" smtClean="0"/>
              <a:t>feleym</a:t>
            </a:r>
            <a:r>
              <a:rPr lang="hu-HU" b="1" i="1" dirty="0" smtClean="0"/>
              <a:t> </a:t>
            </a:r>
            <a:r>
              <a:rPr lang="hu-HU" b="1" i="1" dirty="0" err="1" smtClean="0"/>
              <a:t>zumtuchel</a:t>
            </a:r>
            <a:r>
              <a:rPr lang="hu-HU" b="1" i="1" dirty="0" smtClean="0"/>
              <a:t> </a:t>
            </a:r>
            <a:r>
              <a:rPr lang="hu-HU" b="1" i="1" dirty="0" err="1" smtClean="0"/>
              <a:t>mic</a:t>
            </a:r>
            <a:r>
              <a:rPr lang="hu-HU" b="1" i="1" dirty="0" smtClean="0"/>
              <a:t> </a:t>
            </a:r>
            <a:r>
              <a:rPr lang="hu-HU" b="1" i="1" dirty="0" err="1" smtClean="0"/>
              <a:t>vogmuc</a:t>
            </a:r>
            <a:r>
              <a:rPr lang="hu-HU" b="1" i="1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hu-HU" dirty="0"/>
              <a:t>a </a:t>
            </a:r>
            <a:r>
              <a:rPr lang="hu-HU" i="1" dirty="0" err="1"/>
              <a:t>vogmuc</a:t>
            </a:r>
            <a:r>
              <a:rPr lang="hu-HU" dirty="0" err="1"/>
              <a:t>ban</a:t>
            </a:r>
            <a:r>
              <a:rPr lang="hu-HU" dirty="0"/>
              <a:t> </a:t>
            </a:r>
            <a:r>
              <a:rPr lang="hu-HU" dirty="0" err="1"/>
              <a:t>a</a:t>
            </a:r>
            <a:r>
              <a:rPr lang="hu-HU" dirty="0"/>
              <a:t> teljes tő véghangzója a </a:t>
            </a:r>
            <a:r>
              <a:rPr lang="hu-HU" dirty="0" err="1"/>
              <a:t>kétnyíltszótagos</a:t>
            </a:r>
            <a:r>
              <a:rPr lang="hu-HU" dirty="0"/>
              <a:t> tendencia miatt esett ki: </a:t>
            </a:r>
            <a:r>
              <a:rPr lang="hu-HU" i="1" dirty="0" err="1"/>
              <a:t>vodzsomuku</a:t>
            </a:r>
            <a:r>
              <a:rPr lang="hu-HU" i="1" dirty="0"/>
              <a:t> &gt; </a:t>
            </a:r>
            <a:r>
              <a:rPr lang="hu-HU" i="1" dirty="0" err="1"/>
              <a:t>vodzsmuku</a:t>
            </a:r>
            <a:r>
              <a:rPr lang="hu-HU" i="1" dirty="0"/>
              <a:t> &gt; </a:t>
            </a:r>
            <a:r>
              <a:rPr lang="hu-HU" i="1" dirty="0" err="1"/>
              <a:t>vodzsmuk</a:t>
            </a:r>
            <a:r>
              <a:rPr lang="hu-HU" i="1" dirty="0"/>
              <a:t> </a:t>
            </a:r>
            <a:r>
              <a:rPr lang="hu-HU" dirty="0"/>
              <a:t>(vö. </a:t>
            </a:r>
            <a:r>
              <a:rPr lang="hu-HU" i="1" dirty="0" err="1"/>
              <a:t>uimaggomuc</a:t>
            </a:r>
            <a:r>
              <a:rPr lang="hu-HU" dirty="0"/>
              <a:t>). </a:t>
            </a:r>
            <a:endParaRPr lang="hu-HU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hu-HU" dirty="0" smtClean="0"/>
              <a:t>A </a:t>
            </a:r>
            <a:r>
              <a:rPr lang="hu-HU" dirty="0"/>
              <a:t>ma élő </a:t>
            </a:r>
            <a:r>
              <a:rPr lang="hu-HU" i="1" dirty="0"/>
              <a:t>vagyunk </a:t>
            </a:r>
            <a:r>
              <a:rPr lang="hu-HU" dirty="0"/>
              <a:t>változat magyarázata: a T/1-es </a:t>
            </a:r>
            <a:r>
              <a:rPr lang="hu-HU" dirty="0" err="1"/>
              <a:t>bszj</a:t>
            </a:r>
            <a:r>
              <a:rPr lang="hu-HU" dirty="0"/>
              <a:t> analógiája, ugyanis a </a:t>
            </a:r>
            <a:r>
              <a:rPr lang="hu-HU" dirty="0" err="1"/>
              <a:t>bszj-s</a:t>
            </a:r>
            <a:r>
              <a:rPr lang="hu-HU" dirty="0"/>
              <a:t> alakban ősi rag előtt nem a </a:t>
            </a:r>
            <a:r>
              <a:rPr lang="hu-HU" i="1" dirty="0" err="1"/>
              <a:t>-muk</a:t>
            </a:r>
            <a:r>
              <a:rPr lang="hu-HU" i="1" dirty="0"/>
              <a:t>, </a:t>
            </a:r>
            <a:r>
              <a:rPr lang="hu-HU" i="1" dirty="0" err="1"/>
              <a:t>-mük</a:t>
            </a:r>
            <a:r>
              <a:rPr lang="hu-HU" i="1" dirty="0"/>
              <a:t> </a:t>
            </a:r>
            <a:r>
              <a:rPr lang="hu-HU" dirty="0"/>
              <a:t>jelet megelőző tővéghangzó esett ki, hanem a </a:t>
            </a:r>
            <a:r>
              <a:rPr lang="hu-HU" dirty="0" err="1"/>
              <a:t>kétnyíltszótagos</a:t>
            </a:r>
            <a:r>
              <a:rPr lang="hu-HU" dirty="0"/>
              <a:t> tendencia a személyjelnek a </a:t>
            </a:r>
            <a:r>
              <a:rPr lang="hu-HU" dirty="0" err="1"/>
              <a:t>mgh-ját</a:t>
            </a:r>
            <a:r>
              <a:rPr lang="hu-HU" dirty="0"/>
              <a:t> emésztette fel (a </a:t>
            </a:r>
            <a:r>
              <a:rPr lang="hu-HU" i="1" dirty="0"/>
              <a:t>k </a:t>
            </a:r>
            <a:r>
              <a:rPr lang="hu-HU" dirty="0"/>
              <a:t>előtti </a:t>
            </a:r>
            <a:r>
              <a:rPr lang="hu-HU" dirty="0" err="1"/>
              <a:t>mgh-zót</a:t>
            </a:r>
            <a:r>
              <a:rPr lang="hu-HU" dirty="0"/>
              <a:t>, tehát </a:t>
            </a:r>
            <a:r>
              <a:rPr lang="hu-HU" i="1" dirty="0" err="1"/>
              <a:t>vodzsomk</a:t>
            </a:r>
            <a:r>
              <a:rPr lang="hu-HU" dirty="0"/>
              <a:t>), majd a ragos alakból az analógia az egész </a:t>
            </a:r>
            <a:r>
              <a:rPr lang="hu-HU" dirty="0" err="1"/>
              <a:t>pdm-ban</a:t>
            </a:r>
            <a:r>
              <a:rPr lang="hu-HU" dirty="0"/>
              <a:t> a rövidebb változatot terjesztette el. Vö. </a:t>
            </a:r>
            <a:r>
              <a:rPr lang="hu-HU" i="1" dirty="0" err="1"/>
              <a:t>iſemucut</a:t>
            </a:r>
            <a:r>
              <a:rPr lang="hu-HU" i="1" dirty="0"/>
              <a:t> &gt; ősünket</a:t>
            </a:r>
            <a:r>
              <a:rPr lang="hu-HU" dirty="0"/>
              <a:t>, innen: </a:t>
            </a:r>
            <a:r>
              <a:rPr lang="hu-HU" i="1" dirty="0"/>
              <a:t>ősünk. </a:t>
            </a:r>
            <a:r>
              <a:rPr lang="hu-HU" dirty="0"/>
              <a:t>E folyamat </a:t>
            </a:r>
            <a:r>
              <a:rPr lang="hu-HU" dirty="0" err="1"/>
              <a:t>éppa</a:t>
            </a:r>
            <a:r>
              <a:rPr lang="hu-HU" dirty="0"/>
              <a:t> HB idejében mehetett végbe, mert egyrészt </a:t>
            </a:r>
            <a:r>
              <a:rPr lang="hu-HU" i="1" dirty="0" err="1"/>
              <a:t>iſemucut</a:t>
            </a:r>
            <a:r>
              <a:rPr lang="hu-HU" i="1" dirty="0"/>
              <a:t> </a:t>
            </a:r>
            <a:r>
              <a:rPr lang="hu-HU" dirty="0"/>
              <a:t>van, másrészt viszont kétszer már </a:t>
            </a:r>
            <a:r>
              <a:rPr lang="hu-HU" i="1" dirty="0" err="1"/>
              <a:t>uromc</a:t>
            </a:r>
            <a:r>
              <a:rPr lang="hu-HU" dirty="0"/>
              <a:t>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957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i="1" dirty="0" err="1" smtClean="0"/>
              <a:t>yſa</a:t>
            </a:r>
            <a:r>
              <a:rPr lang="hu-HU" b="1" i="1" dirty="0" smtClean="0"/>
              <a:t> </a:t>
            </a:r>
            <a:r>
              <a:rPr lang="hu-HU" b="1" i="1" dirty="0" err="1" smtClean="0"/>
              <a:t>pur</a:t>
            </a:r>
            <a:r>
              <a:rPr lang="hu-HU" b="1" i="1" dirty="0" smtClean="0"/>
              <a:t> </a:t>
            </a:r>
            <a:r>
              <a:rPr lang="hu-HU" b="1" i="1" dirty="0" err="1" smtClean="0"/>
              <a:t>eſ</a:t>
            </a:r>
            <a:r>
              <a:rPr lang="hu-HU" b="1" i="1" dirty="0" smtClean="0"/>
              <a:t> </a:t>
            </a:r>
            <a:r>
              <a:rPr lang="hu-HU" b="1" i="1" dirty="0" err="1" smtClean="0"/>
              <a:t>chomuv</a:t>
            </a:r>
            <a:r>
              <a:rPr lang="hu-HU" b="1" i="1" dirty="0" smtClean="0"/>
              <a:t> </a:t>
            </a:r>
            <a:r>
              <a:rPr lang="hu-HU" b="1" i="1" dirty="0" err="1" smtClean="0"/>
              <a:t>uogmuc</a:t>
            </a:r>
            <a:r>
              <a:rPr lang="hu-HU" b="1" i="1" dirty="0" smtClean="0"/>
              <a:t>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u-HU" i="1" dirty="0" err="1" smtClean="0"/>
              <a:t>yſa</a:t>
            </a:r>
            <a:r>
              <a:rPr lang="hu-HU" i="1" dirty="0"/>
              <a:t>: </a:t>
            </a:r>
            <a:r>
              <a:rPr lang="hu-HU" dirty="0"/>
              <a:t>4-szer is megjelenik a </a:t>
            </a:r>
            <a:r>
              <a:rPr lang="hu-HU" dirty="0" err="1"/>
              <a:t>HB-ban</a:t>
            </a:r>
            <a:r>
              <a:rPr lang="hu-HU" dirty="0"/>
              <a:t>. Jelentése bizonytalan, mert csak a </a:t>
            </a:r>
            <a:r>
              <a:rPr lang="hu-HU" dirty="0" err="1"/>
              <a:t>HB-ben</a:t>
            </a:r>
            <a:r>
              <a:rPr lang="hu-HU" dirty="0"/>
              <a:t> fordul elő, indulatszónak tűnik, kikövetkeztetett jelentése: ’</a:t>
            </a:r>
            <a:r>
              <a:rPr lang="hu-HU" dirty="0" err="1"/>
              <a:t>íme</a:t>
            </a:r>
            <a:r>
              <a:rPr lang="hu-HU" dirty="0"/>
              <a:t>’, esetleg ’</a:t>
            </a:r>
            <a:r>
              <a:rPr lang="hu-HU" dirty="0" err="1"/>
              <a:t>bizony</a:t>
            </a:r>
            <a:r>
              <a:rPr lang="hu-HU" dirty="0"/>
              <a:t>’. Egyéb ötlet: </a:t>
            </a:r>
            <a:r>
              <a:rPr lang="hu-HU" dirty="0" err="1"/>
              <a:t>okH-i</a:t>
            </a:r>
            <a:r>
              <a:rPr lang="hu-HU" dirty="0"/>
              <a:t> </a:t>
            </a:r>
            <a:r>
              <a:rPr lang="hu-HU" dirty="0" err="1"/>
              <a:t>ksz</a:t>
            </a:r>
            <a:r>
              <a:rPr lang="hu-HU" dirty="0"/>
              <a:t>, a latin </a:t>
            </a:r>
            <a:r>
              <a:rPr lang="hu-HU" i="1" dirty="0" err="1"/>
              <a:t>enim</a:t>
            </a:r>
            <a:r>
              <a:rPr lang="hu-HU" i="1" dirty="0"/>
              <a:t> </a:t>
            </a:r>
            <a:r>
              <a:rPr lang="hu-HU" dirty="0"/>
              <a:t>megfelelője. Mészöly az ’</a:t>
            </a:r>
            <a:r>
              <a:rPr lang="hu-HU" dirty="0" err="1"/>
              <a:t>íme</a:t>
            </a:r>
            <a:r>
              <a:rPr lang="hu-HU" dirty="0"/>
              <a:t>’ jelentést az </a:t>
            </a:r>
            <a:r>
              <a:rPr lang="hu-HU" i="1" dirty="0" err="1"/>
              <a:t>ës</a:t>
            </a:r>
            <a:r>
              <a:rPr lang="hu-HU" i="1" dirty="0"/>
              <a:t> ~ is a! ím e! </a:t>
            </a:r>
            <a:r>
              <a:rPr lang="hu-HU" dirty="0"/>
              <a:t>alakokkal magyarázza, vagyis az első tag az </a:t>
            </a:r>
            <a:r>
              <a:rPr lang="hu-HU" i="1" dirty="0" err="1"/>
              <a:t>ës</a:t>
            </a:r>
            <a:r>
              <a:rPr lang="hu-HU" dirty="0"/>
              <a:t>, </a:t>
            </a:r>
            <a:r>
              <a:rPr lang="hu-HU" i="1" dirty="0"/>
              <a:t>is </a:t>
            </a:r>
            <a:r>
              <a:rPr lang="hu-HU" dirty="0"/>
              <a:t>nyomatékosító szó, a második a </a:t>
            </a:r>
            <a:r>
              <a:rPr lang="hu-HU" dirty="0" err="1"/>
              <a:t>mut</a:t>
            </a:r>
            <a:r>
              <a:rPr lang="hu-HU" dirty="0"/>
              <a:t>. nm első tagja (l. a + z). B. szerint ez szellemes, de nem túl meggyőző, jelentéstanilag sem stimmel: ?’</a:t>
            </a:r>
            <a:r>
              <a:rPr lang="hu-HU" dirty="0" err="1"/>
              <a:t>szintén</a:t>
            </a:r>
            <a:r>
              <a:rPr lang="hu-HU" dirty="0"/>
              <a:t> az’ &gt; ’</a:t>
            </a:r>
            <a:r>
              <a:rPr lang="hu-HU" dirty="0" err="1"/>
              <a:t>íme</a:t>
            </a:r>
            <a:r>
              <a:rPr lang="hu-HU" dirty="0"/>
              <a:t> az’. És még ami ellene szól:  a </a:t>
            </a:r>
            <a:r>
              <a:rPr lang="hu-HU" dirty="0" err="1"/>
              <a:t>HB-ben</a:t>
            </a:r>
            <a:r>
              <a:rPr lang="hu-HU" dirty="0"/>
              <a:t> az </a:t>
            </a:r>
            <a:r>
              <a:rPr lang="hu-HU" i="1" dirty="0"/>
              <a:t>az </a:t>
            </a:r>
            <a:r>
              <a:rPr lang="hu-HU" dirty="0"/>
              <a:t>nm mindig </a:t>
            </a:r>
            <a:r>
              <a:rPr lang="hu-HU" i="1" dirty="0"/>
              <a:t>o </a:t>
            </a:r>
            <a:r>
              <a:rPr lang="hu-HU" dirty="0" err="1"/>
              <a:t>mgh-t</a:t>
            </a:r>
            <a:r>
              <a:rPr lang="hu-HU" dirty="0"/>
              <a:t> tartalmaz (</a:t>
            </a:r>
            <a:r>
              <a:rPr lang="hu-HU" i="1" dirty="0" err="1"/>
              <a:t>oz</a:t>
            </a:r>
            <a:r>
              <a:rPr lang="hu-HU" i="1" dirty="0"/>
              <a:t>, </a:t>
            </a:r>
            <a:r>
              <a:rPr lang="hu-HU" i="1" dirty="0" err="1"/>
              <a:t>ozchuz</a:t>
            </a:r>
            <a:r>
              <a:rPr lang="hu-HU" dirty="0"/>
              <a:t>), ez viszont </a:t>
            </a:r>
            <a:r>
              <a:rPr lang="hu-HU" i="1" dirty="0"/>
              <a:t>a</a:t>
            </a:r>
            <a:r>
              <a:rPr lang="hu-HU" dirty="0"/>
              <a:t>-val van írva.</a:t>
            </a:r>
          </a:p>
          <a:p>
            <a:pPr lvl="0"/>
            <a:r>
              <a:rPr lang="hu-HU" i="1" dirty="0" err="1"/>
              <a:t>pur</a:t>
            </a:r>
            <a:r>
              <a:rPr lang="hu-HU" dirty="0"/>
              <a:t>: por vagy </a:t>
            </a:r>
            <a:r>
              <a:rPr lang="hu-HU" dirty="0" err="1"/>
              <a:t>pur</a:t>
            </a:r>
            <a:r>
              <a:rPr lang="hu-HU" dirty="0"/>
              <a:t> az olvasata, </a:t>
            </a:r>
            <a:r>
              <a:rPr lang="hu-HU" dirty="0" err="1"/>
              <a:t>fgr</a:t>
            </a:r>
            <a:r>
              <a:rPr lang="hu-HU" dirty="0"/>
              <a:t> eredetű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3211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u-HU" i="1" dirty="0" err="1"/>
              <a:t>chomuv</a:t>
            </a:r>
            <a:r>
              <a:rPr lang="hu-HU" dirty="0"/>
              <a:t>: </a:t>
            </a:r>
            <a:r>
              <a:rPr lang="hu-HU" i="1" dirty="0" err="1" smtClean="0"/>
              <a:t>χomuu</a:t>
            </a:r>
            <a:r>
              <a:rPr lang="hu-HU" dirty="0" smtClean="0"/>
              <a:t> ejtést valószínűsít </a:t>
            </a:r>
            <a:r>
              <a:rPr lang="hu-HU" dirty="0"/>
              <a:t>Bárczi, az </a:t>
            </a:r>
            <a:r>
              <a:rPr lang="hu-HU" i="1" dirty="0" err="1"/>
              <a:t>uv</a:t>
            </a:r>
            <a:r>
              <a:rPr lang="hu-HU" i="1" dirty="0"/>
              <a:t> </a:t>
            </a:r>
            <a:r>
              <a:rPr lang="hu-HU" dirty="0"/>
              <a:t>nem jelölhetett szerinte szóvégen </a:t>
            </a:r>
            <a:r>
              <a:rPr lang="hu-HU" i="1" dirty="0"/>
              <a:t>v</a:t>
            </a:r>
            <a:r>
              <a:rPr lang="hu-HU" dirty="0"/>
              <a:t>-t. A szó maga </a:t>
            </a:r>
            <a:r>
              <a:rPr lang="hu-HU" dirty="0" err="1"/>
              <a:t>fgr</a:t>
            </a:r>
            <a:r>
              <a:rPr lang="hu-HU" dirty="0"/>
              <a:t>. </a:t>
            </a:r>
            <a:r>
              <a:rPr lang="hu-HU" dirty="0" smtClean="0"/>
              <a:t>eredetű, a képzőelem </a:t>
            </a:r>
            <a:r>
              <a:rPr lang="hu-HU" dirty="0"/>
              <a:t> </a:t>
            </a:r>
            <a:r>
              <a:rPr lang="hu-HU" dirty="0" err="1" smtClean="0"/>
              <a:t>kics</a:t>
            </a:r>
            <a:r>
              <a:rPr lang="hu-HU" dirty="0" smtClean="0"/>
              <a:t>. képző</a:t>
            </a:r>
            <a:r>
              <a:rPr lang="hu-HU" dirty="0"/>
              <a:t>, előzménye γ vagy β volt, a kialakulás tehát: </a:t>
            </a:r>
          </a:p>
          <a:p>
            <a:pPr marL="0" indent="0">
              <a:buNone/>
            </a:pPr>
            <a:r>
              <a:rPr lang="hu-HU" i="1" dirty="0"/>
              <a:t>*</a:t>
            </a:r>
            <a:r>
              <a:rPr lang="hu-HU" i="1" dirty="0" err="1"/>
              <a:t>χomuγ</a:t>
            </a:r>
            <a:r>
              <a:rPr lang="hu-HU" i="1" dirty="0"/>
              <a:t> &gt; </a:t>
            </a:r>
            <a:r>
              <a:rPr lang="hu-HU" i="1" dirty="0" err="1" smtClean="0"/>
              <a:t>χomuu</a:t>
            </a:r>
            <a:r>
              <a:rPr lang="hu-HU" i="1" dirty="0" smtClean="0"/>
              <a:t> </a:t>
            </a:r>
            <a:r>
              <a:rPr lang="hu-HU" i="1" dirty="0"/>
              <a:t>&gt; </a:t>
            </a:r>
            <a:r>
              <a:rPr lang="hu-HU" i="1" dirty="0" err="1"/>
              <a:t>hamú</a:t>
            </a:r>
            <a:r>
              <a:rPr lang="hu-HU" i="1" dirty="0"/>
              <a:t> &gt; </a:t>
            </a:r>
            <a:r>
              <a:rPr lang="hu-HU" i="1" dirty="0" smtClean="0"/>
              <a:t>hamu</a:t>
            </a:r>
          </a:p>
          <a:p>
            <a:r>
              <a:rPr lang="hu-HU" i="1" dirty="0" err="1" smtClean="0"/>
              <a:t>β</a:t>
            </a:r>
            <a:r>
              <a:rPr lang="hu-HU" dirty="0" err="1" smtClean="0"/>
              <a:t>-t</a:t>
            </a:r>
            <a:r>
              <a:rPr lang="hu-HU" dirty="0" smtClean="0"/>
              <a:t> </a:t>
            </a:r>
            <a:r>
              <a:rPr lang="hu-HU" dirty="0"/>
              <a:t>feltételezve is </a:t>
            </a:r>
            <a:r>
              <a:rPr lang="hu-HU" dirty="0" err="1"/>
              <a:t>uígy</a:t>
            </a:r>
            <a:r>
              <a:rPr lang="hu-HU" dirty="0"/>
              <a:t> zajlott kb. le. Ez a mai </a:t>
            </a:r>
            <a:r>
              <a:rPr lang="hu-HU" i="1" dirty="0"/>
              <a:t>ú, ű, ó, ő </a:t>
            </a:r>
            <a:r>
              <a:rPr lang="hu-HU" dirty="0"/>
              <a:t>képző azonos a mai </a:t>
            </a:r>
            <a:r>
              <a:rPr lang="hu-HU" dirty="0" err="1"/>
              <a:t>mn-i</a:t>
            </a:r>
            <a:r>
              <a:rPr lang="hu-HU" dirty="0"/>
              <a:t> igenévképzővel, de eredetileg nagyfokú </a:t>
            </a:r>
            <a:r>
              <a:rPr lang="hu-HU" dirty="0" err="1"/>
              <a:t>poliszémia</a:t>
            </a:r>
            <a:r>
              <a:rPr lang="hu-HU" dirty="0"/>
              <a:t> volt e képzőkre jellemző, mint </a:t>
            </a:r>
            <a:r>
              <a:rPr lang="hu-HU" dirty="0" err="1"/>
              <a:t>ált-ban</a:t>
            </a:r>
            <a:r>
              <a:rPr lang="hu-HU" dirty="0"/>
              <a:t> a </a:t>
            </a:r>
            <a:r>
              <a:rPr lang="hu-HU" dirty="0" err="1"/>
              <a:t>fgr</a:t>
            </a:r>
            <a:r>
              <a:rPr lang="hu-HU" dirty="0"/>
              <a:t>. képzőkre. </a:t>
            </a:r>
            <a:r>
              <a:rPr lang="hu-HU" dirty="0" err="1"/>
              <a:t>Denominális</a:t>
            </a:r>
            <a:r>
              <a:rPr lang="hu-HU" dirty="0"/>
              <a:t> használatban aztán részben </a:t>
            </a:r>
            <a:r>
              <a:rPr lang="hu-HU" dirty="0" err="1"/>
              <a:t>kics</a:t>
            </a:r>
            <a:r>
              <a:rPr lang="hu-HU" dirty="0"/>
              <a:t>. képző lett (l. </a:t>
            </a:r>
            <a:r>
              <a:rPr lang="hu-HU" i="1" dirty="0"/>
              <a:t>szellő, apó, </a:t>
            </a:r>
            <a:r>
              <a:rPr lang="hu-HU" i="1" dirty="0" smtClean="0"/>
              <a:t>odú, </a:t>
            </a:r>
            <a:r>
              <a:rPr lang="hu-HU" i="1" dirty="0"/>
              <a:t>Gerő, Kató</a:t>
            </a:r>
            <a:r>
              <a:rPr lang="hu-HU" dirty="0"/>
              <a:t>), részben </a:t>
            </a:r>
            <a:r>
              <a:rPr lang="hu-HU" dirty="0" err="1"/>
              <a:t>mnképző</a:t>
            </a:r>
            <a:r>
              <a:rPr lang="hu-HU" dirty="0"/>
              <a:t> (</a:t>
            </a:r>
            <a:r>
              <a:rPr lang="hu-HU" i="1" dirty="0"/>
              <a:t>keserű, </a:t>
            </a:r>
            <a:r>
              <a:rPr lang="hu-HU" i="1" dirty="0" smtClean="0"/>
              <a:t>nagyfejű, </a:t>
            </a:r>
            <a:r>
              <a:rPr lang="hu-HU" i="1" dirty="0" err="1"/>
              <a:t>széparcú</a:t>
            </a:r>
            <a:r>
              <a:rPr lang="hu-HU" dirty="0"/>
              <a:t>), igetövekből viszont </a:t>
            </a:r>
            <a:r>
              <a:rPr lang="hu-HU" dirty="0" err="1"/>
              <a:t>mnin-ket</a:t>
            </a:r>
            <a:r>
              <a:rPr lang="hu-HU" dirty="0"/>
              <a:t> (</a:t>
            </a:r>
            <a:r>
              <a:rPr lang="hu-HU" i="1" dirty="0"/>
              <a:t>menő, járó</a:t>
            </a:r>
            <a:r>
              <a:rPr lang="hu-HU" dirty="0"/>
              <a:t>) alkotott.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23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hu-HU" i="1" dirty="0" err="1"/>
              <a:t>eſ</a:t>
            </a:r>
            <a:r>
              <a:rPr lang="hu-HU" i="1" dirty="0"/>
              <a:t>: </a:t>
            </a:r>
            <a:r>
              <a:rPr lang="hu-HU" dirty="0"/>
              <a:t>vsz. ejtése </a:t>
            </a:r>
            <a:r>
              <a:rPr lang="hu-HU" i="1" dirty="0"/>
              <a:t>es</a:t>
            </a:r>
            <a:r>
              <a:rPr lang="hu-HU" dirty="0"/>
              <a:t>, kapcsolatos </a:t>
            </a:r>
            <a:r>
              <a:rPr lang="hu-HU" dirty="0" err="1"/>
              <a:t>ksz</a:t>
            </a:r>
            <a:r>
              <a:rPr lang="hu-HU" dirty="0"/>
              <a:t>. </a:t>
            </a:r>
            <a:r>
              <a:rPr lang="hu-HU" dirty="0" smtClean="0"/>
              <a:t>B</a:t>
            </a:r>
          </a:p>
          <a:p>
            <a:pPr lvl="0"/>
            <a:r>
              <a:rPr lang="hu-HU" dirty="0"/>
              <a:t>B</a:t>
            </a:r>
            <a:r>
              <a:rPr lang="hu-HU" dirty="0" smtClean="0"/>
              <a:t>. </a:t>
            </a:r>
            <a:r>
              <a:rPr lang="hu-HU" dirty="0"/>
              <a:t>szerint nincs megfelelő etimológiája, ami biztos, az az, hogy az </a:t>
            </a:r>
            <a:r>
              <a:rPr lang="hu-HU" i="1" dirty="0"/>
              <a:t>és </a:t>
            </a:r>
            <a:r>
              <a:rPr lang="hu-HU" dirty="0" err="1"/>
              <a:t>és</a:t>
            </a:r>
            <a:r>
              <a:rPr lang="hu-HU" dirty="0"/>
              <a:t> az </a:t>
            </a:r>
            <a:r>
              <a:rPr lang="hu-HU" i="1" dirty="0"/>
              <a:t>is </a:t>
            </a:r>
            <a:r>
              <a:rPr lang="hu-HU" dirty="0"/>
              <a:t>azonos szavak, kiinduló pontjuk lehet </a:t>
            </a:r>
            <a:r>
              <a:rPr lang="hu-HU" i="1" dirty="0"/>
              <a:t>is</a:t>
            </a:r>
            <a:r>
              <a:rPr lang="hu-HU" dirty="0"/>
              <a:t>, s ebből nyíltabbá válással </a:t>
            </a:r>
            <a:r>
              <a:rPr lang="hu-HU" i="1" dirty="0" err="1"/>
              <a:t>ës</a:t>
            </a:r>
            <a:r>
              <a:rPr lang="hu-HU" dirty="0"/>
              <a:t>, amiből zártabbá válással az </a:t>
            </a:r>
            <a:r>
              <a:rPr lang="hu-HU" i="1" dirty="0"/>
              <a:t>is</a:t>
            </a:r>
            <a:r>
              <a:rPr lang="hu-HU" dirty="0"/>
              <a:t>. De mivel ismeretlen eredetű, ez nem dönthető el, </a:t>
            </a:r>
            <a:r>
              <a:rPr lang="hu-HU" dirty="0" smtClean="0"/>
              <a:t>a </a:t>
            </a:r>
            <a:r>
              <a:rPr lang="hu-HU" dirty="0"/>
              <a:t>régebbi adatok az  </a:t>
            </a:r>
            <a:r>
              <a:rPr lang="hu-HU" i="1" dirty="0" err="1"/>
              <a:t>ës</a:t>
            </a:r>
            <a:r>
              <a:rPr lang="hu-HU" i="1" dirty="0"/>
              <a:t> </a:t>
            </a:r>
            <a:r>
              <a:rPr lang="hu-HU" dirty="0"/>
              <a:t>elsőbbsége mellett szólnak, ami megújulva adja </a:t>
            </a:r>
            <a:r>
              <a:rPr lang="hu-HU" dirty="0" smtClean="0"/>
              <a:t>a </a:t>
            </a:r>
            <a:r>
              <a:rPr lang="hu-HU" dirty="0"/>
              <a:t>köznyelvi </a:t>
            </a:r>
            <a:r>
              <a:rPr lang="hu-HU" i="1" dirty="0"/>
              <a:t>és</a:t>
            </a:r>
            <a:r>
              <a:rPr lang="hu-HU" dirty="0"/>
              <a:t>-t, és újabb nyíltabbá válással lett belőle a </a:t>
            </a:r>
            <a:r>
              <a:rPr lang="hu-HU" dirty="0" err="1"/>
              <a:t>nyj-i</a:t>
            </a:r>
            <a:r>
              <a:rPr lang="hu-HU" dirty="0"/>
              <a:t> </a:t>
            </a:r>
            <a:r>
              <a:rPr lang="hu-HU" i="1" dirty="0"/>
              <a:t>es</a:t>
            </a:r>
            <a:r>
              <a:rPr lang="hu-HU" dirty="0"/>
              <a:t>, de még </a:t>
            </a:r>
            <a:r>
              <a:rPr lang="hu-HU" i="1" dirty="0" err="1"/>
              <a:t>ös</a:t>
            </a:r>
            <a:r>
              <a:rPr lang="hu-HU" dirty="0" err="1"/>
              <a:t>-t</a:t>
            </a:r>
            <a:r>
              <a:rPr lang="hu-HU" dirty="0"/>
              <a:t> is eredményezett (ez utóbbiak mind adatolhatók). </a:t>
            </a:r>
            <a:endParaRPr lang="hu-HU" dirty="0" smtClean="0"/>
          </a:p>
          <a:p>
            <a:pPr lvl="0"/>
            <a:r>
              <a:rPr lang="hu-HU" dirty="0" smtClean="0"/>
              <a:t>Az </a:t>
            </a:r>
            <a:r>
              <a:rPr lang="hu-HU" i="1" dirty="0"/>
              <a:t>s </a:t>
            </a:r>
            <a:r>
              <a:rPr lang="hu-HU" dirty="0"/>
              <a:t>a gyors beszédben keletkezett, de igen régi, már a </a:t>
            </a:r>
            <a:r>
              <a:rPr lang="hu-HU" dirty="0" err="1"/>
              <a:t>JókK-ban</a:t>
            </a:r>
            <a:r>
              <a:rPr lang="hu-HU" dirty="0"/>
              <a:t> adatolható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894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/>
              <a:t>Menyi </a:t>
            </a:r>
            <a:r>
              <a:rPr lang="hu-HU" b="1" i="1" dirty="0" err="1"/>
              <a:t>miloſtben</a:t>
            </a:r>
            <a:r>
              <a:rPr lang="hu-HU" b="1" i="1" dirty="0"/>
              <a:t> </a:t>
            </a:r>
            <a:r>
              <a:rPr lang="hu-HU" b="1" i="1" dirty="0" err="1"/>
              <a:t>terumteve</a:t>
            </a:r>
            <a:r>
              <a:rPr lang="hu-HU" b="1" i="1" dirty="0"/>
              <a:t> eleve </a:t>
            </a:r>
            <a:r>
              <a:rPr lang="hu-HU" b="1" i="1" dirty="0" err="1"/>
              <a:t>mív</a:t>
            </a:r>
            <a:r>
              <a:rPr lang="hu-HU" b="1" i="1" dirty="0"/>
              <a:t> </a:t>
            </a:r>
            <a:r>
              <a:rPr lang="hu-HU" b="1" i="1" dirty="0" err="1"/>
              <a:t>iſemucut</a:t>
            </a:r>
            <a:r>
              <a:rPr lang="hu-HU" b="1" i="1" dirty="0"/>
              <a:t> </a:t>
            </a:r>
            <a:r>
              <a:rPr lang="hu-HU" b="1" i="1" dirty="0" err="1"/>
              <a:t>adamut</a:t>
            </a:r>
            <a:r>
              <a:rPr lang="hu-HU" b="1" i="1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1" indent="0">
              <a:buNone/>
            </a:pPr>
            <a:r>
              <a:rPr lang="hu-HU" sz="3100" i="1" dirty="0" err="1"/>
              <a:t>terumteve</a:t>
            </a:r>
            <a:r>
              <a:rPr lang="hu-HU" sz="3100" i="1" dirty="0"/>
              <a:t>:</a:t>
            </a:r>
            <a:endParaRPr lang="hu-HU" sz="31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sz="3100" dirty="0" smtClean="0"/>
              <a:t>vitatott</a:t>
            </a:r>
            <a:r>
              <a:rPr lang="hu-HU" sz="3100" dirty="0"/>
              <a:t>, hogy az utolsó </a:t>
            </a:r>
            <a:r>
              <a:rPr lang="hu-HU" sz="3100" dirty="0" err="1"/>
              <a:t>msh</a:t>
            </a:r>
            <a:r>
              <a:rPr lang="hu-HU" sz="3100" dirty="0"/>
              <a:t> </a:t>
            </a:r>
            <a:r>
              <a:rPr lang="hu-HU" sz="3100" i="1" dirty="0"/>
              <a:t>v</a:t>
            </a:r>
            <a:r>
              <a:rPr lang="hu-HU" sz="3100" dirty="0"/>
              <a:t> vagy </a:t>
            </a:r>
            <a:r>
              <a:rPr lang="hu-HU" sz="3100" i="1" dirty="0"/>
              <a:t>β</a:t>
            </a:r>
            <a:r>
              <a:rPr lang="hu-HU" sz="3100" dirty="0"/>
              <a:t>, de az utolsó </a:t>
            </a:r>
            <a:r>
              <a:rPr lang="hu-HU" sz="3100" i="1" dirty="0"/>
              <a:t>e</a:t>
            </a:r>
            <a:r>
              <a:rPr lang="hu-HU" sz="3100" dirty="0"/>
              <a:t>-nek írt hangok megítélése is változó, van, aki már az utolsó é esetében rövidüléssel számol, más még hosszú hanggal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sz="3100" dirty="0"/>
              <a:t>elbeszélő múlt E/3. tárgyas </a:t>
            </a:r>
            <a:r>
              <a:rPr lang="hu-HU" sz="3100" dirty="0" smtClean="0"/>
              <a:t>ragozás (</a:t>
            </a:r>
            <a:r>
              <a:rPr lang="hu-HU" sz="3100" dirty="0" err="1" smtClean="0"/>
              <a:t>-</a:t>
            </a:r>
            <a:r>
              <a:rPr lang="hu-HU" sz="3100" i="1" dirty="0" err="1" smtClean="0"/>
              <a:t>é</a:t>
            </a:r>
            <a:r>
              <a:rPr lang="hu-HU" sz="3100" dirty="0" smtClean="0"/>
              <a:t>)</a:t>
            </a:r>
            <a:endParaRPr lang="hu-HU" sz="3100" dirty="0"/>
          </a:p>
          <a:p>
            <a:r>
              <a:rPr lang="hu-HU" dirty="0" err="1"/>
              <a:t>vsz-ű</a:t>
            </a:r>
            <a:r>
              <a:rPr lang="hu-HU" dirty="0"/>
              <a:t> tagolása: </a:t>
            </a:r>
            <a:r>
              <a:rPr lang="hu-HU" i="1" dirty="0" err="1"/>
              <a:t>terüm-të</a:t>
            </a:r>
            <a:r>
              <a:rPr lang="hu-HU" i="1" dirty="0"/>
              <a:t>(e)</a:t>
            </a:r>
            <a:r>
              <a:rPr lang="hu-HU" i="1" dirty="0" err="1"/>
              <a:t>-v-é</a:t>
            </a:r>
            <a:r>
              <a:rPr lang="hu-HU" dirty="0"/>
              <a:t> – ilyen formájú elbeszélő múlt csak a </a:t>
            </a:r>
            <a:r>
              <a:rPr lang="hu-HU" dirty="0" err="1"/>
              <a:t>HB-ben</a:t>
            </a:r>
            <a:r>
              <a:rPr lang="hu-HU" dirty="0"/>
              <a:t> fordul elő, de itt többször is (</a:t>
            </a:r>
            <a:r>
              <a:rPr lang="hu-HU" i="1" dirty="0" err="1"/>
              <a:t>hadlaua</a:t>
            </a:r>
            <a:r>
              <a:rPr lang="hu-HU" i="1" dirty="0"/>
              <a:t>, </a:t>
            </a:r>
            <a:r>
              <a:rPr lang="hu-HU" i="1" dirty="0" err="1"/>
              <a:t>feledeve</a:t>
            </a:r>
            <a:r>
              <a:rPr lang="hu-HU" i="1" dirty="0"/>
              <a:t>, </a:t>
            </a:r>
            <a:r>
              <a:rPr lang="hu-HU" i="1" dirty="0" err="1"/>
              <a:t>veteve</a:t>
            </a:r>
            <a:r>
              <a:rPr lang="hu-HU" i="1" dirty="0"/>
              <a:t>, </a:t>
            </a:r>
            <a:r>
              <a:rPr lang="hu-HU" i="1" dirty="0" err="1"/>
              <a:t>tilutoa</a:t>
            </a:r>
            <a:r>
              <a:rPr lang="hu-HU" i="1" dirty="0"/>
              <a:t>, </a:t>
            </a:r>
            <a:r>
              <a:rPr lang="hu-HU" i="1" dirty="0" err="1"/>
              <a:t>mundoa</a:t>
            </a:r>
            <a:r>
              <a:rPr lang="hu-HU" dirty="0"/>
              <a:t>) – ezekben B. szerint a szóvégi </a:t>
            </a:r>
            <a:r>
              <a:rPr lang="hu-HU" i="1" dirty="0"/>
              <a:t>é, á </a:t>
            </a:r>
            <a:r>
              <a:rPr lang="hu-HU" dirty="0"/>
              <a:t>az időjel, ami a </a:t>
            </a:r>
            <a:r>
              <a:rPr lang="hu-HU" dirty="0" err="1"/>
              <a:t>mgh-zós</a:t>
            </a:r>
            <a:r>
              <a:rPr lang="hu-HU" dirty="0"/>
              <a:t> teljes tőhöz járult (</a:t>
            </a:r>
            <a:r>
              <a:rPr lang="hu-HU" i="1" dirty="0" err="1"/>
              <a:t>tiluto-a</a:t>
            </a:r>
            <a:r>
              <a:rPr lang="hu-HU" i="1" dirty="0"/>
              <a:t>, </a:t>
            </a:r>
            <a:r>
              <a:rPr lang="hu-HU" i="1" dirty="0" err="1"/>
              <a:t>mundo-a</a:t>
            </a:r>
            <a:r>
              <a:rPr lang="hu-HU" dirty="0"/>
              <a:t>), gyakran a tővéghangzó és a </a:t>
            </a:r>
            <a:r>
              <a:rPr lang="hu-HU" dirty="0" err="1"/>
              <a:t>mgh-zós</a:t>
            </a:r>
            <a:r>
              <a:rPr lang="hu-HU" dirty="0"/>
              <a:t> időjel közé egy </a:t>
            </a:r>
            <a:r>
              <a:rPr lang="hu-HU" dirty="0" err="1"/>
              <a:t>hanghézagtöltő</a:t>
            </a:r>
            <a:r>
              <a:rPr lang="hu-HU" dirty="0"/>
              <a:t> </a:t>
            </a:r>
            <a:r>
              <a:rPr lang="hu-HU" i="1" dirty="0"/>
              <a:t>β </a:t>
            </a:r>
            <a:r>
              <a:rPr lang="hu-HU" dirty="0"/>
              <a:t>került be (</a:t>
            </a:r>
            <a:r>
              <a:rPr lang="hu-HU" i="1" dirty="0" err="1"/>
              <a:t>hadla-ua-a</a:t>
            </a:r>
            <a:r>
              <a:rPr lang="hu-HU" i="1" dirty="0"/>
              <a:t>, </a:t>
            </a:r>
            <a:r>
              <a:rPr lang="hu-HU" i="1" dirty="0" err="1"/>
              <a:t>terumte-v-e</a:t>
            </a:r>
            <a:r>
              <a:rPr lang="hu-HU" i="1" dirty="0"/>
              <a:t>, </a:t>
            </a:r>
            <a:r>
              <a:rPr lang="hu-HU" i="1" dirty="0" err="1"/>
              <a:t>vete-v-e</a:t>
            </a:r>
            <a:r>
              <a:rPr lang="hu-HU" i="1" dirty="0"/>
              <a:t>, </a:t>
            </a:r>
            <a:r>
              <a:rPr lang="hu-HU" i="1" dirty="0" err="1"/>
              <a:t>felede-v-e</a:t>
            </a:r>
            <a:r>
              <a:rPr lang="hu-HU" dirty="0"/>
              <a:t>), sőt ez a </a:t>
            </a:r>
            <a:r>
              <a:rPr lang="hu-HU" i="1" dirty="0" err="1"/>
              <a:t>tilutoa</a:t>
            </a:r>
            <a:r>
              <a:rPr lang="hu-HU" i="1" dirty="0"/>
              <a:t>, </a:t>
            </a:r>
            <a:r>
              <a:rPr lang="hu-HU" i="1" dirty="0" err="1"/>
              <a:t>mundoa</a:t>
            </a:r>
            <a:r>
              <a:rPr lang="hu-HU" dirty="0"/>
              <a:t> esetében is lehetséges, csak labiális tővéghangzó után nem mindig jelölték írásban, </a:t>
            </a:r>
            <a:r>
              <a:rPr lang="hu-HU" dirty="0" smtClean="0"/>
              <a:t>középkori helyesírásunkban sok </a:t>
            </a:r>
            <a:r>
              <a:rPr lang="hu-HU" dirty="0"/>
              <a:t>ilyen példa van, vagy labiális után ez nem fejlődött ki, mert a </a:t>
            </a:r>
            <a:r>
              <a:rPr lang="hu-HU" i="1" dirty="0"/>
              <a:t>β </a:t>
            </a:r>
            <a:r>
              <a:rPr lang="hu-HU" dirty="0"/>
              <a:t>kiesni hajlamos labiális után, l. TA: </a:t>
            </a:r>
            <a:r>
              <a:rPr lang="hu-HU" i="1" dirty="0" err="1"/>
              <a:t>luazu</a:t>
            </a:r>
            <a:r>
              <a:rPr lang="hu-HU" i="1" dirty="0"/>
              <a:t>, </a:t>
            </a:r>
            <a:r>
              <a:rPr lang="hu-HU" i="1" dirty="0" err="1" smtClean="0"/>
              <a:t>tue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313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MINDEZEK BENKŐ </a:t>
            </a:r>
            <a:r>
              <a:rPr lang="hu-HU" dirty="0"/>
              <a:t>SZERINT NEM ŐSI ALAKOK, HANEM A KÉSŐBB EGYEDÜL MARADT </a:t>
            </a:r>
            <a:endParaRPr lang="hu-HU" dirty="0" smtClean="0"/>
          </a:p>
          <a:p>
            <a:pPr marL="0" indent="0">
              <a:buNone/>
            </a:pPr>
            <a:r>
              <a:rPr lang="hu-HU" i="1" dirty="0" smtClean="0"/>
              <a:t>MONDÁ</a:t>
            </a:r>
            <a:r>
              <a:rPr lang="hu-HU" i="1" dirty="0"/>
              <a:t>, FELEDÉ, HALLÁ, TILTÁ</a:t>
            </a:r>
            <a:r>
              <a:rPr lang="hu-HU" dirty="0"/>
              <a:t>-HOZ VISZONYÍTVA OLYAN ÚJÍTÁSOK VOLTAK, AMELYEK EGY SZŰKEBB NYJ-I TERÜLETRE SZORÍTKOZTAK, ÉS ELTŰNTEK KÉSŐBB. </a:t>
            </a:r>
          </a:p>
        </p:txBody>
      </p:sp>
    </p:spTree>
    <p:extLst>
      <p:ext uri="{BB962C8B-B14F-4D97-AF65-F5344CB8AC3E}">
        <p14:creationId xmlns:p14="http://schemas.microsoft.com/office/powerpoint/2010/main" val="424864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63367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sz="3400" dirty="0" smtClean="0"/>
              <a:t>A </a:t>
            </a:r>
            <a:r>
              <a:rPr lang="hu-HU" sz="3400" i="1" dirty="0" err="1"/>
              <a:t>veté</a:t>
            </a:r>
            <a:r>
              <a:rPr lang="hu-HU" sz="3400" i="1" dirty="0"/>
              <a:t>, </a:t>
            </a:r>
            <a:r>
              <a:rPr lang="hu-HU" sz="3400" i="1" dirty="0" err="1"/>
              <a:t>mondá</a:t>
            </a:r>
            <a:r>
              <a:rPr lang="hu-HU" sz="3400" i="1" dirty="0"/>
              <a:t> </a:t>
            </a:r>
            <a:r>
              <a:rPr lang="hu-HU" sz="3400" dirty="0"/>
              <a:t>az alanyi és a tárgyas </a:t>
            </a:r>
            <a:r>
              <a:rPr lang="hu-HU" sz="3400" dirty="0" smtClean="0"/>
              <a:t>ragozásban is </a:t>
            </a:r>
            <a:r>
              <a:rPr lang="hu-HU" sz="3400" dirty="0"/>
              <a:t>egybeesett kezdetben, de ezt a nyelvérzék nem tűrte meg sokáig. Az egybeesést az összetartó fejlődés eredményezte, az egészben érezte (az </a:t>
            </a:r>
            <a:r>
              <a:rPr lang="hu-HU" sz="3400" i="1" dirty="0"/>
              <a:t>á, </a:t>
            </a:r>
            <a:r>
              <a:rPr lang="hu-HU" sz="3400" i="1" dirty="0" err="1"/>
              <a:t>é</a:t>
            </a:r>
            <a:r>
              <a:rPr lang="hu-HU" sz="3400" dirty="0" err="1"/>
              <a:t>-ben</a:t>
            </a:r>
            <a:r>
              <a:rPr lang="hu-HU" sz="3400" dirty="0"/>
              <a:t>) az elbeszélő múlt kitevőjét (holott a tővéghangzó lappang benne). A </a:t>
            </a:r>
            <a:r>
              <a:rPr lang="hu-HU" sz="3400" dirty="0" err="1"/>
              <a:t>HB-beli</a:t>
            </a:r>
            <a:r>
              <a:rPr lang="hu-HU" sz="3400" dirty="0"/>
              <a:t> alakokat az magyarázza, hogy az A-i és </a:t>
            </a:r>
            <a:r>
              <a:rPr lang="hu-HU" sz="3400" dirty="0" err="1"/>
              <a:t>T-as</a:t>
            </a:r>
            <a:r>
              <a:rPr lang="hu-HU" sz="3400" dirty="0"/>
              <a:t> E/3 alakjainak megkülönböztetésére törekedve az egységesnek érzett időjelet ahhoz a teljes tőhöz kapcsolták, amin még ott volt a </a:t>
            </a:r>
            <a:r>
              <a:rPr lang="hu-HU" sz="3400" dirty="0" err="1"/>
              <a:t>mgh</a:t>
            </a:r>
            <a:r>
              <a:rPr lang="hu-HU" sz="3400" dirty="0"/>
              <a:t>, így keletkezett a </a:t>
            </a:r>
            <a:r>
              <a:rPr lang="hu-HU" sz="3400" i="1" dirty="0" err="1"/>
              <a:t>mundo-á</a:t>
            </a:r>
            <a:r>
              <a:rPr lang="hu-HU" sz="3400" i="1" dirty="0"/>
              <a:t>, </a:t>
            </a:r>
            <a:r>
              <a:rPr lang="hu-HU" sz="3400" i="1" dirty="0" err="1"/>
              <a:t>vetëé</a:t>
            </a:r>
            <a:r>
              <a:rPr lang="hu-HU" sz="3400" i="1" dirty="0"/>
              <a:t>, </a:t>
            </a:r>
            <a:r>
              <a:rPr lang="hu-HU" sz="3400" i="1" dirty="0" err="1"/>
              <a:t>hadla-á</a:t>
            </a:r>
            <a:r>
              <a:rPr lang="hu-HU" sz="3400" dirty="0"/>
              <a:t>, majd hézagtöltő </a:t>
            </a:r>
            <a:r>
              <a:rPr lang="hu-HU" sz="3400" i="1" dirty="0"/>
              <a:t>β</a:t>
            </a:r>
            <a:r>
              <a:rPr lang="hu-HU" sz="3400" dirty="0"/>
              <a:t>. Tehát e testesebb alakok a homonímia  megszüntetésére kerültek használatba</a:t>
            </a:r>
            <a:r>
              <a:rPr lang="hu-HU" sz="3400" dirty="0" smtClean="0"/>
              <a:t>.</a:t>
            </a:r>
          </a:p>
          <a:p>
            <a:pPr marL="0" indent="0">
              <a:buNone/>
            </a:pPr>
            <a:r>
              <a:rPr lang="hu-HU" sz="3400" b="1" dirty="0" smtClean="0"/>
              <a:t>Később</a:t>
            </a:r>
            <a:r>
              <a:rPr lang="hu-HU" sz="3400" b="1" dirty="0"/>
              <a:t>, a 13. </a:t>
            </a:r>
            <a:r>
              <a:rPr lang="hu-HU" sz="3400" b="1" dirty="0" err="1"/>
              <a:t>sz-ban</a:t>
            </a:r>
            <a:r>
              <a:rPr lang="hu-HU" sz="3400" b="1" dirty="0"/>
              <a:t> a szóvégi á, </a:t>
            </a:r>
            <a:r>
              <a:rPr lang="hu-HU" sz="3400" b="1" dirty="0" err="1"/>
              <a:t>é-k</a:t>
            </a:r>
            <a:r>
              <a:rPr lang="hu-HU" sz="3400" b="1" dirty="0"/>
              <a:t> megrövidültek, s ekkor a hosszú alakok  mellé rövidek keletkeztek: </a:t>
            </a:r>
            <a:r>
              <a:rPr lang="hu-HU" sz="3400" b="1" dirty="0" err="1"/>
              <a:t>mondá</a:t>
            </a:r>
            <a:r>
              <a:rPr lang="hu-HU" sz="3400" b="1" dirty="0"/>
              <a:t> ~ </a:t>
            </a:r>
            <a:r>
              <a:rPr lang="hu-HU" sz="3400" b="1" dirty="0" smtClean="0"/>
              <a:t>monda,  </a:t>
            </a:r>
            <a:r>
              <a:rPr lang="hu-HU" sz="3400" b="1" dirty="0" err="1"/>
              <a:t>veté</a:t>
            </a:r>
            <a:r>
              <a:rPr lang="hu-HU" sz="3400" b="1" dirty="0"/>
              <a:t> ~ </a:t>
            </a:r>
            <a:r>
              <a:rPr lang="hu-HU" sz="3400" b="1" dirty="0" err="1"/>
              <a:t>vetë</a:t>
            </a:r>
            <a:r>
              <a:rPr lang="hu-HU" sz="3400" b="1" dirty="0"/>
              <a:t>.</a:t>
            </a:r>
            <a:r>
              <a:rPr lang="hu-HU" sz="3400" i="1" dirty="0"/>
              <a:t> </a:t>
            </a:r>
            <a:r>
              <a:rPr lang="hu-HU" sz="3400" dirty="0"/>
              <a:t>S ezzel az alakmegosztással a két funkciónak is meglett a maga alakja. Jó példa ez arra, hogy egy funkció megakadályozhatja egy hangfejlődési tendencia érvényesülését, így a tárgyas funkció az </a:t>
            </a:r>
            <a:r>
              <a:rPr lang="hu-HU" sz="3400" i="1" dirty="0"/>
              <a:t>á, </a:t>
            </a:r>
            <a:r>
              <a:rPr lang="hu-HU" sz="3400" i="1" dirty="0" err="1"/>
              <a:t>é</a:t>
            </a:r>
            <a:r>
              <a:rPr lang="hu-HU" sz="3400" dirty="0" err="1"/>
              <a:t>-k</a:t>
            </a:r>
            <a:r>
              <a:rPr lang="hu-HU" sz="3400" dirty="0"/>
              <a:t> </a:t>
            </a:r>
            <a:r>
              <a:rPr lang="hu-HU" sz="3400" dirty="0" smtClean="0"/>
              <a:t>rövidülését.</a:t>
            </a:r>
          </a:p>
          <a:p>
            <a:pPr marL="0" indent="0">
              <a:buNone/>
            </a:pPr>
            <a:r>
              <a:rPr lang="hu-HU" sz="3400" dirty="0" smtClean="0"/>
              <a:t>A </a:t>
            </a:r>
            <a:r>
              <a:rPr lang="hu-HU" sz="3400" i="1" dirty="0"/>
              <a:t>terem-</a:t>
            </a:r>
            <a:r>
              <a:rPr lang="hu-HU" sz="3400" dirty="0"/>
              <a:t> alapszó eredete ismeretlen, a véghangzó a </a:t>
            </a:r>
            <a:r>
              <a:rPr lang="hu-HU" sz="3400" dirty="0" err="1"/>
              <a:t>kétnyíltszótagos</a:t>
            </a:r>
            <a:r>
              <a:rPr lang="hu-HU" sz="3400" dirty="0"/>
              <a:t> </a:t>
            </a:r>
            <a:r>
              <a:rPr lang="hu-HU" sz="3400" dirty="0" err="1"/>
              <a:t>tend</a:t>
            </a:r>
            <a:r>
              <a:rPr lang="hu-HU" sz="3400" dirty="0"/>
              <a:t>. m</a:t>
            </a:r>
            <a:r>
              <a:rPr lang="hu-HU" sz="3400" dirty="0" smtClean="0"/>
              <a:t>iatt tűnt </a:t>
            </a:r>
            <a:r>
              <a:rPr lang="hu-HU" sz="3400" dirty="0"/>
              <a:t>el: </a:t>
            </a:r>
            <a:r>
              <a:rPr lang="hu-HU" sz="3400" i="1" dirty="0"/>
              <a:t>*</a:t>
            </a:r>
            <a:r>
              <a:rPr lang="hu-HU" sz="3400" i="1" dirty="0" err="1" smtClean="0"/>
              <a:t>teremete</a:t>
            </a:r>
            <a:r>
              <a:rPr lang="hu-HU" sz="3400" i="1" dirty="0" smtClean="0"/>
              <a:t> </a:t>
            </a:r>
            <a:r>
              <a:rPr lang="hu-HU" sz="3400" i="1" dirty="0"/>
              <a:t>&gt; </a:t>
            </a:r>
            <a:r>
              <a:rPr lang="hu-HU" sz="3400" i="1" dirty="0" err="1"/>
              <a:t>terumte-</a:t>
            </a:r>
            <a:r>
              <a:rPr lang="hu-HU" sz="3400" dirty="0"/>
              <a:t>, a </a:t>
            </a:r>
            <a:r>
              <a:rPr lang="hu-HU" sz="3400" dirty="0" err="1"/>
              <a:t>terümté</a:t>
            </a:r>
            <a:r>
              <a:rPr lang="hu-HU" sz="3400" dirty="0"/>
              <a:t> alakban a </a:t>
            </a:r>
            <a:r>
              <a:rPr lang="hu-HU" sz="3400" i="1" dirty="0"/>
              <a:t>teremt </a:t>
            </a:r>
            <a:r>
              <a:rPr lang="hu-HU" sz="3400" dirty="0"/>
              <a:t>tővéghangzója olvadt bele az időjelbe, mint láttuk.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199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381328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hu-HU" i="1" dirty="0" err="1"/>
              <a:t>iſemucut</a:t>
            </a:r>
            <a:r>
              <a:rPr lang="hu-HU" i="1" dirty="0"/>
              <a:t>:</a:t>
            </a:r>
            <a:endParaRPr lang="hu-HU" dirty="0"/>
          </a:p>
          <a:p>
            <a:pPr lvl="1"/>
            <a:r>
              <a:rPr lang="hu-HU" dirty="0"/>
              <a:t>az </a:t>
            </a:r>
            <a:r>
              <a:rPr lang="hu-HU" i="1" dirty="0"/>
              <a:t>ü </a:t>
            </a:r>
            <a:r>
              <a:rPr lang="hu-HU" dirty="0"/>
              <a:t>a vsz. ejtés, az </a:t>
            </a:r>
            <a:r>
              <a:rPr lang="hu-HU" i="1" dirty="0"/>
              <a:t>ü &gt; ö </a:t>
            </a:r>
            <a:r>
              <a:rPr lang="hu-HU" dirty="0"/>
              <a:t>még ritka lehetetett</a:t>
            </a:r>
          </a:p>
          <a:p>
            <a:pPr lvl="1"/>
            <a:r>
              <a:rPr lang="hu-HU" dirty="0"/>
              <a:t>tagolása: </a:t>
            </a:r>
            <a:r>
              <a:rPr lang="hu-HU" i="1" dirty="0" err="1"/>
              <a:t>isë-mü-kü-t</a:t>
            </a:r>
            <a:r>
              <a:rPr lang="hu-HU" i="1" dirty="0"/>
              <a:t> </a:t>
            </a:r>
            <a:r>
              <a:rPr lang="hu-HU" dirty="0"/>
              <a:t>– ez a </a:t>
            </a:r>
            <a:r>
              <a:rPr lang="hu-HU" i="1" dirty="0"/>
              <a:t>t </a:t>
            </a:r>
            <a:r>
              <a:rPr lang="hu-HU" dirty="0"/>
              <a:t>tárgyrag a magyar nyelv önálló életében keletkezett determináló (itt a </a:t>
            </a:r>
            <a:r>
              <a:rPr lang="hu-HU" dirty="0" err="1"/>
              <a:t>fn-et</a:t>
            </a:r>
            <a:r>
              <a:rPr lang="hu-HU" dirty="0"/>
              <a:t> meghatározó) elemből, majd a tárgy jelölésére szűkült a funkciója (mindenféle tárgyra átterjedt később, határozatlanra is). Hogy maga a determináló elem miből származik? Az egyik feltételezés szerint </a:t>
            </a:r>
            <a:r>
              <a:rPr lang="hu-HU" dirty="0" smtClean="0"/>
              <a:t>mutató </a:t>
            </a:r>
            <a:r>
              <a:rPr lang="hu-HU" dirty="0"/>
              <a:t>nm (l. az </a:t>
            </a:r>
            <a:r>
              <a:rPr lang="hu-HU" i="1" dirty="0"/>
              <a:t>az </a:t>
            </a:r>
            <a:r>
              <a:rPr lang="hu-HU" dirty="0" err="1"/>
              <a:t>det</a:t>
            </a:r>
            <a:r>
              <a:rPr lang="hu-HU" dirty="0"/>
              <a:t>. elemet, később névelőt), a másik szerint </a:t>
            </a:r>
            <a:r>
              <a:rPr lang="hu-HU" b="1" dirty="0"/>
              <a:t>személyes </a:t>
            </a:r>
            <a:r>
              <a:rPr lang="hu-HU" b="1" dirty="0" smtClean="0"/>
              <a:t>nm.</a:t>
            </a:r>
            <a:endParaRPr lang="hu-HU" dirty="0" smtClean="0"/>
          </a:p>
          <a:p>
            <a:pPr lvl="1"/>
            <a:r>
              <a:rPr lang="hu-HU" dirty="0"/>
              <a:t>B</a:t>
            </a:r>
            <a:r>
              <a:rPr lang="hu-HU" dirty="0" smtClean="0"/>
              <a:t>. </a:t>
            </a:r>
            <a:r>
              <a:rPr lang="hu-HU" dirty="0"/>
              <a:t>az utóbbira voksol, mert hang- és </a:t>
            </a:r>
            <a:r>
              <a:rPr lang="hu-HU" dirty="0" err="1"/>
              <a:t>jtéstanilag</a:t>
            </a:r>
            <a:r>
              <a:rPr lang="hu-HU" dirty="0"/>
              <a:t> is kifogástalan, és az összes </a:t>
            </a:r>
            <a:r>
              <a:rPr lang="hu-HU" dirty="0" err="1"/>
              <a:t>fgr</a:t>
            </a:r>
            <a:r>
              <a:rPr lang="hu-HU" dirty="0"/>
              <a:t>. nyelv tárgyragja (</a:t>
            </a:r>
            <a:r>
              <a:rPr lang="hu-HU" dirty="0" err="1"/>
              <a:t>-</a:t>
            </a:r>
            <a:r>
              <a:rPr lang="hu-HU" i="1" dirty="0" err="1"/>
              <a:t>m</a:t>
            </a:r>
            <a:r>
              <a:rPr lang="hu-HU" dirty="0"/>
              <a:t>) magyarázható belőle, a </a:t>
            </a:r>
            <a:r>
              <a:rPr lang="hu-HU" dirty="0" err="1"/>
              <a:t>mr-ban</a:t>
            </a:r>
            <a:r>
              <a:rPr lang="hu-HU" dirty="0"/>
              <a:t> </a:t>
            </a:r>
            <a:r>
              <a:rPr lang="hu-HU" dirty="0" err="1"/>
              <a:t>a</a:t>
            </a:r>
            <a:r>
              <a:rPr lang="hu-HU" dirty="0"/>
              <a:t> </a:t>
            </a:r>
            <a:r>
              <a:rPr lang="hu-HU" dirty="0" err="1"/>
              <a:t>bszj-s</a:t>
            </a:r>
            <a:r>
              <a:rPr lang="hu-HU" dirty="0"/>
              <a:t> alakokat nem is kell tárgyesetbe raknunk, pl. </a:t>
            </a:r>
            <a:r>
              <a:rPr lang="hu-HU" i="1" dirty="0"/>
              <a:t>ne törd kezed/szíved</a:t>
            </a:r>
            <a:r>
              <a:rPr lang="hu-HU" dirty="0"/>
              <a:t>. </a:t>
            </a:r>
            <a:endParaRPr lang="hu-HU" dirty="0" smtClean="0"/>
          </a:p>
          <a:p>
            <a:pPr lvl="1"/>
            <a:r>
              <a:rPr lang="hu-HU" dirty="0" smtClean="0"/>
              <a:t>A </a:t>
            </a:r>
            <a:r>
              <a:rPr lang="hu-HU" dirty="0"/>
              <a:t>tárgyra eredetére más ötlet: </a:t>
            </a:r>
            <a:r>
              <a:rPr lang="hu-HU" dirty="0" err="1"/>
              <a:t>locativusrag</a:t>
            </a:r>
            <a:r>
              <a:rPr lang="hu-HU" dirty="0"/>
              <a:t> (</a:t>
            </a:r>
            <a:r>
              <a:rPr lang="hu-HU" dirty="0" err="1"/>
              <a:t>Horger</a:t>
            </a:r>
            <a:r>
              <a:rPr lang="hu-HU" dirty="0"/>
              <a:t>, </a:t>
            </a:r>
            <a:r>
              <a:rPr lang="hu-HU" dirty="0" err="1"/>
              <a:t>Melich</a:t>
            </a:r>
            <a:r>
              <a:rPr lang="hu-HU" dirty="0"/>
              <a:t>, Mészöly), mely </a:t>
            </a:r>
            <a:r>
              <a:rPr lang="hu-HU" dirty="0" err="1"/>
              <a:t>partitivusivá</a:t>
            </a:r>
            <a:r>
              <a:rPr lang="hu-HU" dirty="0"/>
              <a:t> vált, aztán a határozatlan tárgyat jelölte. B. szerint ez az elmélet több ponton támadható: logikátlan, hogy a határozott tárgy előtt elem jelölné a határozatlant; más </a:t>
            </a:r>
            <a:r>
              <a:rPr lang="hu-HU" dirty="0" err="1"/>
              <a:t>fgr</a:t>
            </a:r>
            <a:r>
              <a:rPr lang="hu-HU" dirty="0"/>
              <a:t>. nyelvek esetében nem magyarázza a tárgyragot, azt sem, a </a:t>
            </a:r>
            <a:r>
              <a:rPr lang="hu-HU" dirty="0" err="1"/>
              <a:t>bszj-s</a:t>
            </a:r>
            <a:r>
              <a:rPr lang="hu-HU" dirty="0"/>
              <a:t> alakok miért maradhatnak tárgyesetben jelöletlenek.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798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3346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u-HU" dirty="0"/>
              <a:t>A kódex 1192-1203 között készült, 172 hártyalapon, a HB. a VIII. részben, a temetési szertartások között szerepel, a 154a lapon, két része van: a HB (26 sor) és a Könyörgés (6 sor).</a:t>
            </a:r>
          </a:p>
          <a:p>
            <a:pPr lvl="0"/>
            <a:r>
              <a:rPr lang="hu-HU" dirty="0"/>
              <a:t>Műfaját tekintve </a:t>
            </a:r>
            <a:r>
              <a:rPr lang="hu-HU" dirty="0" err="1"/>
              <a:t>sacramentarium</a:t>
            </a:r>
            <a:r>
              <a:rPr lang="hu-HU" dirty="0"/>
              <a:t>, nem teljes misekönyv, a mise egyes részein nem szorosan a miséhez tartozó szövegeket is közöl.</a:t>
            </a:r>
          </a:p>
          <a:p>
            <a:pPr lvl="0"/>
            <a:r>
              <a:rPr lang="hu-HU" dirty="0"/>
              <a:t>190 régi magyar szó szerepel benne (az ismétléseket nem számolva), s bár hézagosan, de a 11-12. </a:t>
            </a:r>
            <a:r>
              <a:rPr lang="hu-HU" dirty="0" err="1"/>
              <a:t>sz-i</a:t>
            </a:r>
            <a:r>
              <a:rPr lang="hu-HU" dirty="0"/>
              <a:t> magyar grammatikát megismerhetjük meg belőle.</a:t>
            </a:r>
          </a:p>
          <a:p>
            <a:pPr lvl="0"/>
            <a:r>
              <a:rPr lang="hu-HU" dirty="0"/>
              <a:t>A HB szabad tolmácsolása egy latin elmélkedés gondolatmenetének, mely a kódex. köv. lapján van, a Könyörgés pontos fordítása a 152a lapon lévő </a:t>
            </a:r>
            <a:r>
              <a:rPr lang="hu-HU" dirty="0" err="1"/>
              <a:t>Oratiónak</a:t>
            </a:r>
            <a:r>
              <a:rPr lang="hu-HU" dirty="0"/>
              <a:t>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156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dirty="0" err="1" smtClean="0"/>
              <a:t>-</a:t>
            </a:r>
            <a:r>
              <a:rPr lang="hu-HU" i="1" dirty="0" err="1" smtClean="0"/>
              <a:t>mükü</a:t>
            </a:r>
            <a:r>
              <a:rPr lang="hu-HU" dirty="0" err="1" smtClean="0"/>
              <a:t>-</a:t>
            </a:r>
            <a:r>
              <a:rPr lang="hu-HU" dirty="0" smtClean="0"/>
              <a:t>: l. </a:t>
            </a:r>
            <a:r>
              <a:rPr lang="hu-HU" i="1" dirty="0" err="1" smtClean="0"/>
              <a:t>zumtuchel</a:t>
            </a:r>
            <a:r>
              <a:rPr lang="hu-HU" i="1" dirty="0" smtClean="0"/>
              <a:t> </a:t>
            </a:r>
            <a:r>
              <a:rPr lang="hu-HU" dirty="0" smtClean="0"/>
              <a:t>és </a:t>
            </a:r>
            <a:r>
              <a:rPr lang="hu-HU" i="1" dirty="0" err="1" smtClean="0"/>
              <a:t>vogmuk</a:t>
            </a:r>
            <a:r>
              <a:rPr lang="hu-HU" dirty="0" smtClean="0"/>
              <a:t> </a:t>
            </a:r>
          </a:p>
          <a:p>
            <a:pPr lvl="1"/>
            <a:r>
              <a:rPr lang="hu-HU" dirty="0" smtClean="0"/>
              <a:t>az </a:t>
            </a:r>
            <a:r>
              <a:rPr lang="hu-HU" i="1" dirty="0" err="1" smtClean="0"/>
              <a:t>isë-</a:t>
            </a:r>
            <a:r>
              <a:rPr lang="hu-HU" dirty="0" smtClean="0"/>
              <a:t> tő </a:t>
            </a:r>
            <a:r>
              <a:rPr lang="hu-HU" dirty="0" err="1" smtClean="0"/>
              <a:t>er</a:t>
            </a:r>
            <a:r>
              <a:rPr lang="hu-HU" dirty="0" smtClean="0"/>
              <a:t>. </a:t>
            </a:r>
            <a:r>
              <a:rPr lang="hu-HU" dirty="0" err="1" smtClean="0"/>
              <a:t>jtése</a:t>
            </a:r>
            <a:r>
              <a:rPr lang="hu-HU" dirty="0" smtClean="0"/>
              <a:t>: ’</a:t>
            </a:r>
            <a:r>
              <a:rPr lang="hu-HU" dirty="0" err="1" smtClean="0"/>
              <a:t>atya</a:t>
            </a:r>
            <a:r>
              <a:rPr lang="hu-HU" dirty="0" smtClean="0"/>
              <a:t>’, vsz. </a:t>
            </a:r>
            <a:r>
              <a:rPr lang="hu-HU" dirty="0" err="1" smtClean="0"/>
              <a:t>fgr</a:t>
            </a:r>
            <a:r>
              <a:rPr lang="hu-HU" dirty="0" smtClean="0"/>
              <a:t> eredetű. </a:t>
            </a:r>
            <a:r>
              <a:rPr lang="hu-HU" i="1" dirty="0" smtClean="0"/>
              <a:t>Isten </a:t>
            </a:r>
            <a:r>
              <a:rPr lang="hu-HU" dirty="0" smtClean="0"/>
              <a:t>szavunk alapja is! Az </a:t>
            </a:r>
            <a:r>
              <a:rPr lang="hu-HU" i="1" dirty="0" smtClean="0"/>
              <a:t>ős</a:t>
            </a:r>
            <a:r>
              <a:rPr lang="hu-HU" dirty="0" smtClean="0"/>
              <a:t> szó az </a:t>
            </a:r>
            <a:r>
              <a:rPr lang="hu-HU" i="1" dirty="0" smtClean="0"/>
              <a:t>is &gt; </a:t>
            </a:r>
            <a:r>
              <a:rPr lang="hu-HU" i="1" dirty="0" err="1" smtClean="0"/>
              <a:t>üs</a:t>
            </a:r>
            <a:r>
              <a:rPr lang="hu-HU" i="1" dirty="0" smtClean="0"/>
              <a:t> &gt; </a:t>
            </a:r>
            <a:r>
              <a:rPr lang="hu-HU" i="1" dirty="0" err="1" smtClean="0"/>
              <a:t>ös</a:t>
            </a:r>
            <a:r>
              <a:rPr lang="hu-HU" i="1" dirty="0" smtClean="0"/>
              <a:t> &gt; ős. </a:t>
            </a:r>
            <a:r>
              <a:rPr lang="hu-HU" dirty="0" smtClean="0"/>
              <a:t>A nyúlás csak 18. századi (!) Faludinál fordul elő először, ismeretlen okból. </a:t>
            </a:r>
          </a:p>
          <a:p>
            <a:pPr lvl="1"/>
            <a:r>
              <a:rPr lang="hu-HU" dirty="0" smtClean="0"/>
              <a:t>nem </a:t>
            </a:r>
            <a:r>
              <a:rPr lang="hu-HU" dirty="0" err="1"/>
              <a:t>bszj-s</a:t>
            </a:r>
            <a:r>
              <a:rPr lang="hu-HU" dirty="0"/>
              <a:t> alak az </a:t>
            </a:r>
            <a:r>
              <a:rPr lang="hu-HU" i="1" dirty="0" err="1"/>
              <a:t>ise</a:t>
            </a:r>
            <a:r>
              <a:rPr lang="hu-HU" dirty="0"/>
              <a:t>, </a:t>
            </a:r>
            <a:r>
              <a:rPr lang="hu-HU" dirty="0" err="1"/>
              <a:t>max</a:t>
            </a:r>
            <a:r>
              <a:rPr lang="hu-HU" dirty="0"/>
              <a:t>. </a:t>
            </a:r>
            <a:r>
              <a:rPr lang="hu-HU" b="1" dirty="0"/>
              <a:t>becéző képzős</a:t>
            </a:r>
            <a:r>
              <a:rPr lang="hu-HU" dirty="0"/>
              <a:t>, l. </a:t>
            </a:r>
            <a:r>
              <a:rPr lang="hu-HU" i="1" dirty="0"/>
              <a:t>apa, anya, néne</a:t>
            </a:r>
            <a:r>
              <a:rPr lang="hu-HU" dirty="0"/>
              <a:t>, de egyik sem vsz.</a:t>
            </a:r>
          </a:p>
          <a:p>
            <a:pPr lvl="1"/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13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692696"/>
            <a:ext cx="8496944" cy="5904656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hu-HU" i="1" dirty="0" err="1"/>
              <a:t>mív</a:t>
            </a:r>
            <a:r>
              <a:rPr lang="hu-HU" i="1" dirty="0"/>
              <a:t> = </a:t>
            </a:r>
            <a:r>
              <a:rPr lang="hu-HU" i="1" dirty="0" err="1" smtClean="0"/>
              <a:t>miü</a:t>
            </a:r>
            <a:endParaRPr lang="hu-HU" dirty="0" smtClean="0"/>
          </a:p>
          <a:p>
            <a:pPr lvl="0"/>
            <a:r>
              <a:rPr lang="hu-HU" dirty="0" smtClean="0"/>
              <a:t>szem</a:t>
            </a:r>
            <a:r>
              <a:rPr lang="hu-HU" dirty="0"/>
              <a:t>. nm. T/1- a nyelv korábban nem </a:t>
            </a:r>
            <a:r>
              <a:rPr lang="hu-HU" dirty="0" smtClean="0"/>
              <a:t>különböztette </a:t>
            </a:r>
            <a:r>
              <a:rPr lang="hu-HU" dirty="0"/>
              <a:t>meg az </a:t>
            </a:r>
            <a:r>
              <a:rPr lang="hu-HU" dirty="0" smtClean="0"/>
              <a:t>egyes és többes számot, </a:t>
            </a:r>
            <a:r>
              <a:rPr lang="hu-HU" dirty="0"/>
              <a:t>így </a:t>
            </a:r>
            <a:r>
              <a:rPr lang="hu-HU" b="1" dirty="0"/>
              <a:t>a szem. nm-oknak is közös volt az egyes és többes számú alakjuk</a:t>
            </a:r>
            <a:r>
              <a:rPr lang="hu-HU" dirty="0"/>
              <a:t>, tehát a *</a:t>
            </a:r>
            <a:r>
              <a:rPr lang="hu-HU" i="1" dirty="0" err="1" smtClean="0"/>
              <a:t>mü</a:t>
            </a:r>
            <a:r>
              <a:rPr lang="hu-HU" i="1" dirty="0" smtClean="0"/>
              <a:t> </a:t>
            </a:r>
            <a:r>
              <a:rPr lang="hu-HU" dirty="0" smtClean="0"/>
              <a:t> </a:t>
            </a:r>
            <a:r>
              <a:rPr lang="hu-HU" dirty="0"/>
              <a:t>egyszerre jelentett ’</a:t>
            </a:r>
            <a:r>
              <a:rPr lang="hu-HU" dirty="0" err="1"/>
              <a:t>én</a:t>
            </a:r>
            <a:r>
              <a:rPr lang="hu-HU" dirty="0"/>
              <a:t>’</a:t>
            </a:r>
            <a:r>
              <a:rPr lang="hu-HU" dirty="0" err="1"/>
              <a:t>-t</a:t>
            </a:r>
            <a:r>
              <a:rPr lang="hu-HU" dirty="0"/>
              <a:t> és ’</a:t>
            </a:r>
            <a:r>
              <a:rPr lang="hu-HU" dirty="0" err="1"/>
              <a:t>mi</a:t>
            </a:r>
            <a:r>
              <a:rPr lang="hu-HU" dirty="0"/>
              <a:t>’</a:t>
            </a:r>
            <a:r>
              <a:rPr lang="hu-HU" dirty="0" err="1"/>
              <a:t>-t</a:t>
            </a:r>
            <a:r>
              <a:rPr lang="hu-HU" dirty="0"/>
              <a:t>. Az eredeti nm-i tőn kívül itt még egy </a:t>
            </a:r>
            <a:r>
              <a:rPr lang="hu-HU" dirty="0" err="1"/>
              <a:t>-</a:t>
            </a:r>
            <a:r>
              <a:rPr lang="hu-HU" i="1" dirty="0" err="1"/>
              <a:t>b</a:t>
            </a:r>
            <a:r>
              <a:rPr lang="hu-HU" dirty="0"/>
              <a:t> névmásképző is szerepel, ami az ugor *</a:t>
            </a:r>
            <a:r>
              <a:rPr lang="hu-HU" i="1" dirty="0" err="1"/>
              <a:t>γ-</a:t>
            </a:r>
            <a:r>
              <a:rPr lang="hu-HU" dirty="0" err="1"/>
              <a:t>ra</a:t>
            </a:r>
            <a:r>
              <a:rPr lang="hu-HU" dirty="0"/>
              <a:t> megy vissza. E </a:t>
            </a:r>
            <a:r>
              <a:rPr lang="hu-HU" dirty="0" smtClean="0"/>
              <a:t>nm-képző </a:t>
            </a:r>
            <a:r>
              <a:rPr lang="hu-HU" dirty="0"/>
              <a:t>szerepe </a:t>
            </a:r>
            <a:r>
              <a:rPr lang="hu-HU" dirty="0" smtClean="0"/>
              <a:t>ismeretlen</a:t>
            </a:r>
            <a:r>
              <a:rPr lang="hu-HU" dirty="0"/>
              <a:t>, de datálható más ugor nyelvek </a:t>
            </a:r>
            <a:r>
              <a:rPr lang="hu-HU" dirty="0" err="1"/>
              <a:t>nm-aiból</a:t>
            </a:r>
            <a:r>
              <a:rPr lang="hu-HU" dirty="0"/>
              <a:t>, vsz. nyomatékosító, testesítő elem volt. </a:t>
            </a:r>
            <a:endParaRPr lang="hu-HU" dirty="0" smtClean="0"/>
          </a:p>
          <a:p>
            <a:pPr lvl="0"/>
            <a:r>
              <a:rPr lang="hu-HU" dirty="0" smtClean="0"/>
              <a:t>A </a:t>
            </a:r>
            <a:r>
              <a:rPr lang="hu-HU" dirty="0"/>
              <a:t>magyarban lezajlott fejlődés: </a:t>
            </a:r>
            <a:r>
              <a:rPr lang="hu-HU" i="1" dirty="0" err="1" smtClean="0"/>
              <a:t>miü</a:t>
            </a:r>
            <a:r>
              <a:rPr lang="hu-HU" dirty="0" smtClean="0"/>
              <a:t>  </a:t>
            </a:r>
            <a:r>
              <a:rPr lang="hu-HU" dirty="0"/>
              <a:t>&gt; </a:t>
            </a:r>
            <a:r>
              <a:rPr lang="hu-HU" i="1" dirty="0"/>
              <a:t>*</a:t>
            </a:r>
            <a:r>
              <a:rPr lang="hu-HU" i="1" dirty="0" smtClean="0"/>
              <a:t>mii </a:t>
            </a:r>
            <a:r>
              <a:rPr lang="hu-HU" i="1" dirty="0"/>
              <a:t>&gt; </a:t>
            </a:r>
            <a:r>
              <a:rPr lang="hu-HU" i="1" dirty="0" err="1"/>
              <a:t>mí</a:t>
            </a:r>
            <a:r>
              <a:rPr lang="hu-HU" i="1" dirty="0"/>
              <a:t> &gt; mi. </a:t>
            </a:r>
            <a:r>
              <a:rPr lang="hu-HU" dirty="0"/>
              <a:t>Ami érdekes, az az, hogy a </a:t>
            </a:r>
            <a:r>
              <a:rPr lang="hu-HU" i="1" dirty="0"/>
              <a:t>mi </a:t>
            </a:r>
            <a:r>
              <a:rPr lang="hu-HU" dirty="0" err="1"/>
              <a:t>nm-ban</a:t>
            </a:r>
            <a:r>
              <a:rPr lang="hu-HU" dirty="0"/>
              <a:t> semmilyen olyan elem nincs, ami </a:t>
            </a:r>
            <a:r>
              <a:rPr lang="hu-HU" dirty="0" smtClean="0"/>
              <a:t>többes számra </a:t>
            </a:r>
            <a:r>
              <a:rPr lang="hu-HU" dirty="0"/>
              <a:t>utalna, az </a:t>
            </a:r>
            <a:r>
              <a:rPr lang="hu-HU" i="1" dirty="0"/>
              <a:t>én</a:t>
            </a:r>
            <a:r>
              <a:rPr lang="hu-HU" dirty="0"/>
              <a:t>-t kell inkább megmagyaráznunk, és azt a nehezebb. </a:t>
            </a:r>
            <a:endParaRPr lang="hu-HU" dirty="0" smtClean="0"/>
          </a:p>
          <a:p>
            <a:pPr lvl="0"/>
            <a:r>
              <a:rPr lang="hu-HU" dirty="0" smtClean="0"/>
              <a:t>Két </a:t>
            </a:r>
            <a:r>
              <a:rPr lang="hu-HU" dirty="0"/>
              <a:t>kísérlet „van még porondon” B. szerint</a:t>
            </a:r>
            <a:r>
              <a:rPr lang="hu-HU" dirty="0" smtClean="0"/>
              <a:t>: egy </a:t>
            </a:r>
            <a:r>
              <a:rPr lang="hu-HU" b="1" dirty="0"/>
              <a:t>nyomatékosító szerepű </a:t>
            </a:r>
            <a:r>
              <a:rPr lang="hu-HU" b="1" i="1" dirty="0"/>
              <a:t>e </a:t>
            </a:r>
            <a:r>
              <a:rPr lang="hu-HU" b="1" dirty="0"/>
              <a:t>indulatszó </a:t>
            </a:r>
            <a:r>
              <a:rPr lang="hu-HU" dirty="0"/>
              <a:t>került a nm elé, így lett </a:t>
            </a:r>
            <a:r>
              <a:rPr lang="hu-HU" i="1" dirty="0"/>
              <a:t>*</a:t>
            </a:r>
            <a:r>
              <a:rPr lang="hu-HU" i="1" dirty="0" err="1" smtClean="0"/>
              <a:t>emü</a:t>
            </a:r>
            <a:r>
              <a:rPr lang="hu-HU" i="1" dirty="0" smtClean="0"/>
              <a:t> </a:t>
            </a:r>
            <a:r>
              <a:rPr lang="hu-HU" i="1" dirty="0"/>
              <a:t>&gt;</a:t>
            </a:r>
            <a:r>
              <a:rPr lang="hu-HU" dirty="0"/>
              <a:t> </a:t>
            </a:r>
            <a:r>
              <a:rPr lang="hu-HU" i="1" dirty="0" err="1"/>
              <a:t>em</a:t>
            </a:r>
            <a:r>
              <a:rPr lang="hu-HU" i="1" dirty="0"/>
              <a:t> &gt; en &gt; én</a:t>
            </a:r>
            <a:endParaRPr lang="hu-HU" dirty="0"/>
          </a:p>
          <a:p>
            <a:r>
              <a:rPr lang="hu-HU" dirty="0"/>
              <a:t>az </a:t>
            </a:r>
            <a:r>
              <a:rPr lang="hu-HU" i="1" dirty="0"/>
              <a:t>m &gt; n </a:t>
            </a:r>
            <a:r>
              <a:rPr lang="hu-HU" dirty="0"/>
              <a:t>változás elég kivételes az előző teória esetében, ezért inkább az vsz., hogy az </a:t>
            </a:r>
            <a:r>
              <a:rPr lang="hu-HU" i="1" dirty="0"/>
              <a:t>e </a:t>
            </a:r>
            <a:r>
              <a:rPr lang="hu-HU" dirty="0"/>
              <a:t>közelre </a:t>
            </a:r>
            <a:r>
              <a:rPr lang="hu-HU" dirty="0" err="1"/>
              <a:t>mut</a:t>
            </a:r>
            <a:r>
              <a:rPr lang="hu-HU" dirty="0"/>
              <a:t>. nm (az </a:t>
            </a:r>
            <a:r>
              <a:rPr lang="hu-HU" i="1" dirty="0"/>
              <a:t>ez </a:t>
            </a:r>
            <a:r>
              <a:rPr lang="hu-HU" dirty="0"/>
              <a:t>elhomályosult összetétel első eleme), az </a:t>
            </a:r>
            <a:r>
              <a:rPr lang="hu-HU" dirty="0" err="1"/>
              <a:t>-</a:t>
            </a:r>
            <a:r>
              <a:rPr lang="hu-HU" i="1" dirty="0" err="1"/>
              <a:t>n</a:t>
            </a:r>
            <a:r>
              <a:rPr lang="hu-HU" i="1" dirty="0"/>
              <a:t> </a:t>
            </a:r>
            <a:r>
              <a:rPr lang="hu-HU" dirty="0"/>
              <a:t>pedig </a:t>
            </a:r>
            <a:r>
              <a:rPr lang="hu-HU" dirty="0" err="1"/>
              <a:t>nmképző</a:t>
            </a:r>
            <a:r>
              <a:rPr lang="hu-H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7396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u-HU" i="1" dirty="0" err="1"/>
              <a:t>adamut</a:t>
            </a:r>
            <a:r>
              <a:rPr lang="hu-HU" i="1" dirty="0"/>
              <a:t> = </a:t>
            </a:r>
            <a:r>
              <a:rPr lang="hu-HU" i="1" dirty="0" err="1"/>
              <a:t>Ádámut</a:t>
            </a:r>
            <a:endParaRPr lang="hu-HU" dirty="0"/>
          </a:p>
          <a:p>
            <a:pPr lvl="1"/>
            <a:r>
              <a:rPr lang="hu-HU" dirty="0"/>
              <a:t>esetleg </a:t>
            </a:r>
            <a:r>
              <a:rPr lang="hu-HU" i="1" dirty="0"/>
              <a:t>Ádámot</a:t>
            </a:r>
            <a:r>
              <a:rPr lang="hu-HU" dirty="0"/>
              <a:t>, már váltakozhat az </a:t>
            </a:r>
            <a:r>
              <a:rPr lang="hu-HU" i="1" dirty="0"/>
              <a:t>u </a:t>
            </a:r>
            <a:r>
              <a:rPr lang="hu-HU" dirty="0"/>
              <a:t>az </a:t>
            </a:r>
            <a:r>
              <a:rPr lang="hu-HU" i="1" dirty="0"/>
              <a:t>o</a:t>
            </a:r>
            <a:r>
              <a:rPr lang="hu-HU" dirty="0"/>
              <a:t>-val</a:t>
            </a:r>
          </a:p>
          <a:p>
            <a:pPr lvl="1"/>
            <a:r>
              <a:rPr lang="hu-HU" dirty="0"/>
              <a:t>értelmezői szerepű (</a:t>
            </a:r>
            <a:r>
              <a:rPr lang="hu-HU" i="1" dirty="0"/>
              <a:t>ősünket, Ádámot</a:t>
            </a:r>
            <a:r>
              <a:rPr lang="hu-HU" dirty="0"/>
              <a:t>)</a:t>
            </a:r>
          </a:p>
          <a:p>
            <a:pPr lvl="0"/>
            <a:r>
              <a:rPr lang="hu-HU" i="1" dirty="0"/>
              <a:t>eleve = </a:t>
            </a:r>
            <a:r>
              <a:rPr lang="hu-HU" i="1" dirty="0" err="1"/>
              <a:t>eleve</a:t>
            </a:r>
            <a:r>
              <a:rPr lang="hu-HU" i="1" dirty="0"/>
              <a:t> vagy </a:t>
            </a:r>
            <a:r>
              <a:rPr lang="hu-HU" i="1" dirty="0" err="1"/>
              <a:t>elevé</a:t>
            </a:r>
            <a:endParaRPr lang="hu-HU" dirty="0"/>
          </a:p>
          <a:p>
            <a:pPr lvl="1"/>
            <a:r>
              <a:rPr lang="hu-HU" dirty="0"/>
              <a:t>vitatott szófajisága és szerepe, a latin </a:t>
            </a:r>
            <a:r>
              <a:rPr lang="hu-HU" i="1" dirty="0" err="1"/>
              <a:t>primum</a:t>
            </a:r>
            <a:r>
              <a:rPr lang="hu-HU" i="1" dirty="0"/>
              <a:t> </a:t>
            </a:r>
            <a:r>
              <a:rPr lang="hu-HU" dirty="0"/>
              <a:t>fordítása, de azt is </a:t>
            </a:r>
            <a:r>
              <a:rPr lang="hu-HU" dirty="0" err="1"/>
              <a:t>kül.képpen</a:t>
            </a:r>
            <a:r>
              <a:rPr lang="hu-HU" dirty="0"/>
              <a:t> szokták értelmezni</a:t>
            </a:r>
          </a:p>
          <a:p>
            <a:pPr lvl="1"/>
            <a:r>
              <a:rPr lang="hu-HU" dirty="0"/>
              <a:t>Mészöly </a:t>
            </a:r>
            <a:r>
              <a:rPr lang="hu-HU" dirty="0" smtClean="0"/>
              <a:t>Dezső Ádám </a:t>
            </a:r>
            <a:r>
              <a:rPr lang="hu-HU" dirty="0"/>
              <a:t>jelzőjének tartja, így a </a:t>
            </a:r>
            <a:r>
              <a:rPr lang="hu-HU" dirty="0" smtClean="0"/>
              <a:t>jelentése’</a:t>
            </a:r>
            <a:r>
              <a:rPr lang="hu-HU" dirty="0" err="1" smtClean="0"/>
              <a:t>első</a:t>
            </a:r>
            <a:r>
              <a:rPr lang="hu-HU" dirty="0"/>
              <a:t>’</a:t>
            </a:r>
          </a:p>
          <a:p>
            <a:pPr lvl="1"/>
            <a:r>
              <a:rPr lang="hu-HU" dirty="0"/>
              <a:t>a legtöbb nyelvész </a:t>
            </a:r>
            <a:r>
              <a:rPr lang="hu-HU" dirty="0" smtClean="0"/>
              <a:t>határozónak </a:t>
            </a:r>
            <a:r>
              <a:rPr lang="hu-HU" dirty="0"/>
              <a:t>véli és ’</a:t>
            </a:r>
            <a:r>
              <a:rPr lang="hu-HU" dirty="0" err="1"/>
              <a:t>kezdetben</a:t>
            </a:r>
            <a:r>
              <a:rPr lang="hu-HU" dirty="0"/>
              <a:t>, először’ </a:t>
            </a:r>
            <a:r>
              <a:rPr lang="hu-HU" dirty="0" err="1"/>
              <a:t>jtésűnek</a:t>
            </a:r>
            <a:r>
              <a:rPr lang="hu-HU" dirty="0"/>
              <a:t>, ezt támogatja, hogy </a:t>
            </a:r>
            <a:r>
              <a:rPr lang="hu-HU" dirty="0" err="1"/>
              <a:t>lativusi</a:t>
            </a:r>
            <a:r>
              <a:rPr lang="hu-HU" dirty="0"/>
              <a:t> határozórag van a végén </a:t>
            </a:r>
          </a:p>
          <a:p>
            <a:pPr lvl="1"/>
            <a:r>
              <a:rPr lang="hu-HU" dirty="0"/>
              <a:t>a tő az </a:t>
            </a:r>
            <a:r>
              <a:rPr lang="hu-HU" i="1" dirty="0"/>
              <a:t>el </a:t>
            </a:r>
            <a:r>
              <a:rPr lang="hu-HU" dirty="0"/>
              <a:t>alapszó, ami </a:t>
            </a:r>
            <a:r>
              <a:rPr lang="hu-HU" dirty="0" err="1"/>
              <a:t>fgr</a:t>
            </a:r>
            <a:r>
              <a:rPr lang="hu-HU" dirty="0"/>
              <a:t>. eredetű (l. </a:t>
            </a:r>
            <a:r>
              <a:rPr lang="hu-HU" i="1" dirty="0"/>
              <a:t>elülső, előre</a:t>
            </a:r>
            <a:r>
              <a:rPr lang="hu-HU" dirty="0"/>
              <a:t>)</a:t>
            </a:r>
            <a:r>
              <a:rPr lang="hu-HU" i="1" dirty="0"/>
              <a:t>, </a:t>
            </a:r>
            <a:r>
              <a:rPr lang="hu-HU" dirty="0"/>
              <a:t>ezt követte az </a:t>
            </a:r>
            <a:r>
              <a:rPr lang="hu-HU" dirty="0" err="1" smtClean="0"/>
              <a:t>-</a:t>
            </a:r>
            <a:r>
              <a:rPr lang="hu-HU" i="1" dirty="0" err="1"/>
              <a:t>i</a:t>
            </a:r>
            <a:r>
              <a:rPr lang="hu-HU" dirty="0" smtClean="0"/>
              <a:t> </a:t>
            </a:r>
            <a:r>
              <a:rPr lang="hu-HU" dirty="0" err="1"/>
              <a:t>lativusrag</a:t>
            </a:r>
            <a:r>
              <a:rPr lang="hu-HU" dirty="0"/>
              <a:t>, ami </a:t>
            </a:r>
            <a:r>
              <a:rPr lang="hu-HU" i="1" dirty="0"/>
              <a:t>–é (</a:t>
            </a:r>
            <a:r>
              <a:rPr lang="hu-HU" i="1" dirty="0" err="1"/>
              <a:t>-á</a:t>
            </a:r>
            <a:r>
              <a:rPr lang="hu-HU" i="1" dirty="0"/>
              <a:t>)</a:t>
            </a:r>
            <a:r>
              <a:rPr lang="hu-HU" i="1" dirty="0" err="1"/>
              <a:t>-</a:t>
            </a:r>
            <a:r>
              <a:rPr lang="hu-HU" dirty="0" err="1"/>
              <a:t>ban</a:t>
            </a:r>
            <a:r>
              <a:rPr lang="hu-HU" dirty="0"/>
              <a:t> folytatódott, majd megrövidült </a:t>
            </a:r>
          </a:p>
          <a:p>
            <a:pPr lvl="1"/>
            <a:r>
              <a:rPr lang="hu-HU" dirty="0"/>
              <a:t>B.: raghalmozás van: </a:t>
            </a:r>
            <a:r>
              <a:rPr lang="hu-HU" i="1" dirty="0" err="1"/>
              <a:t>eleb</a:t>
            </a:r>
            <a:r>
              <a:rPr lang="hu-HU" i="1" dirty="0"/>
              <a:t> &gt; </a:t>
            </a:r>
            <a:r>
              <a:rPr lang="hu-HU" i="1" dirty="0" err="1"/>
              <a:t>eleβ-</a:t>
            </a:r>
            <a:r>
              <a:rPr lang="hu-HU" i="1" dirty="0"/>
              <a:t> &gt; elő </a:t>
            </a:r>
            <a:r>
              <a:rPr lang="hu-HU" dirty="0"/>
              <a:t>– amelyben a félhangzós </a:t>
            </a:r>
            <a:r>
              <a:rPr lang="hu-HU" i="1" dirty="0"/>
              <a:t>ü </a:t>
            </a:r>
            <a:r>
              <a:rPr lang="hu-HU" dirty="0"/>
              <a:t>előzménye egy gamma, az pedig egy *</a:t>
            </a:r>
            <a:r>
              <a:rPr lang="hu-HU" dirty="0" err="1"/>
              <a:t>-</a:t>
            </a:r>
            <a:r>
              <a:rPr lang="hu-HU" i="1" dirty="0" err="1"/>
              <a:t>k</a:t>
            </a:r>
            <a:r>
              <a:rPr lang="hu-HU" i="1" dirty="0"/>
              <a:t> </a:t>
            </a:r>
            <a:r>
              <a:rPr lang="hu-HU" dirty="0" err="1"/>
              <a:t>lativusragra</a:t>
            </a:r>
            <a:r>
              <a:rPr lang="hu-HU" dirty="0"/>
              <a:t> megy vissza.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85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i="1" dirty="0" err="1"/>
              <a:t>miloſtben</a:t>
            </a:r>
            <a:r>
              <a:rPr lang="hu-HU" i="1" dirty="0"/>
              <a:t>: </a:t>
            </a:r>
            <a:r>
              <a:rPr lang="hu-HU" dirty="0"/>
              <a:t>a latin </a:t>
            </a:r>
            <a:r>
              <a:rPr lang="hu-HU" i="1" dirty="0" err="1"/>
              <a:t>gratia</a:t>
            </a:r>
            <a:r>
              <a:rPr lang="hu-HU" i="1" dirty="0"/>
              <a:t> </a:t>
            </a:r>
            <a:r>
              <a:rPr lang="hu-HU" dirty="0"/>
              <a:t>megfelelője, </a:t>
            </a:r>
            <a:r>
              <a:rPr lang="hu-HU" i="1" dirty="0" err="1"/>
              <a:t>milosztben</a:t>
            </a:r>
            <a:r>
              <a:rPr lang="hu-HU" dirty="0"/>
              <a:t> az olvasata, a magyarba </a:t>
            </a:r>
            <a:r>
              <a:rPr lang="hu-HU" dirty="0" smtClean="0"/>
              <a:t>szláv </a:t>
            </a:r>
            <a:r>
              <a:rPr lang="hu-HU" dirty="0"/>
              <a:t>műszóként került át </a:t>
            </a:r>
          </a:p>
          <a:p>
            <a:pPr lvl="1"/>
            <a:r>
              <a:rPr lang="hu-HU" dirty="0"/>
              <a:t>a </a:t>
            </a:r>
            <a:r>
              <a:rPr lang="hu-HU" i="1" dirty="0" err="1" smtClean="0"/>
              <a:t>ben</a:t>
            </a:r>
            <a:r>
              <a:rPr lang="hu-HU" i="1" dirty="0" smtClean="0"/>
              <a:t> </a:t>
            </a:r>
            <a:r>
              <a:rPr lang="hu-HU" dirty="0"/>
              <a:t>az ismeretlen eredetű </a:t>
            </a:r>
            <a:r>
              <a:rPr lang="hu-HU" i="1" dirty="0"/>
              <a:t>bél </a:t>
            </a:r>
            <a:r>
              <a:rPr lang="hu-HU" dirty="0" err="1"/>
              <a:t>fn</a:t>
            </a:r>
            <a:r>
              <a:rPr lang="hu-HU" dirty="0"/>
              <a:t> + </a:t>
            </a:r>
            <a:r>
              <a:rPr lang="hu-HU" i="1" dirty="0" err="1"/>
              <a:t>-n</a:t>
            </a:r>
            <a:r>
              <a:rPr lang="hu-HU" i="1" dirty="0"/>
              <a:t> </a:t>
            </a:r>
            <a:r>
              <a:rPr lang="hu-HU" dirty="0"/>
              <a:t>elsődleges határozórag egybeolvadása</a:t>
            </a:r>
          </a:p>
          <a:p>
            <a:pPr lvl="0"/>
            <a:r>
              <a:rPr lang="hu-HU" i="1"/>
              <a:t>mennyi</a:t>
            </a:r>
            <a:r>
              <a:rPr lang="hu-HU" i="1" smtClean="0"/>
              <a:t>:</a:t>
            </a:r>
            <a:endParaRPr lang="hu-HU" dirty="0"/>
          </a:p>
          <a:p>
            <a:pPr lvl="1"/>
            <a:r>
              <a:rPr lang="hu-HU" dirty="0"/>
              <a:t>a </a:t>
            </a:r>
            <a:r>
              <a:rPr lang="hu-HU" i="1" dirty="0"/>
              <a:t>mi </a:t>
            </a:r>
            <a:r>
              <a:rPr lang="hu-HU" dirty="0"/>
              <a:t>nm + </a:t>
            </a:r>
            <a:r>
              <a:rPr lang="hu-HU" i="1" dirty="0"/>
              <a:t>–</a:t>
            </a:r>
            <a:r>
              <a:rPr lang="hu-HU" i="1" dirty="0" err="1"/>
              <a:t>nyi</a:t>
            </a:r>
            <a:r>
              <a:rPr lang="hu-HU" i="1" dirty="0"/>
              <a:t> </a:t>
            </a:r>
            <a:r>
              <a:rPr lang="hu-HU" dirty="0"/>
              <a:t>határozóragból vált képző összetétele (</a:t>
            </a:r>
            <a:r>
              <a:rPr lang="hu-HU" i="1" dirty="0" err="1"/>
              <a:t>nyi</a:t>
            </a:r>
            <a:r>
              <a:rPr lang="hu-HU" dirty="0"/>
              <a:t> = </a:t>
            </a:r>
            <a:r>
              <a:rPr lang="hu-HU" i="1" dirty="0" err="1"/>
              <a:t>-n</a:t>
            </a:r>
            <a:r>
              <a:rPr lang="hu-HU" i="1" dirty="0"/>
              <a:t> </a:t>
            </a:r>
            <a:r>
              <a:rPr lang="hu-HU" dirty="0"/>
              <a:t>névszóképző/</a:t>
            </a:r>
            <a:r>
              <a:rPr lang="hu-HU" dirty="0" err="1"/>
              <a:t>loc</a:t>
            </a:r>
            <a:r>
              <a:rPr lang="hu-HU" dirty="0"/>
              <a:t>. rag és B </a:t>
            </a:r>
            <a:r>
              <a:rPr lang="hu-HU" dirty="0" err="1"/>
              <a:t>lativusrag</a:t>
            </a:r>
            <a:r>
              <a:rPr lang="hu-HU" dirty="0"/>
              <a:t>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384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odutta</a:t>
            </a:r>
            <a:r>
              <a:rPr lang="hu-HU" b="1" i="1" dirty="0"/>
              <a:t> </a:t>
            </a:r>
            <a:r>
              <a:rPr lang="hu-HU" b="1" i="1" dirty="0" err="1"/>
              <a:t>vola</a:t>
            </a:r>
            <a:r>
              <a:rPr lang="hu-HU" b="1" i="1" dirty="0"/>
              <a:t> neki </a:t>
            </a:r>
            <a:r>
              <a:rPr lang="hu-HU" b="1" i="1" dirty="0" err="1"/>
              <a:t>paradiſumut</a:t>
            </a:r>
            <a:r>
              <a:rPr lang="hu-HU" b="1" i="1" dirty="0"/>
              <a:t> </a:t>
            </a:r>
            <a:r>
              <a:rPr lang="hu-HU" b="1" i="1" dirty="0" err="1"/>
              <a:t>hazóá</a:t>
            </a:r>
            <a:r>
              <a:rPr lang="hu-HU" b="1" i="1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532859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hu-HU" i="1" dirty="0" err="1"/>
              <a:t>odutta</a:t>
            </a:r>
            <a:r>
              <a:rPr lang="hu-HU" i="1" dirty="0"/>
              <a:t> </a:t>
            </a:r>
            <a:r>
              <a:rPr lang="hu-HU" i="1" dirty="0" err="1"/>
              <a:t>vola</a:t>
            </a:r>
            <a:r>
              <a:rPr lang="hu-HU" i="1" dirty="0"/>
              <a:t>: </a:t>
            </a:r>
            <a:endParaRPr lang="hu-HU" dirty="0"/>
          </a:p>
          <a:p>
            <a:pPr lvl="1"/>
            <a:r>
              <a:rPr lang="hu-HU" dirty="0"/>
              <a:t>összetett igeidő, </a:t>
            </a:r>
            <a:r>
              <a:rPr lang="hu-HU" dirty="0" err="1"/>
              <a:t>Pais</a:t>
            </a:r>
            <a:r>
              <a:rPr lang="hu-HU" dirty="0"/>
              <a:t> szerint az </a:t>
            </a:r>
            <a:r>
              <a:rPr lang="hu-HU" i="1" dirty="0"/>
              <a:t>adott </a:t>
            </a:r>
            <a:r>
              <a:rPr lang="hu-HU" dirty="0"/>
              <a:t>igenévi és </a:t>
            </a:r>
            <a:r>
              <a:rPr lang="hu-HU" dirty="0" err="1"/>
              <a:t>bszj-vel</a:t>
            </a:r>
            <a:r>
              <a:rPr lang="hu-HU" dirty="0"/>
              <a:t> </a:t>
            </a:r>
            <a:r>
              <a:rPr lang="hu-HU" dirty="0" err="1"/>
              <a:t>elláltott</a:t>
            </a:r>
            <a:r>
              <a:rPr lang="hu-HU" dirty="0"/>
              <a:t> a mondat alanya volt, pl. </a:t>
            </a:r>
            <a:r>
              <a:rPr lang="hu-HU" i="1" dirty="0"/>
              <a:t>én adtam </a:t>
            </a:r>
            <a:r>
              <a:rPr lang="hu-HU" i="1" dirty="0" err="1"/>
              <a:t>vala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az</a:t>
            </a:r>
            <a:r>
              <a:rPr lang="hu-HU" dirty="0"/>
              <a:t> én (múltban teljesített) adásom </a:t>
            </a:r>
            <a:r>
              <a:rPr lang="hu-HU" dirty="0" err="1"/>
              <a:t>vala</a:t>
            </a:r>
            <a:r>
              <a:rPr lang="hu-HU" dirty="0"/>
              <a:t>’, </a:t>
            </a:r>
            <a:r>
              <a:rPr lang="hu-HU" i="1" dirty="0"/>
              <a:t>asszony adta </a:t>
            </a:r>
            <a:r>
              <a:rPr lang="hu-HU" i="1" dirty="0" err="1"/>
              <a:t>vala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asszonynak</a:t>
            </a:r>
            <a:r>
              <a:rPr lang="hu-HU" dirty="0"/>
              <a:t> adása </a:t>
            </a:r>
            <a:r>
              <a:rPr lang="hu-HU" dirty="0" err="1"/>
              <a:t>vala</a:t>
            </a:r>
            <a:r>
              <a:rPr lang="hu-HU" dirty="0"/>
              <a:t>’, majd a nyelvérzék ezekben az </a:t>
            </a:r>
            <a:r>
              <a:rPr lang="hu-HU" i="1" dirty="0"/>
              <a:t>én</a:t>
            </a:r>
            <a:r>
              <a:rPr lang="hu-HU" dirty="0"/>
              <a:t>-t és az </a:t>
            </a:r>
            <a:r>
              <a:rPr lang="hu-HU" i="1" dirty="0"/>
              <a:t>asszony</a:t>
            </a:r>
            <a:r>
              <a:rPr lang="hu-HU" dirty="0"/>
              <a:t>-t érezte A-nak egy idő után, az </a:t>
            </a:r>
            <a:r>
              <a:rPr lang="hu-HU" i="1" dirty="0"/>
              <a:t>adtam </a:t>
            </a:r>
            <a:r>
              <a:rPr lang="hu-HU" dirty="0"/>
              <a:t>és </a:t>
            </a:r>
            <a:r>
              <a:rPr lang="hu-HU" i="1" dirty="0"/>
              <a:t>adta </a:t>
            </a:r>
            <a:r>
              <a:rPr lang="hu-HU" dirty="0"/>
              <a:t>személyragos igealakokat az igei </a:t>
            </a:r>
            <a:r>
              <a:rPr lang="hu-HU" dirty="0" err="1"/>
              <a:t>Á-hoz</a:t>
            </a:r>
            <a:r>
              <a:rPr lang="hu-HU" dirty="0"/>
              <a:t> tartozónak érezte, s így jött létre az összetett igealak </a:t>
            </a:r>
          </a:p>
          <a:p>
            <a:pPr lvl="1"/>
            <a:r>
              <a:rPr lang="hu-HU" dirty="0"/>
              <a:t>a </a:t>
            </a:r>
            <a:r>
              <a:rPr lang="hu-HU" i="1" dirty="0" err="1"/>
              <a:t>vola</a:t>
            </a:r>
            <a:r>
              <a:rPr lang="hu-HU" dirty="0"/>
              <a:t> </a:t>
            </a:r>
            <a:r>
              <a:rPr lang="hu-HU" dirty="0" err="1"/>
              <a:t>a</a:t>
            </a:r>
            <a:r>
              <a:rPr lang="hu-HU" dirty="0"/>
              <a:t> </a:t>
            </a:r>
            <a:r>
              <a:rPr lang="hu-HU" i="1" dirty="0" err="1"/>
              <a:t>val-</a:t>
            </a:r>
            <a:r>
              <a:rPr lang="hu-HU" i="1" dirty="0"/>
              <a:t> </a:t>
            </a:r>
            <a:r>
              <a:rPr lang="hu-HU" dirty="0"/>
              <a:t>igető </a:t>
            </a:r>
            <a:r>
              <a:rPr lang="hu-HU" i="1" dirty="0" err="1"/>
              <a:t>-á</a:t>
            </a:r>
            <a:r>
              <a:rPr lang="hu-HU" dirty="0"/>
              <a:t> </a:t>
            </a:r>
            <a:r>
              <a:rPr lang="hu-HU" dirty="0" err="1"/>
              <a:t>elb</a:t>
            </a:r>
            <a:r>
              <a:rPr lang="hu-HU" dirty="0"/>
              <a:t>. múlt jellel ellátott alakja, nincs tárgyas alakja, ez alanyi</a:t>
            </a:r>
          </a:p>
          <a:p>
            <a:pPr lvl="1"/>
            <a:r>
              <a:rPr lang="hu-HU" dirty="0"/>
              <a:t>az </a:t>
            </a:r>
            <a:r>
              <a:rPr lang="hu-HU" i="1" dirty="0" err="1"/>
              <a:t>odutta</a:t>
            </a:r>
            <a:r>
              <a:rPr lang="hu-HU" i="1" dirty="0"/>
              <a:t> </a:t>
            </a:r>
            <a:r>
              <a:rPr lang="hu-HU" dirty="0"/>
              <a:t>tagolása: </a:t>
            </a:r>
            <a:r>
              <a:rPr lang="hu-HU" i="1" dirty="0" err="1"/>
              <a:t>odu-tt-a</a:t>
            </a:r>
            <a:r>
              <a:rPr lang="hu-HU" i="1" dirty="0"/>
              <a:t> </a:t>
            </a:r>
            <a:r>
              <a:rPr lang="hu-HU" dirty="0"/>
              <a:t>– az </a:t>
            </a:r>
            <a:r>
              <a:rPr lang="hu-HU" dirty="0" err="1"/>
              <a:t>-</a:t>
            </a:r>
            <a:r>
              <a:rPr lang="hu-HU" i="1" dirty="0" err="1"/>
              <a:t>a</a:t>
            </a:r>
            <a:r>
              <a:rPr lang="hu-HU" i="1" dirty="0"/>
              <a:t> </a:t>
            </a:r>
            <a:r>
              <a:rPr lang="hu-HU" dirty="0"/>
              <a:t>3. </a:t>
            </a:r>
            <a:r>
              <a:rPr lang="hu-HU" dirty="0" err="1"/>
              <a:t>sz-ű</a:t>
            </a:r>
            <a:r>
              <a:rPr lang="hu-HU" dirty="0"/>
              <a:t> </a:t>
            </a:r>
            <a:r>
              <a:rPr lang="hu-HU" dirty="0" err="1"/>
              <a:t>bszj</a:t>
            </a:r>
            <a:r>
              <a:rPr lang="hu-HU" dirty="0"/>
              <a:t>, s mint ilyen, a 3. </a:t>
            </a:r>
            <a:r>
              <a:rPr lang="hu-HU" dirty="0" err="1"/>
              <a:t>sz-ű</a:t>
            </a:r>
            <a:r>
              <a:rPr lang="hu-HU" dirty="0"/>
              <a:t> szem. </a:t>
            </a:r>
            <a:r>
              <a:rPr lang="hu-HU" dirty="0" err="1"/>
              <a:t>nm-ból</a:t>
            </a:r>
            <a:r>
              <a:rPr lang="hu-HU" dirty="0"/>
              <a:t> keletkezett; a </a:t>
            </a:r>
            <a:r>
              <a:rPr lang="hu-HU" i="1" dirty="0" err="1"/>
              <a:t>-tt</a:t>
            </a:r>
            <a:r>
              <a:rPr lang="hu-HU" i="1" dirty="0"/>
              <a:t> </a:t>
            </a:r>
            <a:r>
              <a:rPr lang="hu-HU" dirty="0" err="1"/>
              <a:t>a</a:t>
            </a:r>
            <a:r>
              <a:rPr lang="hu-HU" dirty="0"/>
              <a:t> </a:t>
            </a:r>
            <a:r>
              <a:rPr lang="hu-HU" dirty="0" err="1"/>
              <a:t>bef</a:t>
            </a:r>
            <a:r>
              <a:rPr lang="hu-HU" dirty="0"/>
              <a:t>. múlt időjele (és Mészöly szerint a </a:t>
            </a:r>
            <a:r>
              <a:rPr lang="hu-HU" dirty="0" err="1"/>
              <a:t>-</a:t>
            </a:r>
            <a:r>
              <a:rPr lang="hu-HU" i="1" dirty="0" err="1"/>
              <a:t>t</a:t>
            </a:r>
            <a:r>
              <a:rPr lang="hu-HU" dirty="0"/>
              <a:t> </a:t>
            </a:r>
            <a:r>
              <a:rPr lang="hu-HU" dirty="0" err="1" smtClean="0"/>
              <a:t>locativusraggal</a:t>
            </a:r>
            <a:r>
              <a:rPr lang="hu-HU" dirty="0" smtClean="0"/>
              <a:t> </a:t>
            </a:r>
            <a:r>
              <a:rPr lang="hu-HU" dirty="0"/>
              <a:t>azonos, ezt B. nem fogadja el: bonyolult és könnyen cáfolható, szerinte az osztjákban meglévő </a:t>
            </a:r>
            <a:r>
              <a:rPr lang="hu-HU" dirty="0" err="1"/>
              <a:t>-</a:t>
            </a:r>
            <a:r>
              <a:rPr lang="hu-HU" i="1" dirty="0" err="1"/>
              <a:t>ti</a:t>
            </a:r>
            <a:r>
              <a:rPr lang="hu-HU" i="1" dirty="0"/>
              <a:t>, </a:t>
            </a:r>
            <a:r>
              <a:rPr lang="hu-HU" i="1" dirty="0" err="1"/>
              <a:t>-ta</a:t>
            </a:r>
            <a:r>
              <a:rPr lang="hu-HU" i="1" dirty="0"/>
              <a:t>, </a:t>
            </a:r>
            <a:r>
              <a:rPr lang="hu-HU" i="1" dirty="0" err="1"/>
              <a:t>-tə</a:t>
            </a:r>
            <a:r>
              <a:rPr lang="hu-HU" i="1" dirty="0"/>
              <a:t> </a:t>
            </a:r>
            <a:r>
              <a:rPr lang="hu-HU" dirty="0" err="1"/>
              <a:t>fn-i</a:t>
            </a:r>
            <a:r>
              <a:rPr lang="hu-HU" dirty="0"/>
              <a:t> és </a:t>
            </a:r>
            <a:r>
              <a:rPr lang="hu-HU" dirty="0" err="1"/>
              <a:t>mnin-képzővel</a:t>
            </a:r>
            <a:r>
              <a:rPr lang="hu-HU" dirty="0"/>
              <a:t> azonos), </a:t>
            </a:r>
            <a:r>
              <a:rPr lang="hu-HU" dirty="0" err="1"/>
              <a:t>azonos</a:t>
            </a:r>
            <a:r>
              <a:rPr lang="hu-HU" dirty="0"/>
              <a:t> a </a:t>
            </a:r>
            <a:r>
              <a:rPr lang="hu-HU" dirty="0" err="1"/>
              <a:t>mnigenévképzővel</a:t>
            </a:r>
            <a:r>
              <a:rPr lang="hu-HU" dirty="0"/>
              <a:t> , és nominális </a:t>
            </a:r>
            <a:r>
              <a:rPr lang="hu-HU" dirty="0" err="1"/>
              <a:t>Á-i</a:t>
            </a:r>
            <a:r>
              <a:rPr lang="hu-HU" dirty="0"/>
              <a:t> használatban jutott el az igei jelleghez, befejezett </a:t>
            </a:r>
            <a:r>
              <a:rPr lang="hu-HU" dirty="0" err="1"/>
              <a:t>csvést</a:t>
            </a:r>
            <a:r>
              <a:rPr lang="hu-HU" dirty="0"/>
              <a:t> jelölt, majd múltat, azért hosszú </a:t>
            </a:r>
            <a:r>
              <a:rPr lang="hu-HU" i="1" dirty="0"/>
              <a:t>–</a:t>
            </a:r>
            <a:r>
              <a:rPr lang="hu-HU" i="1" dirty="0" err="1"/>
              <a:t>tt</a:t>
            </a:r>
            <a:r>
              <a:rPr lang="hu-HU" dirty="0"/>
              <a:t>, mert </a:t>
            </a:r>
            <a:r>
              <a:rPr lang="hu-HU" dirty="0" err="1"/>
              <a:t>intervokális</a:t>
            </a:r>
            <a:r>
              <a:rPr lang="hu-HU" dirty="0"/>
              <a:t> helyzetben </a:t>
            </a:r>
            <a:r>
              <a:rPr lang="hu-HU" dirty="0" err="1"/>
              <a:t>geminálódott</a:t>
            </a:r>
            <a:r>
              <a:rPr lang="hu-HU" dirty="0"/>
              <a:t>. </a:t>
            </a:r>
          </a:p>
          <a:p>
            <a:pPr lvl="1"/>
            <a:r>
              <a:rPr lang="hu-HU" dirty="0"/>
              <a:t>az </a:t>
            </a:r>
            <a:r>
              <a:rPr lang="hu-HU" i="1" dirty="0"/>
              <a:t>ad </a:t>
            </a:r>
            <a:r>
              <a:rPr lang="hu-HU" dirty="0"/>
              <a:t>szó </a:t>
            </a:r>
            <a:r>
              <a:rPr lang="hu-HU" dirty="0" err="1" smtClean="0"/>
              <a:t>fgr</a:t>
            </a:r>
            <a:r>
              <a:rPr lang="hu-HU" dirty="0" smtClean="0"/>
              <a:t> </a:t>
            </a:r>
            <a:r>
              <a:rPr lang="hu-HU" dirty="0"/>
              <a:t>eredetű, l. finn </a:t>
            </a:r>
            <a:r>
              <a:rPr lang="hu-HU" i="1" dirty="0" err="1"/>
              <a:t>antaa</a:t>
            </a:r>
            <a:r>
              <a:rPr lang="hu-HU" dirty="0"/>
              <a:t>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821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i="1" dirty="0" err="1"/>
              <a:t>paradiſumut</a:t>
            </a:r>
            <a:r>
              <a:rPr lang="hu-HU" i="1" dirty="0"/>
              <a:t>  =</a:t>
            </a:r>
            <a:r>
              <a:rPr lang="hu-HU" dirty="0"/>
              <a:t> </a:t>
            </a:r>
            <a:r>
              <a:rPr lang="hu-HU" i="1" dirty="0" err="1"/>
              <a:t>paradicsumut</a:t>
            </a:r>
            <a:r>
              <a:rPr lang="hu-HU" i="1" dirty="0"/>
              <a:t> ~ </a:t>
            </a:r>
            <a:r>
              <a:rPr lang="hu-HU" i="1" dirty="0" err="1"/>
              <a:t>paradisumut</a:t>
            </a:r>
            <a:r>
              <a:rPr lang="hu-HU" dirty="0"/>
              <a:t>, az </a:t>
            </a:r>
            <a:r>
              <a:rPr lang="hu-HU" i="1" dirty="0"/>
              <a:t>s</a:t>
            </a:r>
            <a:r>
              <a:rPr lang="hu-HU" dirty="0"/>
              <a:t> </a:t>
            </a:r>
            <a:r>
              <a:rPr lang="hu-HU" i="1" dirty="0" err="1"/>
              <a:t>cs</a:t>
            </a:r>
            <a:r>
              <a:rPr lang="hu-HU" dirty="0" err="1"/>
              <a:t>-t</a:t>
            </a:r>
            <a:r>
              <a:rPr lang="hu-HU" dirty="0"/>
              <a:t> és </a:t>
            </a:r>
            <a:r>
              <a:rPr lang="hu-HU" i="1" dirty="0"/>
              <a:t>s</a:t>
            </a:r>
            <a:r>
              <a:rPr lang="hu-HU" dirty="0"/>
              <a:t>-t is </a:t>
            </a:r>
            <a:r>
              <a:rPr lang="hu-HU" dirty="0" smtClean="0"/>
              <a:t>jelölhetett</a:t>
            </a:r>
            <a:endParaRPr lang="hu-HU" dirty="0"/>
          </a:p>
          <a:p>
            <a:pPr lvl="1"/>
            <a:r>
              <a:rPr lang="hu-HU" i="1" dirty="0" err="1" smtClean="0"/>
              <a:t>paradisumu-</a:t>
            </a:r>
            <a:r>
              <a:rPr lang="hu-HU" i="1" dirty="0" smtClean="0"/>
              <a:t> </a:t>
            </a:r>
            <a:r>
              <a:rPr lang="hu-HU" dirty="0"/>
              <a:t>a véghangzó rendszerkényszer miatt került a magyar szóba</a:t>
            </a:r>
          </a:p>
          <a:p>
            <a:pPr lvl="1"/>
            <a:r>
              <a:rPr lang="hu-HU" dirty="0"/>
              <a:t>az egyházi latinból jön: </a:t>
            </a:r>
            <a:r>
              <a:rPr lang="hu-HU" i="1" dirty="0" err="1"/>
              <a:t>paradisus</a:t>
            </a:r>
            <a:r>
              <a:rPr lang="hu-HU" dirty="0"/>
              <a:t>, ahová a görögből került, azért nem </a:t>
            </a:r>
            <a:r>
              <a:rPr lang="hu-HU" i="1" dirty="0" err="1"/>
              <a:t>zs</a:t>
            </a:r>
            <a:r>
              <a:rPr lang="hu-HU" i="1" dirty="0"/>
              <a:t> </a:t>
            </a:r>
            <a:r>
              <a:rPr lang="hu-HU" dirty="0"/>
              <a:t>szerepel benne, mert korai, 10. </a:t>
            </a:r>
            <a:r>
              <a:rPr lang="hu-HU" dirty="0" err="1"/>
              <a:t>sz-i</a:t>
            </a:r>
            <a:r>
              <a:rPr lang="hu-HU" dirty="0"/>
              <a:t> átvétel volt, amikor még nem volt </a:t>
            </a:r>
            <a:r>
              <a:rPr lang="hu-HU" i="1" dirty="0" err="1"/>
              <a:t>zs</a:t>
            </a:r>
            <a:r>
              <a:rPr lang="hu-HU" i="1" dirty="0"/>
              <a:t> </a:t>
            </a:r>
            <a:r>
              <a:rPr lang="hu-HU" dirty="0"/>
              <a:t>a magyarban (vö. a későbbiekkel: </a:t>
            </a:r>
            <a:r>
              <a:rPr lang="hu-HU" i="1" dirty="0"/>
              <a:t>alamizsna, petrezselyem</a:t>
            </a:r>
            <a:r>
              <a:rPr lang="hu-HU" dirty="0"/>
              <a:t>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159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i="1" dirty="0"/>
              <a:t>neki: </a:t>
            </a:r>
            <a:endParaRPr lang="hu-HU" dirty="0"/>
          </a:p>
          <a:p>
            <a:pPr lvl="1"/>
            <a:r>
              <a:rPr lang="hu-HU" dirty="0"/>
              <a:t>azonos eredetű a </a:t>
            </a:r>
            <a:r>
              <a:rPr lang="hu-HU" i="1" dirty="0" err="1"/>
              <a:t>-nek</a:t>
            </a:r>
            <a:r>
              <a:rPr lang="hu-HU" i="1" dirty="0"/>
              <a:t> </a:t>
            </a:r>
            <a:r>
              <a:rPr lang="hu-HU" dirty="0"/>
              <a:t>raggal, mely ragos </a:t>
            </a:r>
            <a:r>
              <a:rPr lang="hu-HU" dirty="0" err="1"/>
              <a:t>fn-ből</a:t>
            </a:r>
            <a:r>
              <a:rPr lang="hu-HU" dirty="0"/>
              <a:t> jön</a:t>
            </a:r>
          </a:p>
          <a:p>
            <a:pPr lvl="1"/>
            <a:r>
              <a:rPr lang="hu-HU" dirty="0"/>
              <a:t>a </a:t>
            </a:r>
            <a:r>
              <a:rPr lang="hu-HU" i="1" dirty="0"/>
              <a:t>–</a:t>
            </a:r>
            <a:r>
              <a:rPr lang="hu-HU" i="1" dirty="0" err="1"/>
              <a:t>nek</a:t>
            </a:r>
            <a:r>
              <a:rPr lang="hu-HU" i="1" dirty="0"/>
              <a:t> </a:t>
            </a:r>
            <a:r>
              <a:rPr lang="hu-HU" dirty="0"/>
              <a:t>etimológiáit l. lentebb</a:t>
            </a:r>
          </a:p>
          <a:p>
            <a:pPr lvl="1"/>
            <a:r>
              <a:rPr lang="hu-HU" dirty="0"/>
              <a:t>Bárczi szerint a </a:t>
            </a:r>
            <a:r>
              <a:rPr lang="hu-HU" i="1" dirty="0"/>
              <a:t>ne </a:t>
            </a:r>
            <a:r>
              <a:rPr lang="hu-HU" dirty="0" err="1"/>
              <a:t>mut</a:t>
            </a:r>
            <a:r>
              <a:rPr lang="hu-HU" dirty="0"/>
              <a:t>. nm </a:t>
            </a:r>
            <a:r>
              <a:rPr lang="hu-HU" i="1" dirty="0"/>
              <a:t>–k </a:t>
            </a:r>
            <a:r>
              <a:rPr lang="hu-HU" dirty="0" err="1"/>
              <a:t>lativusragos</a:t>
            </a:r>
            <a:r>
              <a:rPr lang="hu-HU" dirty="0"/>
              <a:t> alakja szerepel, vagy egy, a nyelvünkből eltűnt főnév </a:t>
            </a:r>
            <a:r>
              <a:rPr lang="hu-HU" dirty="0" err="1"/>
              <a:t>lativusragos</a:t>
            </a:r>
            <a:r>
              <a:rPr lang="hu-HU" dirty="0"/>
              <a:t> alakja sajátos fejlődésben</a:t>
            </a:r>
          </a:p>
          <a:p>
            <a:pPr lvl="0"/>
            <a:r>
              <a:rPr lang="hu-HU" i="1" dirty="0" err="1"/>
              <a:t>hazoá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házul</a:t>
            </a:r>
            <a:r>
              <a:rPr lang="hu-HU" dirty="0"/>
              <a:t>, házként, házzá’</a:t>
            </a:r>
          </a:p>
          <a:p>
            <a:pPr lvl="1"/>
            <a:r>
              <a:rPr lang="hu-HU" dirty="0"/>
              <a:t>az </a:t>
            </a:r>
            <a:r>
              <a:rPr lang="hu-HU" i="1" dirty="0"/>
              <a:t>á </a:t>
            </a:r>
            <a:r>
              <a:rPr lang="hu-HU" dirty="0" err="1"/>
              <a:t>lativusrag</a:t>
            </a:r>
            <a:r>
              <a:rPr lang="hu-HU" dirty="0"/>
              <a:t>, ami azonos a mai </a:t>
            </a:r>
            <a:r>
              <a:rPr lang="hu-HU" i="1" dirty="0"/>
              <a:t>–</a:t>
            </a:r>
            <a:r>
              <a:rPr lang="hu-HU" i="1" dirty="0" err="1"/>
              <a:t>vá</a:t>
            </a:r>
            <a:r>
              <a:rPr lang="hu-HU" i="1" dirty="0"/>
              <a:t>/</a:t>
            </a:r>
            <a:r>
              <a:rPr lang="hu-HU" i="1" dirty="0" err="1"/>
              <a:t>-vé</a:t>
            </a:r>
            <a:r>
              <a:rPr lang="hu-HU" dirty="0" err="1"/>
              <a:t>-ben</a:t>
            </a:r>
            <a:r>
              <a:rPr lang="hu-HU" dirty="0"/>
              <a:t> lévő </a:t>
            </a:r>
            <a:r>
              <a:rPr lang="hu-HU" dirty="0" err="1"/>
              <a:t>mgh-kal</a:t>
            </a:r>
            <a:r>
              <a:rPr lang="hu-HU" dirty="0"/>
              <a:t>, melyben a v hiátustöltő: </a:t>
            </a:r>
            <a:r>
              <a:rPr lang="hu-HU" i="1" dirty="0" err="1"/>
              <a:t>hazo-v-á</a:t>
            </a:r>
            <a:r>
              <a:rPr lang="hu-HU" dirty="0"/>
              <a:t>,  </a:t>
            </a:r>
          </a:p>
          <a:p>
            <a:pPr lvl="1"/>
            <a:r>
              <a:rPr lang="hu-HU" dirty="0" err="1"/>
              <a:t>fgr</a:t>
            </a:r>
            <a:r>
              <a:rPr lang="hu-HU" dirty="0"/>
              <a:t> eredetű tő: </a:t>
            </a:r>
            <a:r>
              <a:rPr lang="hu-HU" i="1" dirty="0" err="1"/>
              <a:t>hazo-</a:t>
            </a:r>
            <a:r>
              <a:rPr lang="hu-HU" dirty="0"/>
              <a:t> (a teljes tő) (l. korábbi órákon levezetve a kialakulását)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837101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Eſ</a:t>
            </a:r>
            <a:r>
              <a:rPr lang="hu-HU" b="1" i="1" dirty="0"/>
              <a:t> </a:t>
            </a:r>
            <a:r>
              <a:rPr lang="hu-HU" b="1" i="1" dirty="0" err="1"/>
              <a:t>mend</a:t>
            </a:r>
            <a:r>
              <a:rPr lang="hu-HU" b="1" i="1" dirty="0"/>
              <a:t> </a:t>
            </a:r>
            <a:r>
              <a:rPr lang="hu-HU" b="1" i="1" dirty="0" err="1"/>
              <a:t>paradiſumben</a:t>
            </a:r>
            <a:r>
              <a:rPr lang="hu-HU" b="1" i="1" dirty="0"/>
              <a:t> </a:t>
            </a:r>
            <a:r>
              <a:rPr lang="hu-HU" b="1" i="1" dirty="0" err="1"/>
              <a:t>uolov</a:t>
            </a:r>
            <a:r>
              <a:rPr lang="hu-HU" b="1" i="1" dirty="0"/>
              <a:t> </a:t>
            </a:r>
            <a:r>
              <a:rPr lang="hu-HU" b="1" i="1" dirty="0" err="1"/>
              <a:t>gimilcíctul</a:t>
            </a:r>
            <a:r>
              <a:rPr lang="hu-HU" b="1" i="1" dirty="0"/>
              <a:t> </a:t>
            </a:r>
            <a:r>
              <a:rPr lang="hu-HU" b="1" i="1" dirty="0" err="1"/>
              <a:t>munda</a:t>
            </a:r>
            <a:r>
              <a:rPr lang="hu-HU" b="1" i="1" dirty="0"/>
              <a:t> </a:t>
            </a:r>
            <a:r>
              <a:rPr lang="hu-HU" b="1" i="1" dirty="0" err="1"/>
              <a:t>nekí</a:t>
            </a:r>
            <a:r>
              <a:rPr lang="hu-HU" b="1" i="1" dirty="0"/>
              <a:t> </a:t>
            </a:r>
            <a:r>
              <a:rPr lang="hu-HU" b="1" i="1" dirty="0" err="1"/>
              <a:t>elnie</a:t>
            </a:r>
            <a:r>
              <a:rPr lang="hu-HU" b="1" i="1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hu-HU" i="1" dirty="0" err="1"/>
              <a:t>munda</a:t>
            </a:r>
            <a:r>
              <a:rPr lang="hu-HU" i="1" dirty="0"/>
              <a:t>: </a:t>
            </a:r>
            <a:endParaRPr lang="hu-HU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sz="3200" dirty="0" smtClean="0"/>
              <a:t>az elbeszélő </a:t>
            </a:r>
            <a:r>
              <a:rPr lang="hu-HU" sz="3200" dirty="0"/>
              <a:t>múltban a </a:t>
            </a:r>
            <a:r>
              <a:rPr lang="hu-HU" sz="3200" dirty="0" err="1"/>
              <a:t>mgh-k</a:t>
            </a:r>
            <a:r>
              <a:rPr lang="hu-HU" sz="3200" dirty="0"/>
              <a:t> rövidülése még nem történt meg, s ezért állnak a rövidebb, eredeti, alanyi ragozású alakokkal szemben hosszabb tárgyas alakok (</a:t>
            </a:r>
            <a:r>
              <a:rPr lang="hu-HU" sz="3200" i="1" dirty="0" err="1"/>
              <a:t>mundoa</a:t>
            </a:r>
            <a:r>
              <a:rPr lang="hu-HU" sz="3200" dirty="0"/>
              <a:t>), utóbbiak a teljes tőből vannak analogikusan újraképezve, amelyek aztán eltűnnek, miután a szóvégi </a:t>
            </a:r>
            <a:r>
              <a:rPr lang="hu-HU" sz="3200" dirty="0" err="1"/>
              <a:t>mgh-k</a:t>
            </a:r>
            <a:r>
              <a:rPr lang="hu-HU" sz="3200" dirty="0"/>
              <a:t> rövidülnek, s így lehetségessé vált az </a:t>
            </a:r>
            <a:r>
              <a:rPr lang="hu-HU" sz="3200" i="1" dirty="0"/>
              <a:t>a: á, e: é </a:t>
            </a:r>
            <a:r>
              <a:rPr lang="hu-HU" sz="3200" dirty="0"/>
              <a:t>szembenállás. </a:t>
            </a:r>
          </a:p>
          <a:p>
            <a:r>
              <a:rPr lang="hu-HU" i="1" dirty="0"/>
              <a:t>a </a:t>
            </a:r>
            <a:r>
              <a:rPr lang="hu-HU" i="1" dirty="0" err="1"/>
              <a:t>mund</a:t>
            </a:r>
            <a:r>
              <a:rPr lang="hu-HU" i="1" dirty="0"/>
              <a:t> </a:t>
            </a:r>
            <a:r>
              <a:rPr lang="hu-HU" dirty="0"/>
              <a:t> (ősi eredetű) a rokon nyelvek tanúsága szerint nem abszolút tő: </a:t>
            </a:r>
            <a:r>
              <a:rPr lang="hu-HU" i="1" dirty="0" err="1"/>
              <a:t>mun</a:t>
            </a:r>
            <a:r>
              <a:rPr lang="hu-HU" i="1" dirty="0"/>
              <a:t> + d</a:t>
            </a:r>
            <a:r>
              <a:rPr lang="hu-HU" dirty="0"/>
              <a:t> (</a:t>
            </a:r>
            <a:r>
              <a:rPr lang="hu-HU" i="1" dirty="0" err="1"/>
              <a:t>d</a:t>
            </a:r>
            <a:r>
              <a:rPr lang="hu-HU" i="1" dirty="0"/>
              <a:t> </a:t>
            </a:r>
            <a:r>
              <a:rPr lang="hu-HU" dirty="0"/>
              <a:t>= </a:t>
            </a:r>
            <a:r>
              <a:rPr lang="hu-HU" dirty="0" err="1"/>
              <a:t>gyak</a:t>
            </a:r>
            <a:r>
              <a:rPr lang="hu-HU" dirty="0"/>
              <a:t>. képző, l.  </a:t>
            </a:r>
            <a:r>
              <a:rPr lang="hu-HU" i="1" dirty="0"/>
              <a:t>kérd, told, csapod, leped, </a:t>
            </a:r>
            <a:r>
              <a:rPr lang="hu-HU" i="1" dirty="0" err="1"/>
              <a:t>csiped</a:t>
            </a:r>
            <a:r>
              <a:rPr lang="hu-HU" i="1" dirty="0"/>
              <a:t>, bököd</a:t>
            </a:r>
            <a:r>
              <a:rPr lang="hu-HU" dirty="0"/>
              <a:t>, és kezdő jelentése is van: </a:t>
            </a:r>
            <a:r>
              <a:rPr lang="hu-HU" i="1" dirty="0"/>
              <a:t>éled, gyullad, fullad</a:t>
            </a:r>
            <a:r>
              <a:rPr lang="hu-HU" dirty="0"/>
              <a:t>), s igen régi képzés lehet, mivel az </a:t>
            </a:r>
            <a:r>
              <a:rPr lang="hu-HU" i="1" dirty="0"/>
              <a:t>n </a:t>
            </a:r>
            <a:r>
              <a:rPr lang="hu-HU" dirty="0"/>
              <a:t>és a </a:t>
            </a:r>
            <a:r>
              <a:rPr lang="hu-HU" i="1" dirty="0"/>
              <a:t>d </a:t>
            </a:r>
            <a:r>
              <a:rPr lang="hu-HU" dirty="0"/>
              <a:t>között nincs tővéghangzó, ugyanis az a </a:t>
            </a:r>
            <a:r>
              <a:rPr lang="hu-HU" i="1" dirty="0"/>
              <a:t>d </a:t>
            </a:r>
            <a:r>
              <a:rPr lang="hu-HU" dirty="0"/>
              <a:t>előtt még akkor esett ki, amikor a </a:t>
            </a:r>
            <a:r>
              <a:rPr lang="hu-HU" i="1" dirty="0"/>
              <a:t>d </a:t>
            </a:r>
            <a:r>
              <a:rPr lang="hu-HU" dirty="0"/>
              <a:t>után a szó végén még teljes </a:t>
            </a:r>
            <a:r>
              <a:rPr lang="hu-HU" dirty="0" err="1"/>
              <a:t>mgh</a:t>
            </a:r>
            <a:r>
              <a:rPr lang="hu-HU" dirty="0"/>
              <a:t> volt (</a:t>
            </a:r>
            <a:r>
              <a:rPr lang="hu-HU" dirty="0" err="1"/>
              <a:t>kétnyíltszótagos</a:t>
            </a:r>
            <a:r>
              <a:rPr lang="hu-HU" dirty="0"/>
              <a:t> t.)</a:t>
            </a:r>
          </a:p>
        </p:txBody>
      </p:sp>
    </p:spTree>
    <p:extLst>
      <p:ext uri="{BB962C8B-B14F-4D97-AF65-F5344CB8AC3E}">
        <p14:creationId xmlns:p14="http://schemas.microsoft.com/office/powerpoint/2010/main" val="37703839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u-HU" i="1" dirty="0" err="1"/>
              <a:t>elnie</a:t>
            </a:r>
            <a:r>
              <a:rPr lang="hu-HU" i="1" dirty="0"/>
              <a:t>:</a:t>
            </a:r>
            <a:endParaRPr lang="hu-HU" dirty="0"/>
          </a:p>
          <a:p>
            <a:pPr lvl="1"/>
            <a:r>
              <a:rPr lang="hu-HU" dirty="0"/>
              <a:t>a </a:t>
            </a:r>
            <a:r>
              <a:rPr lang="hu-HU" i="1" dirty="0" err="1"/>
              <a:t>munda</a:t>
            </a:r>
            <a:r>
              <a:rPr lang="hu-HU" i="1" dirty="0"/>
              <a:t> </a:t>
            </a:r>
            <a:r>
              <a:rPr lang="hu-HU" dirty="0"/>
              <a:t>az Á, ez az </a:t>
            </a:r>
            <a:r>
              <a:rPr lang="hu-HU" dirty="0" err="1"/>
              <a:t>irányH-ja</a:t>
            </a:r>
            <a:endParaRPr lang="hu-HU" dirty="0"/>
          </a:p>
          <a:p>
            <a:pPr lvl="1"/>
            <a:r>
              <a:rPr lang="hu-HU" dirty="0"/>
              <a:t>tagolása: </a:t>
            </a:r>
            <a:r>
              <a:rPr lang="hu-HU" i="1" dirty="0"/>
              <a:t>el-ni-e: </a:t>
            </a:r>
            <a:endParaRPr lang="hu-HU" dirty="0"/>
          </a:p>
          <a:p>
            <a:pPr lvl="2"/>
            <a:r>
              <a:rPr lang="hu-HU" dirty="0"/>
              <a:t>az e </a:t>
            </a:r>
            <a:r>
              <a:rPr lang="hu-HU" dirty="0" err="1"/>
              <a:t>bszj</a:t>
            </a:r>
            <a:r>
              <a:rPr lang="hu-HU" dirty="0"/>
              <a:t> &lt;NEM IGEI SZEMÉLYRAG?&gt;</a:t>
            </a:r>
          </a:p>
          <a:p>
            <a:pPr lvl="2"/>
            <a:r>
              <a:rPr lang="hu-HU" dirty="0"/>
              <a:t>a </a:t>
            </a:r>
            <a:r>
              <a:rPr lang="hu-HU" dirty="0" err="1"/>
              <a:t>-ni</a:t>
            </a:r>
            <a:r>
              <a:rPr lang="hu-HU" dirty="0"/>
              <a:t> </a:t>
            </a:r>
            <a:r>
              <a:rPr lang="hu-HU" dirty="0" err="1"/>
              <a:t>fnin</a:t>
            </a:r>
            <a:r>
              <a:rPr lang="hu-HU" dirty="0"/>
              <a:t> képző, utóbbi eredete és szerkezete is vitatott, összetett, az biztos, de az </a:t>
            </a:r>
            <a:r>
              <a:rPr lang="hu-HU" dirty="0" err="1"/>
              <a:t>-n</a:t>
            </a:r>
            <a:r>
              <a:rPr lang="hu-HU" dirty="0"/>
              <a:t> a többség szerint </a:t>
            </a:r>
            <a:r>
              <a:rPr lang="hu-HU" dirty="0" err="1"/>
              <a:t>deverbális</a:t>
            </a:r>
            <a:r>
              <a:rPr lang="hu-HU" dirty="0"/>
              <a:t> nomenképző, ill. igenévképző (l. vagyon, </a:t>
            </a:r>
            <a:r>
              <a:rPr lang="hu-HU" dirty="0" err="1"/>
              <a:t>megyen</a:t>
            </a:r>
            <a:r>
              <a:rPr lang="hu-HU" dirty="0"/>
              <a:t>, </a:t>
            </a:r>
            <a:r>
              <a:rPr lang="hu-HU" dirty="0" err="1"/>
              <a:t>leszen-ben</a:t>
            </a:r>
            <a:r>
              <a:rPr lang="hu-HU" dirty="0"/>
              <a:t> azonos az –n igei szemraggal, és a vagyon, haszon, bizony, szilon névszók képzőjével, ez a rag </a:t>
            </a:r>
            <a:r>
              <a:rPr lang="hu-HU" dirty="0" err="1"/>
              <a:t>fgr</a:t>
            </a:r>
            <a:r>
              <a:rPr lang="hu-HU" dirty="0"/>
              <a:t>. eredetű. Az –i itt: B. sok elméletet ismertet, szerinte (itt Szinnyeire és Pappra támaszkodik) szerkezetvegyülés eredményezte a </a:t>
            </a:r>
            <a:r>
              <a:rPr lang="hu-HU" dirty="0" err="1"/>
              <a:t>fnin-i</a:t>
            </a:r>
            <a:r>
              <a:rPr lang="hu-HU" dirty="0"/>
              <a:t> paradigma tagjait: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607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914400" lvl="2" indent="0">
              <a:lnSpc>
                <a:spcPct val="110000"/>
              </a:lnSpc>
              <a:buNone/>
            </a:pPr>
            <a:r>
              <a:rPr lang="hu-HU" sz="3100" dirty="0" smtClean="0"/>
              <a:t>két </a:t>
            </a:r>
            <a:r>
              <a:rPr lang="hu-HU" sz="3100" dirty="0"/>
              <a:t>szerkezetsor állt egymás mellett, az elsőben </a:t>
            </a:r>
            <a:r>
              <a:rPr lang="hu-HU" sz="3100" dirty="0" err="1"/>
              <a:t>bszj-kel</a:t>
            </a:r>
            <a:r>
              <a:rPr lang="hu-HU" sz="3100" dirty="0"/>
              <a:t> ellátott igenév állt, amely 1. a létige mellett a </a:t>
            </a:r>
            <a:r>
              <a:rPr lang="hu-HU" sz="3100" dirty="0" err="1"/>
              <a:t>csvést</a:t>
            </a:r>
            <a:r>
              <a:rPr lang="hu-HU" sz="3100" dirty="0"/>
              <a:t> és annak szükségességét fejezte ki, kb. ’(neked) menésed van’, 2. szükségességet kifejező ige mellett </a:t>
            </a:r>
            <a:r>
              <a:rPr lang="hu-HU" sz="3100" dirty="0" err="1"/>
              <a:t>lativusos</a:t>
            </a:r>
            <a:r>
              <a:rPr lang="hu-HU" sz="3100" dirty="0"/>
              <a:t> szerkezettel fejezte ki azt, amire a </a:t>
            </a:r>
            <a:r>
              <a:rPr lang="hu-HU" sz="3100" dirty="0" err="1"/>
              <a:t>csvés</a:t>
            </a:r>
            <a:r>
              <a:rPr lang="hu-HU" sz="3100" dirty="0"/>
              <a:t> </a:t>
            </a:r>
            <a:r>
              <a:rPr lang="hu-HU" sz="3100" dirty="0" smtClean="0"/>
              <a:t>irányul:</a:t>
            </a:r>
            <a:endParaRPr lang="hu-HU" sz="3100" dirty="0"/>
          </a:p>
          <a:p>
            <a:r>
              <a:rPr lang="hu-HU" sz="3100" i="1" dirty="0"/>
              <a:t>várnom van </a:t>
            </a:r>
            <a:r>
              <a:rPr lang="hu-HU" sz="3100" dirty="0"/>
              <a:t>’</a:t>
            </a:r>
            <a:r>
              <a:rPr lang="hu-HU" sz="3100" dirty="0" err="1"/>
              <a:t>várásom</a:t>
            </a:r>
            <a:r>
              <a:rPr lang="hu-HU" sz="3100" dirty="0"/>
              <a:t>, várni valóm van’ </a:t>
            </a:r>
            <a:r>
              <a:rPr lang="hu-HU" sz="3100" i="1" dirty="0"/>
              <a:t>nekem várni </a:t>
            </a:r>
            <a:r>
              <a:rPr lang="hu-HU" sz="3100" dirty="0"/>
              <a:t>kell</a:t>
            </a:r>
          </a:p>
          <a:p>
            <a:r>
              <a:rPr lang="hu-HU" sz="3100" i="1" dirty="0"/>
              <a:t>várnod van				</a:t>
            </a:r>
            <a:r>
              <a:rPr lang="hu-HU" sz="3100" i="1" dirty="0" smtClean="0"/>
              <a:t>	neked </a:t>
            </a:r>
            <a:r>
              <a:rPr lang="hu-HU" sz="3100" i="1" dirty="0"/>
              <a:t>várni </a:t>
            </a:r>
            <a:r>
              <a:rPr lang="hu-HU" sz="3100" dirty="0"/>
              <a:t>kell</a:t>
            </a:r>
          </a:p>
          <a:p>
            <a:r>
              <a:rPr lang="hu-HU" sz="3100" i="1" dirty="0"/>
              <a:t>*várna van				</a:t>
            </a:r>
            <a:r>
              <a:rPr lang="hu-HU" sz="3100" i="1" dirty="0" smtClean="0"/>
              <a:t>	neki </a:t>
            </a:r>
            <a:r>
              <a:rPr lang="hu-HU" sz="3100" i="1" dirty="0"/>
              <a:t>várni </a:t>
            </a:r>
            <a:r>
              <a:rPr lang="hu-HU" sz="3100" dirty="0"/>
              <a:t>kell</a:t>
            </a:r>
          </a:p>
          <a:p>
            <a:pPr marL="0" indent="0">
              <a:buNone/>
            </a:pPr>
            <a:r>
              <a:rPr lang="hu-HU" sz="3100" dirty="0"/>
              <a:t>A két szerkezet keveredésével alakult ki:</a:t>
            </a:r>
          </a:p>
          <a:p>
            <a:r>
              <a:rPr lang="hu-HU" sz="3100" i="1" dirty="0"/>
              <a:t>nekem várni </a:t>
            </a:r>
            <a:r>
              <a:rPr lang="hu-HU" sz="3100" dirty="0"/>
              <a:t>vagy </a:t>
            </a:r>
            <a:r>
              <a:rPr lang="hu-HU" sz="3100" i="1" dirty="0"/>
              <a:t>várnom kell</a:t>
            </a:r>
            <a:endParaRPr lang="hu-HU" sz="3100" dirty="0"/>
          </a:p>
          <a:p>
            <a:r>
              <a:rPr lang="hu-HU" sz="3100" i="1" dirty="0"/>
              <a:t>neked várni </a:t>
            </a:r>
            <a:r>
              <a:rPr lang="hu-HU" sz="3100" dirty="0"/>
              <a:t>vagy </a:t>
            </a:r>
            <a:r>
              <a:rPr lang="hu-HU" sz="3100" i="1" dirty="0"/>
              <a:t>várnod kell</a:t>
            </a:r>
            <a:endParaRPr lang="hu-HU" sz="3100" dirty="0"/>
          </a:p>
          <a:p>
            <a:r>
              <a:rPr lang="hu-HU" sz="3100" i="1" dirty="0"/>
              <a:t>neki várni kell</a:t>
            </a:r>
            <a:endParaRPr lang="hu-HU" sz="31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31312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u-HU" dirty="0"/>
              <a:t>A kódex a </a:t>
            </a:r>
            <a:r>
              <a:rPr lang="hu-HU" dirty="0" err="1"/>
              <a:t>boldvai</a:t>
            </a:r>
            <a:r>
              <a:rPr lang="hu-HU" dirty="0"/>
              <a:t> bencés kolostornak készült, mely 1203-ban leégett. A pozsonyi társas káptalantól került a mai helyére 1813-ban.</a:t>
            </a:r>
          </a:p>
          <a:p>
            <a:pPr lvl="0"/>
            <a:r>
              <a:rPr lang="hu-HU" dirty="0"/>
              <a:t>A kódexet egy bencés kolostorban írták meg, de nem tudni, melyikben. de a világi papságnak készült, nem szerzeteseknek.</a:t>
            </a:r>
          </a:p>
          <a:p>
            <a:pPr lvl="0"/>
            <a:r>
              <a:rPr lang="hu-HU" dirty="0"/>
              <a:t>A </a:t>
            </a:r>
            <a:r>
              <a:rPr lang="hu-HU" dirty="0" err="1"/>
              <a:t>HB-t</a:t>
            </a:r>
            <a:r>
              <a:rPr lang="hu-HU" dirty="0"/>
              <a:t> elsőként </a:t>
            </a:r>
            <a:r>
              <a:rPr lang="hu-HU" dirty="0" err="1"/>
              <a:t>Schier</a:t>
            </a:r>
            <a:r>
              <a:rPr lang="hu-HU" dirty="0"/>
              <a:t> </a:t>
            </a:r>
            <a:r>
              <a:rPr lang="hu-HU" dirty="0" err="1"/>
              <a:t>Xystus</a:t>
            </a:r>
            <a:r>
              <a:rPr lang="hu-HU" dirty="0"/>
              <a:t> Ágoston-rendi szerzetes fedezte fel, és Pray György ismertette először 1770-ben, majd teljes szövegét Sajnovics tette közzé szintén 1770-ben a </a:t>
            </a:r>
            <a:r>
              <a:rPr lang="hu-HU" dirty="0" err="1"/>
              <a:t>Demonstratióban</a:t>
            </a:r>
            <a:r>
              <a:rPr lang="hu-HU" dirty="0"/>
              <a:t>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4149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hu-HU" dirty="0" smtClean="0"/>
              <a:t>másik </a:t>
            </a:r>
            <a:r>
              <a:rPr lang="hu-HU" dirty="0"/>
              <a:t>ötlet: az </a:t>
            </a:r>
            <a:r>
              <a:rPr lang="hu-HU" i="1" dirty="0"/>
              <a:t>–n </a:t>
            </a:r>
            <a:r>
              <a:rPr lang="hu-HU" dirty="0"/>
              <a:t>itt </a:t>
            </a:r>
            <a:r>
              <a:rPr lang="hu-HU" dirty="0" err="1"/>
              <a:t>locativusrag</a:t>
            </a:r>
            <a:r>
              <a:rPr lang="hu-HU" dirty="0"/>
              <a:t>, az </a:t>
            </a:r>
            <a:r>
              <a:rPr lang="hu-HU" i="1" dirty="0"/>
              <a:t>–i </a:t>
            </a:r>
            <a:r>
              <a:rPr lang="hu-HU" dirty="0" err="1"/>
              <a:t>lativusrag</a:t>
            </a:r>
            <a:r>
              <a:rPr lang="hu-HU" dirty="0"/>
              <a:t> és ragbokorrá alakult, l. </a:t>
            </a:r>
            <a:r>
              <a:rPr lang="hu-HU" i="1" dirty="0"/>
              <a:t>menyi, </a:t>
            </a:r>
            <a:r>
              <a:rPr lang="hu-HU" dirty="0"/>
              <a:t>s később fejlődött volna nomenverbum-tövekhez járulva a </a:t>
            </a:r>
            <a:r>
              <a:rPr lang="hu-HU" dirty="0" err="1"/>
              <a:t>fnin</a:t>
            </a:r>
            <a:r>
              <a:rPr lang="hu-HU" dirty="0"/>
              <a:t> –</a:t>
            </a:r>
            <a:r>
              <a:rPr lang="hu-HU" i="1" dirty="0"/>
              <a:t>ni </a:t>
            </a:r>
            <a:r>
              <a:rPr lang="hu-HU" dirty="0"/>
              <a:t>jelölőjévé cél- v. </a:t>
            </a:r>
            <a:r>
              <a:rPr lang="hu-HU" dirty="0" err="1"/>
              <a:t>eredményH-i</a:t>
            </a:r>
            <a:r>
              <a:rPr lang="hu-HU" dirty="0"/>
              <a:t> szerepben – ez B. szerint nem képtelenség, de időben túl koránra tenné vissza a </a:t>
            </a:r>
            <a:r>
              <a:rPr lang="hu-HU" dirty="0" err="1"/>
              <a:t>fnin</a:t>
            </a:r>
            <a:r>
              <a:rPr lang="hu-HU" dirty="0"/>
              <a:t> képzőjének kialakulását, amikor még a névszó és az ige nem vált el egymástól, kb. a </a:t>
            </a:r>
            <a:r>
              <a:rPr lang="hu-HU" dirty="0" err="1"/>
              <a:t>preuráli</a:t>
            </a:r>
            <a:r>
              <a:rPr lang="hu-HU" dirty="0"/>
              <a:t> kor, márpedig </a:t>
            </a:r>
            <a:r>
              <a:rPr lang="hu-HU" i="1" dirty="0"/>
              <a:t>–ni </a:t>
            </a:r>
            <a:r>
              <a:rPr lang="hu-HU" dirty="0"/>
              <a:t>igenévképző csak a permi nyelvekben van, amely nyelvek őse a magyar </a:t>
            </a:r>
            <a:r>
              <a:rPr lang="hu-HU" dirty="0" err="1"/>
              <a:t>nyj-val</a:t>
            </a:r>
            <a:r>
              <a:rPr lang="hu-HU" dirty="0"/>
              <a:t> volt szomszédos, s ez ellene vall a régi voltnak.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313512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hu-HU" i="1" dirty="0" err="1"/>
              <a:t>gimilcíctul</a:t>
            </a:r>
            <a:r>
              <a:rPr lang="hu-HU" i="1" dirty="0"/>
              <a:t>: </a:t>
            </a:r>
            <a:r>
              <a:rPr lang="hu-HU" dirty="0"/>
              <a:t>a </a:t>
            </a:r>
            <a:r>
              <a:rPr lang="hu-HU" i="1" dirty="0" err="1"/>
              <a:t>dzsj</a:t>
            </a:r>
            <a:r>
              <a:rPr lang="hu-HU" dirty="0"/>
              <a:t> (esetleg </a:t>
            </a:r>
            <a:r>
              <a:rPr lang="hu-HU" i="1" dirty="0" err="1"/>
              <a:t>gy</a:t>
            </a:r>
            <a:r>
              <a:rPr lang="hu-HU" dirty="0"/>
              <a:t>) jelölése </a:t>
            </a:r>
            <a:r>
              <a:rPr lang="hu-HU" i="1" dirty="0"/>
              <a:t>g</a:t>
            </a:r>
            <a:r>
              <a:rPr lang="hu-HU" dirty="0"/>
              <a:t>, láttuk, hogy ez a </a:t>
            </a:r>
            <a:r>
              <a:rPr lang="hu-HU" dirty="0" err="1"/>
              <a:t>TA-ban</a:t>
            </a:r>
            <a:r>
              <a:rPr lang="hu-HU" dirty="0"/>
              <a:t> is így van, szintén ősi a </a:t>
            </a:r>
            <a:r>
              <a:rPr lang="hu-HU" dirty="0" err="1"/>
              <a:t>cs</a:t>
            </a:r>
            <a:r>
              <a:rPr lang="hu-HU" dirty="0"/>
              <a:t> hang c-vel való írása, szintén l. TA, bár ez nem általános, váltakozik </a:t>
            </a:r>
            <a:r>
              <a:rPr lang="hu-HU" i="1" dirty="0"/>
              <a:t>s</a:t>
            </a:r>
            <a:r>
              <a:rPr lang="hu-HU" dirty="0"/>
              <a:t>-sel, a </a:t>
            </a:r>
            <a:r>
              <a:rPr lang="hu-HU" dirty="0" err="1"/>
              <a:t>HB-ben</a:t>
            </a:r>
            <a:r>
              <a:rPr lang="hu-HU" dirty="0"/>
              <a:t> is</a:t>
            </a:r>
          </a:p>
          <a:p>
            <a:pPr lvl="1"/>
            <a:r>
              <a:rPr lang="hu-HU" i="1" dirty="0" err="1"/>
              <a:t>tul</a:t>
            </a:r>
            <a:r>
              <a:rPr lang="hu-HU" i="1" dirty="0"/>
              <a:t> (=</a:t>
            </a:r>
            <a:r>
              <a:rPr lang="hu-HU" i="1" dirty="0" err="1"/>
              <a:t>tűl</a:t>
            </a:r>
            <a:r>
              <a:rPr lang="hu-HU" i="1" dirty="0"/>
              <a:t>): </a:t>
            </a:r>
            <a:r>
              <a:rPr lang="hu-HU" dirty="0"/>
              <a:t>ez itt még inkább névutó, mint rag, nem illeszkedik feltehetően, mert még a kódexek korából is van </a:t>
            </a:r>
            <a:r>
              <a:rPr lang="hu-HU" dirty="0" err="1"/>
              <a:t>pl-nk</a:t>
            </a:r>
            <a:r>
              <a:rPr lang="hu-HU" dirty="0"/>
              <a:t> nem illeszkedésre (</a:t>
            </a:r>
            <a:r>
              <a:rPr lang="hu-HU" dirty="0" err="1"/>
              <a:t>GömK</a:t>
            </a:r>
            <a:r>
              <a:rPr lang="hu-HU" dirty="0"/>
              <a:t>). </a:t>
            </a:r>
          </a:p>
          <a:p>
            <a:pPr lvl="1"/>
            <a:r>
              <a:rPr lang="hu-HU" dirty="0"/>
              <a:t>e névutó számos más alakban is ott van a </a:t>
            </a:r>
            <a:r>
              <a:rPr lang="hu-HU" dirty="0" err="1"/>
              <a:t>HB-ben</a:t>
            </a:r>
            <a:r>
              <a:rPr lang="hu-HU" dirty="0"/>
              <a:t>: </a:t>
            </a:r>
            <a:r>
              <a:rPr lang="hu-HU" i="1" dirty="0" err="1"/>
              <a:t>ildetuitvl</a:t>
            </a:r>
            <a:r>
              <a:rPr lang="hu-HU" i="1" dirty="0"/>
              <a:t>, </a:t>
            </a:r>
            <a:r>
              <a:rPr lang="hu-HU" i="1" dirty="0" err="1"/>
              <a:t>kinzotviatwl</a:t>
            </a:r>
            <a:r>
              <a:rPr lang="hu-HU" i="1" dirty="0"/>
              <a:t> </a:t>
            </a:r>
            <a:r>
              <a:rPr lang="hu-HU" dirty="0"/>
              <a:t>stb. Vsz. B. szerint, hogy az </a:t>
            </a:r>
            <a:r>
              <a:rPr lang="hu-HU" i="1" dirty="0" err="1"/>
              <a:t>üb</a:t>
            </a:r>
            <a:r>
              <a:rPr lang="hu-HU" i="1" dirty="0"/>
              <a:t> </a:t>
            </a:r>
            <a:r>
              <a:rPr lang="hu-HU" dirty="0"/>
              <a:t>diftongus  már egyszerűsödött, tehát </a:t>
            </a:r>
            <a:r>
              <a:rPr lang="hu-HU" i="1" dirty="0" err="1"/>
              <a:t>ű</a:t>
            </a:r>
            <a:r>
              <a:rPr lang="hu-HU" dirty="0" err="1"/>
              <a:t>-t</a:t>
            </a:r>
            <a:r>
              <a:rPr lang="hu-HU" dirty="0"/>
              <a:t> jelöl a </a:t>
            </a:r>
            <a:r>
              <a:rPr lang="hu-HU" i="1" dirty="0" err="1"/>
              <a:t>twl</a:t>
            </a:r>
            <a:r>
              <a:rPr lang="hu-HU" i="1" dirty="0"/>
              <a:t>, </a:t>
            </a:r>
            <a:r>
              <a:rPr lang="hu-HU" i="1" dirty="0" err="1"/>
              <a:t>tvl</a:t>
            </a:r>
            <a:r>
              <a:rPr lang="hu-HU" i="1" dirty="0"/>
              <a:t> </a:t>
            </a:r>
            <a:r>
              <a:rPr lang="hu-HU" dirty="0"/>
              <a:t>írásforma. </a:t>
            </a:r>
            <a:endParaRPr lang="hu-HU" dirty="0" smtClean="0"/>
          </a:p>
          <a:p>
            <a:pPr lvl="1"/>
            <a:r>
              <a:rPr lang="hu-HU" dirty="0" smtClean="0"/>
              <a:t>e </a:t>
            </a:r>
            <a:r>
              <a:rPr lang="hu-HU" dirty="0"/>
              <a:t>fiatalabb ragunk is határozóragos főnévre megy vissza, az </a:t>
            </a:r>
            <a:r>
              <a:rPr lang="hu-HU" dirty="0" err="1"/>
              <a:t>-</a:t>
            </a:r>
            <a:r>
              <a:rPr lang="hu-HU" i="1" dirty="0" err="1"/>
              <a:t>l</a:t>
            </a:r>
            <a:r>
              <a:rPr lang="hu-HU" i="1" dirty="0"/>
              <a:t> </a:t>
            </a:r>
            <a:r>
              <a:rPr lang="hu-HU" dirty="0" err="1"/>
              <a:t>ablativusrag</a:t>
            </a:r>
            <a:endParaRPr lang="hu-HU" dirty="0"/>
          </a:p>
          <a:p>
            <a:pPr lvl="1"/>
            <a:r>
              <a:rPr lang="hu-HU" dirty="0"/>
              <a:t>az alapszó: a magyar </a:t>
            </a:r>
            <a:r>
              <a:rPr lang="hu-HU" i="1" dirty="0"/>
              <a:t>tős (~tű)</a:t>
            </a:r>
            <a:r>
              <a:rPr lang="hu-HU" dirty="0"/>
              <a:t> főnév, ’</a:t>
            </a:r>
            <a:r>
              <a:rPr lang="hu-HU" dirty="0" err="1"/>
              <a:t>közvetlen</a:t>
            </a:r>
            <a:r>
              <a:rPr lang="hu-HU" dirty="0"/>
              <a:t> közelség’ jelentése ott van ma is a </a:t>
            </a:r>
            <a:r>
              <a:rPr lang="hu-HU" i="1" dirty="0"/>
              <a:t>tőszomszéd </a:t>
            </a:r>
            <a:r>
              <a:rPr lang="hu-HU" dirty="0"/>
              <a:t>szóban. A szó maga </a:t>
            </a:r>
            <a:r>
              <a:rPr lang="hu-HU" dirty="0" err="1"/>
              <a:t>fgr</a:t>
            </a:r>
            <a:r>
              <a:rPr lang="hu-HU" dirty="0"/>
              <a:t>. eredetű, </a:t>
            </a:r>
            <a:r>
              <a:rPr lang="hu-HU" i="1" dirty="0"/>
              <a:t>v</a:t>
            </a:r>
            <a:r>
              <a:rPr lang="hu-HU" dirty="0"/>
              <a:t>-s tövű. Az biztos, hogy az </a:t>
            </a:r>
            <a:r>
              <a:rPr lang="hu-HU" dirty="0" err="1"/>
              <a:t>ŐSM-ban</a:t>
            </a:r>
            <a:r>
              <a:rPr lang="hu-HU" dirty="0"/>
              <a:t> </a:t>
            </a:r>
            <a:r>
              <a:rPr lang="hu-HU" i="1" dirty="0"/>
              <a:t>*</a:t>
            </a:r>
            <a:r>
              <a:rPr lang="hu-HU" i="1" dirty="0" err="1"/>
              <a:t>tib</a:t>
            </a:r>
            <a:r>
              <a:rPr lang="hu-HU" dirty="0"/>
              <a:t> formájú kellett legyen, ebből az összes alakváltozat megmagyarázható.</a:t>
            </a:r>
          </a:p>
          <a:p>
            <a:pPr lvl="1"/>
            <a:r>
              <a:rPr lang="hu-HU" i="1" dirty="0" err="1"/>
              <a:t>gimilcí-</a:t>
            </a:r>
            <a:r>
              <a:rPr lang="hu-HU" i="1" dirty="0"/>
              <a:t> </a:t>
            </a:r>
            <a:r>
              <a:rPr lang="hu-HU" dirty="0"/>
              <a:t>analogikus tővéghangzóval, a csonka tő </a:t>
            </a:r>
            <a:r>
              <a:rPr lang="hu-HU" i="1" dirty="0" err="1"/>
              <a:t>dzsjimilcs</a:t>
            </a:r>
            <a:r>
              <a:rPr lang="hu-HU" i="1" dirty="0"/>
              <a:t> </a:t>
            </a:r>
            <a:r>
              <a:rPr lang="hu-HU" dirty="0"/>
              <a:t>&gt; </a:t>
            </a:r>
            <a:r>
              <a:rPr lang="hu-HU" i="1" dirty="0" err="1"/>
              <a:t>gyimilcs</a:t>
            </a:r>
            <a:r>
              <a:rPr lang="hu-HU" dirty="0"/>
              <a:t>, az előbbi az ótörök (csuvasos) </a:t>
            </a:r>
            <a:r>
              <a:rPr lang="hu-HU" i="1" dirty="0" err="1"/>
              <a:t>jimiš</a:t>
            </a:r>
            <a:r>
              <a:rPr lang="hu-HU" dirty="0" err="1"/>
              <a:t>-re</a:t>
            </a:r>
            <a:r>
              <a:rPr lang="hu-HU" dirty="0"/>
              <a:t> (</a:t>
            </a:r>
            <a:r>
              <a:rPr lang="hu-HU" dirty="0" err="1"/>
              <a:t>hasekes</a:t>
            </a:r>
            <a:r>
              <a:rPr lang="hu-HU" dirty="0"/>
              <a:t> j!, az átvétel ideje: ŐSM kor utolsó századai) megy vissza, ’</a:t>
            </a:r>
            <a:r>
              <a:rPr lang="hu-HU" dirty="0" err="1"/>
              <a:t>étel</a:t>
            </a:r>
            <a:r>
              <a:rPr lang="hu-HU" dirty="0"/>
              <a:t>, gyümölcs’, ilyen hangváltozásra l.. még </a:t>
            </a:r>
            <a:r>
              <a:rPr lang="hu-HU" i="1" dirty="0"/>
              <a:t>gyűrű, gyűszű, gyapjú, gyertya, gyáva,  gyúr, gyűr</a:t>
            </a:r>
            <a:endParaRPr lang="hu-HU" dirty="0"/>
          </a:p>
          <a:p>
            <a:pPr lvl="1"/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19293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hu-HU" i="1" dirty="0" err="1"/>
              <a:t>uolov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való</a:t>
            </a:r>
            <a:r>
              <a:rPr lang="hu-HU" dirty="0"/>
              <a:t>’: </a:t>
            </a:r>
            <a:r>
              <a:rPr lang="hu-HU" i="1" dirty="0" err="1"/>
              <a:t>βol-</a:t>
            </a:r>
            <a:r>
              <a:rPr lang="hu-HU" i="1" dirty="0"/>
              <a:t> &gt; </a:t>
            </a:r>
            <a:r>
              <a:rPr lang="hu-HU" i="1" dirty="0" err="1"/>
              <a:t>vol-</a:t>
            </a:r>
            <a:r>
              <a:rPr lang="hu-HU" i="1" dirty="0"/>
              <a:t> &gt; </a:t>
            </a:r>
            <a:r>
              <a:rPr lang="hu-HU" i="1" dirty="0" err="1"/>
              <a:t>val-</a:t>
            </a:r>
            <a:r>
              <a:rPr lang="hu-HU" i="1" dirty="0"/>
              <a:t> </a:t>
            </a:r>
            <a:r>
              <a:rPr lang="hu-HU" dirty="0"/>
              <a:t>tőből alakult </a:t>
            </a:r>
            <a:r>
              <a:rPr lang="hu-HU" dirty="0" err="1"/>
              <a:t>mnin</a:t>
            </a:r>
            <a:r>
              <a:rPr lang="hu-HU" dirty="0"/>
              <a:t>. A </a:t>
            </a:r>
            <a:r>
              <a:rPr lang="hu-HU" dirty="0" err="1"/>
              <a:t>mnin-képzőre</a:t>
            </a:r>
            <a:r>
              <a:rPr lang="hu-HU" dirty="0"/>
              <a:t> több elképzelés is van (mind rokon nyelvi, </a:t>
            </a:r>
            <a:r>
              <a:rPr lang="hu-HU" dirty="0" err="1"/>
              <a:t>fgr</a:t>
            </a:r>
            <a:r>
              <a:rPr lang="hu-HU" dirty="0"/>
              <a:t>. képző). B. szerint a gr. </a:t>
            </a:r>
            <a:r>
              <a:rPr lang="hu-HU" i="1" dirty="0"/>
              <a:t>*</a:t>
            </a:r>
            <a:r>
              <a:rPr lang="hu-HU" i="1" dirty="0" err="1"/>
              <a:t>-k</a:t>
            </a:r>
            <a:r>
              <a:rPr lang="hu-HU" dirty="0" err="1"/>
              <a:t>-ból</a:t>
            </a:r>
            <a:r>
              <a:rPr lang="hu-HU" dirty="0"/>
              <a:t> vagy *</a:t>
            </a:r>
            <a:r>
              <a:rPr lang="hu-HU" dirty="0" err="1"/>
              <a:t>-</a:t>
            </a:r>
            <a:r>
              <a:rPr lang="hu-HU" i="1" dirty="0" err="1"/>
              <a:t>ŋ</a:t>
            </a:r>
            <a:r>
              <a:rPr lang="hu-HU" dirty="0" err="1"/>
              <a:t>-ből</a:t>
            </a:r>
            <a:r>
              <a:rPr lang="hu-HU" dirty="0"/>
              <a:t> lett </a:t>
            </a:r>
            <a:r>
              <a:rPr lang="hu-HU" i="1" dirty="0"/>
              <a:t>γ</a:t>
            </a:r>
            <a:r>
              <a:rPr lang="hu-HU" dirty="0"/>
              <a:t>, mely </a:t>
            </a:r>
            <a:r>
              <a:rPr lang="hu-HU" dirty="0" err="1"/>
              <a:t>sámos</a:t>
            </a:r>
            <a:r>
              <a:rPr lang="hu-HU" dirty="0"/>
              <a:t> korai példán igazolható (l. </a:t>
            </a:r>
            <a:r>
              <a:rPr lang="hu-HU" dirty="0" err="1"/>
              <a:t>Konst</a:t>
            </a:r>
            <a:r>
              <a:rPr lang="hu-HU" dirty="0"/>
              <a:t>., </a:t>
            </a:r>
            <a:r>
              <a:rPr lang="hu-HU" dirty="0" err="1"/>
              <a:t>TA.-beli</a:t>
            </a:r>
            <a:r>
              <a:rPr lang="hu-HU" dirty="0"/>
              <a:t> egyes alakok, pl. TA </a:t>
            </a:r>
            <a:r>
              <a:rPr lang="hu-HU" i="1" dirty="0" err="1"/>
              <a:t>azah</a:t>
            </a:r>
            <a:r>
              <a:rPr lang="hu-HU" i="1" dirty="0"/>
              <a:t>, </a:t>
            </a:r>
            <a:r>
              <a:rPr lang="hu-HU" i="1" dirty="0" err="1"/>
              <a:t>meneh</a:t>
            </a:r>
            <a:r>
              <a:rPr lang="hu-HU" dirty="0"/>
              <a:t>). Esetleg lehetett a fejlődési sor </a:t>
            </a:r>
            <a:r>
              <a:rPr lang="hu-HU" i="1" dirty="0"/>
              <a:t>*</a:t>
            </a:r>
            <a:r>
              <a:rPr lang="hu-HU" i="1" dirty="0" err="1"/>
              <a:t>-m</a:t>
            </a:r>
            <a:r>
              <a:rPr lang="hu-HU" i="1" dirty="0"/>
              <a:t> </a:t>
            </a:r>
            <a:r>
              <a:rPr lang="hu-HU" dirty="0"/>
              <a:t>vagy </a:t>
            </a:r>
            <a:r>
              <a:rPr lang="hu-HU" i="1" dirty="0"/>
              <a:t>*</a:t>
            </a:r>
            <a:r>
              <a:rPr lang="hu-HU" i="1" dirty="0" err="1"/>
              <a:t>-p</a:t>
            </a:r>
            <a:r>
              <a:rPr lang="hu-HU" i="1" dirty="0"/>
              <a:t> </a:t>
            </a:r>
            <a:r>
              <a:rPr lang="hu-HU" dirty="0"/>
              <a:t>és ezekből &gt; </a:t>
            </a:r>
            <a:r>
              <a:rPr lang="hu-HU" i="1" dirty="0"/>
              <a:t>β. </a:t>
            </a:r>
            <a:r>
              <a:rPr lang="hu-HU" dirty="0"/>
              <a:t>Az utóbbi hangtanilag stimmelne, de az idézett </a:t>
            </a:r>
            <a:r>
              <a:rPr lang="hu-HU" dirty="0" err="1"/>
              <a:t>nyelvemlékekbeli</a:t>
            </a:r>
            <a:r>
              <a:rPr lang="hu-HU" dirty="0"/>
              <a:t> </a:t>
            </a:r>
            <a:r>
              <a:rPr lang="hu-HU" i="1" dirty="0"/>
              <a:t>γ </a:t>
            </a:r>
            <a:r>
              <a:rPr lang="hu-HU" dirty="0"/>
              <a:t>nem vezethető le belőle. A </a:t>
            </a:r>
            <a:r>
              <a:rPr lang="hu-HU" dirty="0" err="1"/>
              <a:t>HB-ben</a:t>
            </a:r>
            <a:r>
              <a:rPr lang="hu-HU" dirty="0"/>
              <a:t> </a:t>
            </a:r>
            <a:r>
              <a:rPr lang="hu-HU" dirty="0" err="1"/>
              <a:t>a</a:t>
            </a:r>
            <a:r>
              <a:rPr lang="hu-HU" dirty="0"/>
              <a:t> dolog a kettőshangzóknál tart. A </a:t>
            </a:r>
            <a:r>
              <a:rPr lang="hu-HU" i="1" dirty="0" err="1"/>
              <a:t>vol-</a:t>
            </a:r>
            <a:r>
              <a:rPr lang="hu-HU" i="1" dirty="0"/>
              <a:t> </a:t>
            </a:r>
            <a:r>
              <a:rPr lang="hu-HU" dirty="0"/>
              <a:t>igetőre l. a </a:t>
            </a:r>
            <a:r>
              <a:rPr lang="hu-HU" i="1" dirty="0" err="1"/>
              <a:t>vogmuc</a:t>
            </a:r>
            <a:r>
              <a:rPr lang="hu-HU" i="1" dirty="0"/>
              <a:t> </a:t>
            </a:r>
            <a:r>
              <a:rPr lang="hu-HU" dirty="0"/>
              <a:t>alaknál elmondottakat.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01459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hu-HU" i="1" dirty="0" err="1"/>
              <a:t>mend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egytől</a:t>
            </a:r>
            <a:r>
              <a:rPr lang="hu-HU" dirty="0"/>
              <a:t> egyig, mind’ – </a:t>
            </a:r>
            <a:r>
              <a:rPr lang="hu-HU" dirty="0" err="1"/>
              <a:t>mértékH</a:t>
            </a:r>
            <a:r>
              <a:rPr lang="hu-HU" dirty="0"/>
              <a:t>. 10x fordul elő a </a:t>
            </a:r>
            <a:r>
              <a:rPr lang="hu-HU" dirty="0" err="1"/>
              <a:t>HB-ben</a:t>
            </a:r>
            <a:r>
              <a:rPr lang="hu-HU" dirty="0"/>
              <a:t>, ha a főnév, amire vonatkozik, </a:t>
            </a:r>
            <a:r>
              <a:rPr lang="hu-HU" dirty="0" err="1"/>
              <a:t>TSZ-ban</a:t>
            </a:r>
            <a:r>
              <a:rPr lang="hu-HU" dirty="0"/>
              <a:t> van, akkor ez a funkciója, és ha a </a:t>
            </a:r>
            <a:r>
              <a:rPr lang="hu-HU" dirty="0" err="1"/>
              <a:t>fn</a:t>
            </a:r>
            <a:r>
              <a:rPr lang="hu-HU" dirty="0"/>
              <a:t> gyűjtőnévi jelentésű, akkor is. De J-nek látszik a </a:t>
            </a:r>
            <a:r>
              <a:rPr lang="hu-HU" i="1" dirty="0" err="1"/>
              <a:t>mend</a:t>
            </a:r>
            <a:r>
              <a:rPr lang="hu-HU" i="1" dirty="0"/>
              <a:t> </a:t>
            </a:r>
            <a:r>
              <a:rPr lang="hu-HU" i="1" dirty="0" err="1"/>
              <a:t>iovben</a:t>
            </a:r>
            <a:r>
              <a:rPr lang="hu-HU" dirty="0"/>
              <a:t> alakban. Eredete: a </a:t>
            </a:r>
            <a:r>
              <a:rPr lang="hu-HU" i="1" dirty="0"/>
              <a:t>mi </a:t>
            </a:r>
            <a:r>
              <a:rPr lang="hu-HU" dirty="0" err="1"/>
              <a:t>kérdő-vonatkozó-határozatlan</a:t>
            </a:r>
            <a:r>
              <a:rPr lang="hu-HU" dirty="0"/>
              <a:t> névmás származéka. Nagyon sok jelentéstani ötlet van és etimológia. B. saját verziója: a </a:t>
            </a:r>
            <a:r>
              <a:rPr lang="hu-HU" i="1" dirty="0"/>
              <a:t>menyi</a:t>
            </a:r>
            <a:r>
              <a:rPr lang="hu-HU" dirty="0"/>
              <a:t> = </a:t>
            </a:r>
            <a:r>
              <a:rPr lang="hu-HU" i="1" dirty="0" err="1"/>
              <a:t>me</a:t>
            </a:r>
            <a:r>
              <a:rPr lang="hu-HU" i="1" dirty="0"/>
              <a:t> + n + é~i </a:t>
            </a:r>
            <a:r>
              <a:rPr lang="hu-HU" dirty="0" err="1"/>
              <a:t>lativusrag</a:t>
            </a:r>
            <a:r>
              <a:rPr lang="hu-HU" dirty="0"/>
              <a:t>, ezt igazolja. A </a:t>
            </a:r>
            <a:r>
              <a:rPr lang="hu-HU" dirty="0" err="1"/>
              <a:t>lativusragot</a:t>
            </a:r>
            <a:r>
              <a:rPr lang="hu-HU" dirty="0"/>
              <a:t> e szóban a vele közeli funkciójú </a:t>
            </a:r>
            <a:r>
              <a:rPr lang="hu-HU" dirty="0" err="1"/>
              <a:t>prosecutivusrag</a:t>
            </a:r>
            <a:r>
              <a:rPr lang="hu-HU" dirty="0"/>
              <a:t> (~ ?</a:t>
            </a:r>
            <a:r>
              <a:rPr lang="hu-HU" dirty="0" err="1"/>
              <a:t>prolativus</a:t>
            </a:r>
            <a:r>
              <a:rPr lang="hu-HU" dirty="0"/>
              <a:t>, ’</a:t>
            </a:r>
            <a:r>
              <a:rPr lang="hu-HU" dirty="0" err="1"/>
              <a:t>vminek</a:t>
            </a:r>
            <a:r>
              <a:rPr lang="hu-HU" dirty="0"/>
              <a:t> a végéig’) váltotta fel, mely ott van az </a:t>
            </a:r>
            <a:r>
              <a:rPr lang="hu-HU" i="1" dirty="0"/>
              <a:t>ide, oda d</a:t>
            </a:r>
            <a:r>
              <a:rPr lang="hu-HU" dirty="0"/>
              <a:t>-jében, így egy *</a:t>
            </a:r>
            <a:r>
              <a:rPr lang="hu-HU" i="1" dirty="0" err="1"/>
              <a:t>mined</a:t>
            </a:r>
            <a:r>
              <a:rPr lang="hu-HU" i="1" dirty="0"/>
              <a:t>ˉ </a:t>
            </a:r>
            <a:r>
              <a:rPr lang="hu-HU" dirty="0"/>
              <a:t>&gt; </a:t>
            </a:r>
            <a:r>
              <a:rPr lang="hu-HU" i="1" dirty="0"/>
              <a:t>mindˉ </a:t>
            </a:r>
            <a:r>
              <a:rPr lang="hu-HU" dirty="0"/>
              <a:t>&gt; </a:t>
            </a:r>
            <a:r>
              <a:rPr lang="hu-HU" i="1" dirty="0" err="1"/>
              <a:t>mind</a:t>
            </a:r>
            <a:r>
              <a:rPr lang="hu-HU" i="1" dirty="0"/>
              <a:t> </a:t>
            </a:r>
            <a:r>
              <a:rPr lang="hu-HU" dirty="0"/>
              <a:t>&gt; </a:t>
            </a:r>
            <a:r>
              <a:rPr lang="hu-HU" i="1" dirty="0" err="1"/>
              <a:t>mënd</a:t>
            </a:r>
            <a:r>
              <a:rPr lang="hu-HU" dirty="0"/>
              <a:t> fejlődés tételezhető fel. A </a:t>
            </a:r>
            <a:r>
              <a:rPr lang="hu-HU" i="1" dirty="0"/>
              <a:t>mi </a:t>
            </a:r>
            <a:r>
              <a:rPr lang="hu-HU" dirty="0"/>
              <a:t>azt is jelentette, hogy ’</a:t>
            </a:r>
            <a:r>
              <a:rPr lang="hu-HU" dirty="0" err="1"/>
              <a:t>valami</a:t>
            </a:r>
            <a:r>
              <a:rPr lang="hu-HU" dirty="0"/>
              <a:t>’, így a </a:t>
            </a:r>
            <a:r>
              <a:rPr lang="hu-HU" dirty="0" err="1"/>
              <a:t>jtésfejlődés</a:t>
            </a:r>
            <a:r>
              <a:rPr lang="hu-HU" dirty="0"/>
              <a:t>: ’</a:t>
            </a:r>
            <a:r>
              <a:rPr lang="hu-HU" dirty="0" err="1"/>
              <a:t>valamin</a:t>
            </a:r>
            <a:r>
              <a:rPr lang="hu-HU" dirty="0"/>
              <a:t> v. valamennyin át, egész végig’. S ahogy a </a:t>
            </a:r>
            <a:r>
              <a:rPr lang="hu-HU" i="1" dirty="0"/>
              <a:t>mennyi</a:t>
            </a:r>
            <a:r>
              <a:rPr lang="hu-HU" dirty="0"/>
              <a:t>nek kifejlődött egy ’</a:t>
            </a:r>
            <a:r>
              <a:rPr lang="hu-HU" dirty="0" err="1"/>
              <a:t>minden</a:t>
            </a:r>
            <a:r>
              <a:rPr lang="hu-HU" dirty="0"/>
              <a:t>, mindahány’ </a:t>
            </a:r>
            <a:r>
              <a:rPr lang="hu-HU" dirty="0" err="1"/>
              <a:t>jtése</a:t>
            </a:r>
            <a:r>
              <a:rPr lang="hu-HU" dirty="0"/>
              <a:t>, a </a:t>
            </a:r>
            <a:r>
              <a:rPr lang="hu-HU" i="1" dirty="0"/>
              <a:t>mind </a:t>
            </a:r>
            <a:r>
              <a:rPr lang="hu-HU" dirty="0"/>
              <a:t>is elszigetelődhetett egy ’</a:t>
            </a:r>
            <a:r>
              <a:rPr lang="hu-HU" dirty="0" err="1"/>
              <a:t>összesen</a:t>
            </a:r>
            <a:r>
              <a:rPr lang="hu-HU" dirty="0"/>
              <a:t>, mind’ jelentésben. Eredetileg tehát határozó, ’</a:t>
            </a:r>
            <a:r>
              <a:rPr lang="hu-HU" dirty="0" err="1"/>
              <a:t>teljesen</a:t>
            </a:r>
            <a:r>
              <a:rPr lang="hu-HU" dirty="0"/>
              <a:t>, egytől egyig’ </a:t>
            </a:r>
            <a:r>
              <a:rPr lang="hu-HU" dirty="0" err="1"/>
              <a:t>jtéssel</a:t>
            </a:r>
            <a:r>
              <a:rPr lang="hu-HU" dirty="0"/>
              <a:t>. Ez is hipotézis, de előnye, h logikus.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47194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i="1" dirty="0" err="1"/>
              <a:t>Heon</a:t>
            </a:r>
            <a:r>
              <a:rPr lang="hu-HU" b="1" i="1" dirty="0"/>
              <a:t> </a:t>
            </a:r>
            <a:r>
              <a:rPr lang="hu-HU" b="1" i="1" dirty="0" err="1"/>
              <a:t>tilutoa</a:t>
            </a:r>
            <a:r>
              <a:rPr lang="hu-HU" b="1" i="1" dirty="0"/>
              <a:t> </a:t>
            </a:r>
            <a:r>
              <a:rPr lang="hu-HU" b="1" i="1" dirty="0" err="1"/>
              <a:t>wt</a:t>
            </a:r>
            <a:r>
              <a:rPr lang="hu-HU" b="1" i="1" dirty="0"/>
              <a:t> </a:t>
            </a:r>
            <a:r>
              <a:rPr lang="hu-HU" b="1" i="1" dirty="0" err="1"/>
              <a:t>ig</a:t>
            </a:r>
            <a:r>
              <a:rPr lang="hu-HU" b="1" i="1" dirty="0"/>
              <a:t> fa </a:t>
            </a:r>
            <a:r>
              <a:rPr lang="hu-HU" b="1" i="1" dirty="0" err="1"/>
              <a:t>gimilce</a:t>
            </a:r>
            <a:r>
              <a:rPr lang="hu-HU" b="1" i="1" dirty="0"/>
              <a:t> </a:t>
            </a:r>
            <a:r>
              <a:rPr lang="hu-HU" b="1" i="1" dirty="0" err="1"/>
              <a:t>tvl</a:t>
            </a:r>
            <a:r>
              <a:rPr lang="hu-HU" b="1" i="1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hu-HU" i="1" dirty="0" err="1"/>
              <a:t>tilutoa</a:t>
            </a:r>
            <a:r>
              <a:rPr lang="hu-HU" dirty="0"/>
              <a:t> ’</a:t>
            </a:r>
            <a:r>
              <a:rPr lang="hu-HU" dirty="0" err="1"/>
              <a:t>tiltá</a:t>
            </a:r>
            <a:r>
              <a:rPr lang="hu-HU" dirty="0"/>
              <a:t>’, ma így mondanánk ’</a:t>
            </a:r>
            <a:r>
              <a:rPr lang="hu-HU" dirty="0" err="1"/>
              <a:t>eltiltá</a:t>
            </a:r>
            <a:r>
              <a:rPr lang="hu-HU" dirty="0"/>
              <a:t>’, tehát igekötősen, az </a:t>
            </a:r>
            <a:r>
              <a:rPr lang="hu-HU" i="1" dirty="0"/>
              <a:t>el-</a:t>
            </a:r>
            <a:r>
              <a:rPr lang="hu-HU" dirty="0"/>
              <a:t> </a:t>
            </a:r>
            <a:r>
              <a:rPr lang="hu-HU" dirty="0" err="1"/>
              <a:t>ik</a:t>
            </a:r>
            <a:r>
              <a:rPr lang="hu-HU" dirty="0"/>
              <a:t>. ekkor már megvolt, de a használata még sokkal szűkebb körre korlátozódott</a:t>
            </a:r>
          </a:p>
          <a:p>
            <a:pPr lvl="1"/>
            <a:r>
              <a:rPr lang="hu-HU" dirty="0"/>
              <a:t>B. szerint ez á a végén, nem vsz., hogy már ekkorra megrövidült volna.  </a:t>
            </a:r>
          </a:p>
          <a:p>
            <a:pPr lvl="1"/>
            <a:r>
              <a:rPr lang="hu-HU" dirty="0"/>
              <a:t>elbeszélő múlt, tárgyas ragozás E/3. </a:t>
            </a:r>
          </a:p>
          <a:p>
            <a:pPr lvl="1"/>
            <a:r>
              <a:rPr lang="hu-HU" i="1" dirty="0" err="1"/>
              <a:t>tilu-to-a</a:t>
            </a:r>
            <a:r>
              <a:rPr lang="hu-HU" dirty="0"/>
              <a:t>: az –á az </a:t>
            </a:r>
            <a:r>
              <a:rPr lang="hu-HU" dirty="0" err="1"/>
              <a:t>elb</a:t>
            </a:r>
            <a:r>
              <a:rPr lang="hu-HU" dirty="0"/>
              <a:t>. múlt jele, a </a:t>
            </a:r>
            <a:r>
              <a:rPr lang="hu-HU" i="1" dirty="0"/>
              <a:t>–t</a:t>
            </a:r>
            <a:r>
              <a:rPr lang="hu-HU" dirty="0"/>
              <a:t> képzővéghanggal </a:t>
            </a:r>
            <a:r>
              <a:rPr lang="hu-HU" i="1" dirty="0"/>
              <a:t>–</a:t>
            </a:r>
            <a:r>
              <a:rPr lang="hu-HU" i="1" dirty="0" err="1"/>
              <a:t>to</a:t>
            </a:r>
            <a:r>
              <a:rPr lang="hu-HU" dirty="0"/>
              <a:t>, mozzanatos (intenzív képző), mely ott van a </a:t>
            </a:r>
            <a:r>
              <a:rPr lang="hu-HU" i="1" dirty="0" err="1"/>
              <a:t>tumetívc</a:t>
            </a:r>
            <a:r>
              <a:rPr lang="hu-HU" i="1" dirty="0"/>
              <a:t>, </a:t>
            </a:r>
            <a:r>
              <a:rPr lang="hu-HU" i="1" dirty="0" err="1"/>
              <a:t>iorgossun</a:t>
            </a:r>
            <a:r>
              <a:rPr lang="hu-HU" i="1" dirty="0"/>
              <a:t>, </a:t>
            </a:r>
            <a:r>
              <a:rPr lang="hu-HU" i="1" dirty="0" err="1"/>
              <a:t>vezessse</a:t>
            </a:r>
            <a:r>
              <a:rPr lang="hu-HU" i="1" dirty="0"/>
              <a:t>, </a:t>
            </a:r>
            <a:r>
              <a:rPr lang="hu-HU" i="1" dirty="0" err="1"/>
              <a:t>keassatuc</a:t>
            </a:r>
            <a:r>
              <a:rPr lang="hu-HU" i="1" dirty="0"/>
              <a:t> </a:t>
            </a:r>
            <a:r>
              <a:rPr lang="hu-HU" dirty="0"/>
              <a:t>szavakban is, vagy a kísért, köszönt példákban. Uráli </a:t>
            </a:r>
            <a:r>
              <a:rPr lang="hu-HU" dirty="0" err="1"/>
              <a:t>er</a:t>
            </a:r>
            <a:r>
              <a:rPr lang="hu-HU" dirty="0"/>
              <a:t>. képző. </a:t>
            </a:r>
          </a:p>
          <a:p>
            <a:pPr lvl="1"/>
            <a:r>
              <a:rPr lang="hu-HU" dirty="0"/>
              <a:t>A </a:t>
            </a:r>
            <a:r>
              <a:rPr lang="hu-HU" i="1" dirty="0" err="1"/>
              <a:t>tilu-</a:t>
            </a:r>
            <a:r>
              <a:rPr lang="hu-HU" i="1" dirty="0"/>
              <a:t> </a:t>
            </a:r>
            <a:r>
              <a:rPr lang="hu-HU" dirty="0"/>
              <a:t>tő eredete ismeretlen, esetleg </a:t>
            </a:r>
            <a:r>
              <a:rPr lang="hu-HU" dirty="0" err="1"/>
              <a:t>mut</a:t>
            </a:r>
            <a:r>
              <a:rPr lang="hu-HU" dirty="0"/>
              <a:t>. nm van benne </a:t>
            </a:r>
            <a:r>
              <a:rPr lang="hu-HU" dirty="0" err="1"/>
              <a:t>ablativusraggal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420929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u-HU" i="1" dirty="0" err="1"/>
              <a:t>wt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őt</a:t>
            </a:r>
            <a:r>
              <a:rPr lang="hu-HU" dirty="0"/>
              <a:t>’, vsz. ejtése: </a:t>
            </a:r>
            <a:r>
              <a:rPr lang="hu-HU" i="1" dirty="0" err="1" smtClean="0"/>
              <a:t>üÜt</a:t>
            </a:r>
            <a:r>
              <a:rPr lang="hu-HU" i="1" dirty="0"/>
              <a:t>, </a:t>
            </a:r>
            <a:r>
              <a:rPr lang="hu-HU" dirty="0"/>
              <a:t>esetleg már </a:t>
            </a:r>
            <a:r>
              <a:rPr lang="hu-HU" i="1" dirty="0" err="1"/>
              <a:t>űt</a:t>
            </a:r>
            <a:r>
              <a:rPr lang="hu-HU" dirty="0"/>
              <a:t>, mert egyszerűsödhetett, a </a:t>
            </a:r>
            <a:r>
              <a:rPr lang="hu-HU" i="1" dirty="0"/>
              <a:t>w </a:t>
            </a:r>
            <a:r>
              <a:rPr lang="hu-HU" dirty="0"/>
              <a:t>mindkettőt jelölheti, de főleg a diftongust, ha a HB egyéb idevágó nm-alakját megnézzük. Mi az </a:t>
            </a:r>
            <a:r>
              <a:rPr lang="hu-HU" i="1" dirty="0"/>
              <a:t>ü</a:t>
            </a:r>
            <a:r>
              <a:rPr lang="hu-HU" dirty="0" smtClean="0"/>
              <a:t>? </a:t>
            </a:r>
            <a:r>
              <a:rPr lang="hu-HU" dirty="0"/>
              <a:t>Az a  névmásképző, amelyet a </a:t>
            </a:r>
            <a:r>
              <a:rPr lang="hu-HU" i="1" dirty="0" err="1"/>
              <a:t>miv</a:t>
            </a:r>
            <a:r>
              <a:rPr lang="hu-HU" i="1" dirty="0"/>
              <a:t> </a:t>
            </a:r>
            <a:r>
              <a:rPr lang="hu-HU" dirty="0"/>
              <a:t>esetében láttunk, nem az </a:t>
            </a:r>
            <a:r>
              <a:rPr lang="hu-HU" dirty="0" err="1"/>
              <a:t>alapjtést</a:t>
            </a:r>
            <a:r>
              <a:rPr lang="hu-HU" dirty="0"/>
              <a:t> változtatta meg, hanem csak nyomatékosította, megtestesítette a névmást. Ugor </a:t>
            </a:r>
            <a:r>
              <a:rPr lang="hu-HU" i="1" dirty="0"/>
              <a:t>γ</a:t>
            </a:r>
            <a:r>
              <a:rPr lang="hu-HU" dirty="0"/>
              <a:t> </a:t>
            </a:r>
            <a:r>
              <a:rPr lang="hu-HU" dirty="0" err="1"/>
              <a:t>nmképzőre</a:t>
            </a:r>
            <a:r>
              <a:rPr lang="hu-HU" dirty="0"/>
              <a:t> megy vissza, ami nem pontos B. szerint, mert az ugor korban még nem vált gammává. </a:t>
            </a:r>
          </a:p>
          <a:p>
            <a:pPr lvl="0"/>
            <a:r>
              <a:rPr lang="hu-HU" i="1" dirty="0" err="1"/>
              <a:t>ig</a:t>
            </a:r>
            <a:r>
              <a:rPr lang="hu-HU" i="1" dirty="0"/>
              <a:t> fa </a:t>
            </a:r>
            <a:r>
              <a:rPr lang="hu-HU" i="1" dirty="0" err="1"/>
              <a:t>gimilce</a:t>
            </a:r>
            <a:r>
              <a:rPr lang="hu-HU" i="1" dirty="0"/>
              <a:t> </a:t>
            </a:r>
            <a:r>
              <a:rPr lang="hu-HU" i="1" dirty="0" err="1"/>
              <a:t>tvl</a:t>
            </a:r>
            <a:r>
              <a:rPr lang="hu-HU" dirty="0"/>
              <a:t>: képes </a:t>
            </a:r>
            <a:r>
              <a:rPr lang="hu-HU" dirty="0" err="1"/>
              <a:t>helyH</a:t>
            </a:r>
            <a:r>
              <a:rPr lang="hu-HU" dirty="0"/>
              <a:t>, de még erősen érzik a konkrét helyi szemlélet: ’</a:t>
            </a:r>
            <a:r>
              <a:rPr lang="hu-HU" dirty="0" err="1"/>
              <a:t>tiltá</a:t>
            </a:r>
            <a:r>
              <a:rPr lang="hu-HU" dirty="0"/>
              <a:t> egy fa gyümölcsétől’ – ’</a:t>
            </a:r>
            <a:r>
              <a:rPr lang="hu-HU" dirty="0" err="1"/>
              <a:t>tilalmával</a:t>
            </a:r>
            <a:r>
              <a:rPr lang="hu-HU" dirty="0"/>
              <a:t> eltávolította v. távol tartotta egy fa gyümölcsétől’. </a:t>
            </a:r>
          </a:p>
          <a:p>
            <a:pPr lvl="0"/>
            <a:r>
              <a:rPr lang="hu-HU" i="1" dirty="0" err="1"/>
              <a:t>gimilce</a:t>
            </a:r>
            <a:r>
              <a:rPr lang="hu-HU" i="1" dirty="0"/>
              <a:t> </a:t>
            </a:r>
            <a:r>
              <a:rPr lang="hu-HU" i="1" dirty="0" err="1"/>
              <a:t>tvl</a:t>
            </a:r>
            <a:r>
              <a:rPr lang="hu-HU" i="1" dirty="0"/>
              <a:t>: </a:t>
            </a:r>
            <a:r>
              <a:rPr lang="hu-HU" dirty="0"/>
              <a:t>l. korábban a főnevet és a névutót is.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85698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5184576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hu-HU" i="1" dirty="0"/>
              <a:t>fa:</a:t>
            </a:r>
            <a:r>
              <a:rPr lang="hu-HU" dirty="0"/>
              <a:t> </a:t>
            </a:r>
            <a:endParaRPr lang="hu-HU" dirty="0" smtClean="0"/>
          </a:p>
          <a:p>
            <a:pPr lvl="0"/>
            <a:r>
              <a:rPr lang="hu-HU" dirty="0" smtClean="0"/>
              <a:t>esetleg </a:t>
            </a:r>
            <a:r>
              <a:rPr lang="hu-HU" dirty="0"/>
              <a:t>rövid, birtokos jelzője a </a:t>
            </a:r>
            <a:r>
              <a:rPr lang="hu-HU" i="1" dirty="0" err="1"/>
              <a:t>gimilce</a:t>
            </a:r>
            <a:r>
              <a:rPr lang="hu-HU" dirty="0" err="1"/>
              <a:t>-nek</a:t>
            </a:r>
            <a:r>
              <a:rPr lang="hu-HU" dirty="0"/>
              <a:t>. Ősi a jelöletlen birtokviszony, amely a </a:t>
            </a:r>
            <a:r>
              <a:rPr lang="hu-HU" dirty="0" err="1"/>
              <a:t>TA-ban</a:t>
            </a:r>
            <a:r>
              <a:rPr lang="hu-HU" dirty="0"/>
              <a:t> elég gyakori volt (</a:t>
            </a:r>
            <a:r>
              <a:rPr lang="hu-HU" i="1" dirty="0" err="1"/>
              <a:t>ziget</a:t>
            </a:r>
            <a:r>
              <a:rPr lang="hu-HU" i="1" dirty="0"/>
              <a:t> </a:t>
            </a:r>
            <a:r>
              <a:rPr lang="hu-HU" i="1" dirty="0" err="1"/>
              <a:t>zadu</a:t>
            </a:r>
            <a:r>
              <a:rPr lang="hu-HU" i="1" dirty="0"/>
              <a:t>, </a:t>
            </a:r>
            <a:r>
              <a:rPr lang="hu-HU" i="1" dirty="0" err="1"/>
              <a:t>eri</a:t>
            </a:r>
            <a:r>
              <a:rPr lang="hu-HU" i="1" dirty="0"/>
              <a:t> </a:t>
            </a:r>
            <a:r>
              <a:rPr lang="hu-HU" i="1" dirty="0" err="1"/>
              <a:t>itu</a:t>
            </a:r>
            <a:r>
              <a:rPr lang="hu-HU" i="1" dirty="0"/>
              <a:t>, </a:t>
            </a:r>
            <a:r>
              <a:rPr lang="hu-HU" i="1" dirty="0" err="1"/>
              <a:t>sar</a:t>
            </a:r>
            <a:r>
              <a:rPr lang="hu-HU" i="1" dirty="0"/>
              <a:t> </a:t>
            </a:r>
            <a:r>
              <a:rPr lang="hu-HU" i="1" dirty="0" err="1"/>
              <a:t>feu</a:t>
            </a:r>
            <a:r>
              <a:rPr lang="hu-HU" dirty="0"/>
              <a:t>), a </a:t>
            </a:r>
            <a:r>
              <a:rPr lang="hu-HU" dirty="0" err="1"/>
              <a:t>HB-ben</a:t>
            </a:r>
            <a:r>
              <a:rPr lang="hu-HU" dirty="0"/>
              <a:t> csak egy, inkább összetett szónak tartható </a:t>
            </a:r>
            <a:r>
              <a:rPr lang="hu-HU" dirty="0" err="1"/>
              <a:t>pl-ban</a:t>
            </a:r>
            <a:r>
              <a:rPr lang="hu-HU" dirty="0"/>
              <a:t> szerepel (</a:t>
            </a:r>
            <a:r>
              <a:rPr lang="hu-HU" i="1" dirty="0" err="1"/>
              <a:t>birsagnop</a:t>
            </a:r>
            <a:r>
              <a:rPr lang="hu-HU" dirty="0"/>
              <a:t>), mely szerkesztés ma is állandó az öt. szavakban (</a:t>
            </a:r>
            <a:r>
              <a:rPr lang="hu-HU" i="1" dirty="0"/>
              <a:t>névnap, asztalláb, búzaföld</a:t>
            </a:r>
            <a:r>
              <a:rPr lang="hu-HU" dirty="0"/>
              <a:t>). </a:t>
            </a:r>
            <a:endParaRPr lang="hu-HU" dirty="0" smtClean="0"/>
          </a:p>
          <a:p>
            <a:pPr lvl="0"/>
            <a:r>
              <a:rPr lang="hu-HU" dirty="0" smtClean="0"/>
              <a:t>a </a:t>
            </a:r>
            <a:r>
              <a:rPr lang="hu-HU" i="1" dirty="0"/>
              <a:t>fa </a:t>
            </a:r>
            <a:r>
              <a:rPr lang="hu-HU" dirty="0"/>
              <a:t>szó </a:t>
            </a:r>
            <a:r>
              <a:rPr lang="hu-HU" dirty="0" err="1"/>
              <a:t>fgr</a:t>
            </a:r>
            <a:r>
              <a:rPr lang="hu-HU" dirty="0"/>
              <a:t>. </a:t>
            </a:r>
            <a:r>
              <a:rPr lang="hu-HU" dirty="0" err="1"/>
              <a:t>ill</a:t>
            </a:r>
            <a:r>
              <a:rPr lang="hu-HU" dirty="0"/>
              <a:t> uráli eredetű, a </a:t>
            </a:r>
            <a:r>
              <a:rPr lang="hu-HU" dirty="0" err="1"/>
              <a:t>TESz</a:t>
            </a:r>
            <a:r>
              <a:rPr lang="hu-HU" dirty="0"/>
              <a:t>. és a </a:t>
            </a:r>
            <a:r>
              <a:rPr lang="hu-HU" dirty="0" err="1"/>
              <a:t>MszFgrE</a:t>
            </a:r>
            <a:r>
              <a:rPr lang="hu-HU" dirty="0"/>
              <a:t> uráli *</a:t>
            </a:r>
            <a:r>
              <a:rPr lang="hu-HU" i="1" dirty="0" err="1"/>
              <a:t>puwe</a:t>
            </a:r>
            <a:r>
              <a:rPr lang="hu-HU" i="1" dirty="0"/>
              <a:t> </a:t>
            </a:r>
            <a:r>
              <a:rPr lang="hu-HU" dirty="0"/>
              <a:t>alakot tesz fel, holott a </a:t>
            </a:r>
            <a:r>
              <a:rPr lang="hu-HU" i="1" dirty="0"/>
              <a:t>w &gt; γ</a:t>
            </a:r>
            <a:r>
              <a:rPr lang="hu-HU" dirty="0"/>
              <a:t> </a:t>
            </a:r>
            <a:r>
              <a:rPr lang="hu-HU" dirty="0" err="1"/>
              <a:t>fejl</a:t>
            </a:r>
            <a:r>
              <a:rPr lang="hu-HU" dirty="0"/>
              <a:t>. korántsem egyértelmű, legfeljebb spiránscserét tehetnénk fel. Az ŐSM alak: </a:t>
            </a:r>
            <a:r>
              <a:rPr lang="hu-HU" i="1" dirty="0" err="1" smtClean="0"/>
              <a:t>faγ</a:t>
            </a:r>
            <a:r>
              <a:rPr lang="hu-HU" i="1" dirty="0" smtClean="0"/>
              <a:t> </a:t>
            </a:r>
            <a:r>
              <a:rPr lang="hu-HU" i="1" dirty="0"/>
              <a:t>&gt; </a:t>
            </a:r>
            <a:r>
              <a:rPr lang="hu-HU" i="1" dirty="0" smtClean="0"/>
              <a:t>fai&gt;(? </a:t>
            </a:r>
            <a:r>
              <a:rPr lang="hu-HU" i="1" dirty="0" err="1"/>
              <a:t>fé</a:t>
            </a:r>
            <a:r>
              <a:rPr lang="hu-HU" i="1" dirty="0"/>
              <a:t>&gt;)  </a:t>
            </a:r>
            <a:r>
              <a:rPr lang="hu-HU" i="1" dirty="0" err="1"/>
              <a:t>fá</a:t>
            </a:r>
            <a:r>
              <a:rPr lang="hu-HU" i="1" dirty="0"/>
              <a:t> &gt; fa </a:t>
            </a:r>
            <a:r>
              <a:rPr lang="hu-HU" dirty="0"/>
              <a:t>(vö. </a:t>
            </a:r>
            <a:r>
              <a:rPr lang="hu-HU" i="1" dirty="0"/>
              <a:t>ha, ma </a:t>
            </a:r>
            <a:r>
              <a:rPr lang="hu-HU" dirty="0"/>
              <a:t>szavak, azok is </a:t>
            </a:r>
            <a:r>
              <a:rPr lang="hu-HU" i="1" dirty="0" err="1"/>
              <a:t>há</a:t>
            </a:r>
            <a:r>
              <a:rPr lang="hu-HU" i="1" dirty="0"/>
              <a:t>, </a:t>
            </a:r>
            <a:r>
              <a:rPr lang="hu-HU" i="1" dirty="0" err="1"/>
              <a:t>má</a:t>
            </a:r>
            <a:r>
              <a:rPr lang="hu-HU" i="1" dirty="0"/>
              <a:t> </a:t>
            </a:r>
            <a:r>
              <a:rPr lang="hu-HU" dirty="0"/>
              <a:t>alakúak voltak, és az előzményük is ilyen félhangzós </a:t>
            </a:r>
            <a:r>
              <a:rPr lang="hu-HU" i="1" dirty="0"/>
              <a:t>i</a:t>
            </a:r>
            <a:r>
              <a:rPr lang="hu-HU" dirty="0"/>
              <a:t>). A levezetés gyengéje, hogy a </a:t>
            </a:r>
            <a:r>
              <a:rPr lang="hu-HU" i="1" dirty="0"/>
              <a:t>γ</a:t>
            </a:r>
            <a:r>
              <a:rPr lang="hu-HU" dirty="0"/>
              <a:t> esetében illabiális fejlődéssel számol; a másik lehetőség, hogy a félhangzót elvesztette a 2. alak és </a:t>
            </a:r>
            <a:r>
              <a:rPr lang="hu-HU" dirty="0" err="1"/>
              <a:t>pótlónyúlással</a:t>
            </a:r>
            <a:r>
              <a:rPr lang="hu-HU" dirty="0"/>
              <a:t> lett az </a:t>
            </a:r>
            <a:r>
              <a:rPr lang="hu-HU" i="1" dirty="0"/>
              <a:t>á</a:t>
            </a:r>
            <a:r>
              <a:rPr lang="hu-HU" dirty="0"/>
              <a:t>.</a:t>
            </a:r>
          </a:p>
          <a:p>
            <a:r>
              <a:rPr lang="hu-HU" dirty="0"/>
              <a:t>Bárczi </a:t>
            </a:r>
            <a:r>
              <a:rPr lang="hu-HU" dirty="0" err="1"/>
              <a:t>sk</a:t>
            </a:r>
            <a:r>
              <a:rPr lang="hu-HU" dirty="0"/>
              <a:t> levezetése, mely mind a </a:t>
            </a:r>
            <a:r>
              <a:rPr lang="hu-HU" i="1" dirty="0"/>
              <a:t>γ, </a:t>
            </a:r>
            <a:r>
              <a:rPr lang="hu-HU" dirty="0"/>
              <a:t>mind a β esetében stimmel (*</a:t>
            </a:r>
            <a:r>
              <a:rPr lang="hu-HU" dirty="0" err="1" smtClean="0"/>
              <a:t>f</a:t>
            </a:r>
            <a:r>
              <a:rPr lang="hu-HU" i="1" dirty="0" err="1" smtClean="0"/>
              <a:t>aγ</a:t>
            </a:r>
            <a:r>
              <a:rPr lang="hu-HU" i="1" dirty="0" smtClean="0"/>
              <a:t>(u</a:t>
            </a:r>
            <a:r>
              <a:rPr lang="hu-HU" i="1" dirty="0"/>
              <a:t>) </a:t>
            </a:r>
            <a:r>
              <a:rPr lang="hu-HU" dirty="0"/>
              <a:t>vagy </a:t>
            </a:r>
            <a:r>
              <a:rPr lang="hu-HU" i="1" dirty="0" err="1" smtClean="0"/>
              <a:t>faβ</a:t>
            </a:r>
            <a:r>
              <a:rPr lang="hu-HU" i="1" dirty="0" smtClean="0"/>
              <a:t>(u</a:t>
            </a:r>
            <a:r>
              <a:rPr lang="hu-HU" i="1" dirty="0"/>
              <a:t>), </a:t>
            </a:r>
            <a:r>
              <a:rPr lang="hu-HU" dirty="0"/>
              <a:t>a fenti levezetés: </a:t>
            </a:r>
            <a:r>
              <a:rPr lang="hu-HU" i="1" dirty="0" err="1" smtClean="0"/>
              <a:t>faγ</a:t>
            </a:r>
            <a:r>
              <a:rPr lang="hu-HU" i="1" dirty="0" smtClean="0"/>
              <a:t> </a:t>
            </a:r>
            <a:r>
              <a:rPr lang="hu-HU" i="1" dirty="0"/>
              <a:t>&gt; </a:t>
            </a:r>
            <a:r>
              <a:rPr lang="hu-HU" i="1" dirty="0" err="1" smtClean="0"/>
              <a:t>fau</a:t>
            </a:r>
            <a:r>
              <a:rPr lang="hu-HU" i="1" dirty="0" smtClean="0"/>
              <a:t> </a:t>
            </a:r>
            <a:r>
              <a:rPr lang="hu-HU" i="1" dirty="0"/>
              <a:t>&gt;</a:t>
            </a:r>
            <a:r>
              <a:rPr lang="hu-HU" i="1" dirty="0" err="1"/>
              <a:t>fou</a:t>
            </a:r>
            <a:r>
              <a:rPr lang="hu-HU" i="1" dirty="0"/>
              <a:t> &gt; </a:t>
            </a:r>
            <a:r>
              <a:rPr lang="hu-HU" i="1" dirty="0" err="1"/>
              <a:t>fó</a:t>
            </a:r>
            <a:r>
              <a:rPr lang="hu-HU" i="1" dirty="0"/>
              <a:t> </a:t>
            </a:r>
            <a:r>
              <a:rPr lang="hu-HU" dirty="0"/>
              <a:t>(erre van is </a:t>
            </a:r>
            <a:r>
              <a:rPr lang="hu-HU" dirty="0" err="1"/>
              <a:t>nyj-i</a:t>
            </a:r>
            <a:r>
              <a:rPr lang="hu-HU" dirty="0"/>
              <a:t> adat), majd a </a:t>
            </a:r>
            <a:r>
              <a:rPr lang="hu-HU" i="1" dirty="0"/>
              <a:t>fák, fát </a:t>
            </a:r>
            <a:r>
              <a:rPr lang="hu-HU" dirty="0"/>
              <a:t>stb. toldalékos alakokból vonódott el a </a:t>
            </a:r>
            <a:r>
              <a:rPr lang="hu-HU" i="1" dirty="0" err="1"/>
              <a:t>fá</a:t>
            </a:r>
            <a:r>
              <a:rPr lang="hu-HU" dirty="0"/>
              <a:t>, és lett </a:t>
            </a:r>
            <a:r>
              <a:rPr lang="hu-HU" i="1" dirty="0"/>
              <a:t>fa. </a:t>
            </a:r>
            <a:r>
              <a:rPr lang="hu-HU" dirty="0"/>
              <a:t>A told. alakok a </a:t>
            </a:r>
            <a:r>
              <a:rPr lang="hu-HU" i="1" dirty="0" err="1" smtClean="0"/>
              <a:t>faak</a:t>
            </a:r>
            <a:r>
              <a:rPr lang="hu-HU" i="1" dirty="0" smtClean="0"/>
              <a:t> </a:t>
            </a:r>
            <a:r>
              <a:rPr lang="hu-HU" dirty="0"/>
              <a:t>típusú alakokból lett, ahonnan a hangzóközi réshang kiesett és a két azonos </a:t>
            </a:r>
            <a:r>
              <a:rPr lang="hu-HU" dirty="0" err="1"/>
              <a:t>mgh</a:t>
            </a:r>
            <a:r>
              <a:rPr lang="hu-HU" dirty="0"/>
              <a:t> összevonódott (a la </a:t>
            </a:r>
            <a:r>
              <a:rPr lang="hu-HU" i="1" dirty="0"/>
              <a:t>bíró : bírák</a:t>
            </a:r>
            <a:r>
              <a:rPr lang="hu-H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461266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hu-HU" i="1" dirty="0" err="1"/>
              <a:t>ig</a:t>
            </a:r>
            <a:r>
              <a:rPr lang="hu-HU" i="1" dirty="0"/>
              <a:t> </a:t>
            </a:r>
            <a:r>
              <a:rPr lang="hu-HU" dirty="0"/>
              <a:t>[</a:t>
            </a:r>
            <a:r>
              <a:rPr lang="hu-HU" i="1" dirty="0" err="1"/>
              <a:t>igy</a:t>
            </a:r>
            <a:r>
              <a:rPr lang="hu-HU" dirty="0"/>
              <a:t>]: </a:t>
            </a:r>
            <a:endParaRPr lang="hu-HU" dirty="0" smtClean="0"/>
          </a:p>
          <a:p>
            <a:pPr lvl="0"/>
            <a:r>
              <a:rPr lang="hu-HU" dirty="0" smtClean="0"/>
              <a:t>’</a:t>
            </a:r>
            <a:r>
              <a:rPr lang="hu-HU" dirty="0" err="1" smtClean="0"/>
              <a:t>egy</a:t>
            </a:r>
            <a:r>
              <a:rPr lang="hu-HU" dirty="0"/>
              <a:t>’, </a:t>
            </a:r>
            <a:r>
              <a:rPr lang="hu-HU" dirty="0" err="1"/>
              <a:t>szmn-i</a:t>
            </a:r>
            <a:r>
              <a:rPr lang="hu-HU" dirty="0"/>
              <a:t> jelzője a </a:t>
            </a:r>
            <a:r>
              <a:rPr lang="hu-HU" i="1" dirty="0"/>
              <a:t>fa </a:t>
            </a:r>
            <a:r>
              <a:rPr lang="hu-HU" dirty="0" err="1"/>
              <a:t>fn-nek</a:t>
            </a:r>
            <a:r>
              <a:rPr lang="hu-HU" dirty="0"/>
              <a:t>. Sok vita volt e </a:t>
            </a:r>
            <a:r>
              <a:rPr lang="hu-HU" dirty="0" err="1"/>
              <a:t>szn</a:t>
            </a:r>
            <a:r>
              <a:rPr lang="hu-HU" dirty="0"/>
              <a:t>. eredetéről, a tőben </a:t>
            </a:r>
            <a:r>
              <a:rPr lang="hu-HU" dirty="0" err="1"/>
              <a:t>mut</a:t>
            </a:r>
            <a:r>
              <a:rPr lang="hu-HU" dirty="0"/>
              <a:t>. </a:t>
            </a:r>
            <a:r>
              <a:rPr lang="hu-HU" i="1" dirty="0"/>
              <a:t>i~ë </a:t>
            </a:r>
            <a:r>
              <a:rPr lang="hu-HU" dirty="0"/>
              <a:t>közelre mutató nm-t látnak sokan (l. </a:t>
            </a:r>
            <a:r>
              <a:rPr lang="hu-HU" i="1" dirty="0"/>
              <a:t>ez, így, ide, itt </a:t>
            </a:r>
            <a:r>
              <a:rPr lang="hu-HU" dirty="0"/>
              <a:t>stb.), ez más </a:t>
            </a:r>
            <a:r>
              <a:rPr lang="hu-HU" dirty="0" err="1"/>
              <a:t>ny-ekben</a:t>
            </a:r>
            <a:r>
              <a:rPr lang="hu-HU" dirty="0"/>
              <a:t> is gyakran így van (hogy az egy </a:t>
            </a:r>
            <a:r>
              <a:rPr lang="hu-HU" dirty="0" err="1"/>
              <a:t>szn</a:t>
            </a:r>
            <a:r>
              <a:rPr lang="hu-HU" dirty="0"/>
              <a:t> </a:t>
            </a:r>
            <a:r>
              <a:rPr lang="hu-HU" dirty="0" err="1"/>
              <a:t>mut</a:t>
            </a:r>
            <a:r>
              <a:rPr lang="hu-HU" dirty="0"/>
              <a:t>. nm-i eredetű</a:t>
            </a:r>
            <a:r>
              <a:rPr lang="hu-HU" dirty="0" smtClean="0"/>
              <a:t>).</a:t>
            </a:r>
          </a:p>
          <a:p>
            <a:pPr lvl="0"/>
            <a:r>
              <a:rPr lang="hu-HU" i="1" dirty="0" err="1" smtClean="0"/>
              <a:t>gy</a:t>
            </a:r>
            <a:r>
              <a:rPr lang="hu-HU" dirty="0"/>
              <a:t>: </a:t>
            </a:r>
          </a:p>
          <a:p>
            <a:pPr lvl="2"/>
            <a:r>
              <a:rPr lang="hu-HU" dirty="0"/>
              <a:t>a </a:t>
            </a:r>
            <a:r>
              <a:rPr lang="hu-HU" dirty="0" err="1"/>
              <a:t>TESz</a:t>
            </a:r>
            <a:r>
              <a:rPr lang="hu-HU" dirty="0"/>
              <a:t>. szerint az </a:t>
            </a:r>
            <a:r>
              <a:rPr lang="hu-HU" i="1" dirty="0"/>
              <a:t>–l </a:t>
            </a:r>
            <a:r>
              <a:rPr lang="hu-HU" dirty="0" err="1"/>
              <a:t>abl</a:t>
            </a:r>
            <a:r>
              <a:rPr lang="hu-HU" dirty="0"/>
              <a:t>. ragból jön, ami hangtanilag lehetséges (l. </a:t>
            </a:r>
            <a:r>
              <a:rPr lang="hu-HU" i="1" dirty="0" err="1"/>
              <a:t>vol-</a:t>
            </a:r>
            <a:r>
              <a:rPr lang="hu-HU" i="1" dirty="0"/>
              <a:t> ~ </a:t>
            </a:r>
            <a:r>
              <a:rPr lang="hu-HU" i="1" dirty="0" err="1"/>
              <a:t>vogy-</a:t>
            </a:r>
            <a:r>
              <a:rPr lang="hu-HU" i="1" dirty="0"/>
              <a:t>, jel- ~ jegy-</a:t>
            </a:r>
            <a:r>
              <a:rPr lang="hu-HU" dirty="0"/>
              <a:t>), jelentéstanilag: ’</a:t>
            </a:r>
            <a:r>
              <a:rPr lang="hu-HU" dirty="0" err="1"/>
              <a:t>ez</a:t>
            </a:r>
            <a:r>
              <a:rPr lang="hu-HU" dirty="0"/>
              <a:t> itt, kettő közül emez, az egyik’. &gt; ’</a:t>
            </a:r>
            <a:r>
              <a:rPr lang="hu-HU" dirty="0" err="1"/>
              <a:t>egy</a:t>
            </a:r>
            <a:r>
              <a:rPr lang="hu-HU" dirty="0"/>
              <a:t>’. Az </a:t>
            </a:r>
            <a:r>
              <a:rPr lang="hu-HU" dirty="0" err="1"/>
              <a:t>abl.rag</a:t>
            </a:r>
            <a:r>
              <a:rPr lang="hu-HU" dirty="0"/>
              <a:t> a statikus helyhatározást fejezte ki (l. </a:t>
            </a:r>
            <a:r>
              <a:rPr lang="hu-HU" i="1" dirty="0"/>
              <a:t>hol</a:t>
            </a:r>
            <a:r>
              <a:rPr lang="hu-HU" dirty="0"/>
              <a:t>); </a:t>
            </a:r>
          </a:p>
          <a:p>
            <a:pPr lvl="2"/>
            <a:r>
              <a:rPr lang="hu-HU" dirty="0"/>
              <a:t>más ötlet: az </a:t>
            </a:r>
            <a:r>
              <a:rPr lang="hu-HU" i="1" dirty="0"/>
              <a:t>így </a:t>
            </a:r>
            <a:r>
              <a:rPr lang="hu-HU" dirty="0"/>
              <a:t>alakváltozata, tehát széthasadt, de ilyen ősi folyamatot nem lehet kibogozni B. szerint. </a:t>
            </a:r>
          </a:p>
          <a:p>
            <a:pPr lvl="2"/>
            <a:r>
              <a:rPr lang="hu-HU" dirty="0"/>
              <a:t>a tő a közelre </a:t>
            </a:r>
            <a:r>
              <a:rPr lang="hu-HU" dirty="0" err="1"/>
              <a:t>mut</a:t>
            </a:r>
            <a:r>
              <a:rPr lang="hu-HU" dirty="0"/>
              <a:t>. nm, utána névmásképző jött félhangzós </a:t>
            </a:r>
            <a:r>
              <a:rPr lang="hu-HU" i="1" dirty="0"/>
              <a:t>i </a:t>
            </a:r>
            <a:r>
              <a:rPr lang="hu-HU" dirty="0"/>
              <a:t>alakban, de ez utóbbinak semmi nyoma nem mutatható ki</a:t>
            </a:r>
          </a:p>
          <a:p>
            <a:pPr lvl="2"/>
            <a:r>
              <a:rPr lang="hu-HU" dirty="0" err="1"/>
              <a:t>fgr</a:t>
            </a:r>
            <a:r>
              <a:rPr lang="hu-HU" dirty="0"/>
              <a:t>. *</a:t>
            </a:r>
            <a:r>
              <a:rPr lang="hu-HU" i="1" dirty="0"/>
              <a:t>el</a:t>
            </a:r>
            <a:r>
              <a:rPr lang="hu-HU" dirty="0"/>
              <a:t>- tő (l. </a:t>
            </a:r>
            <a:r>
              <a:rPr lang="hu-HU" i="1" dirty="0"/>
              <a:t>elő, első, el-</a:t>
            </a:r>
            <a:r>
              <a:rPr lang="hu-HU" dirty="0"/>
              <a:t>) </a:t>
            </a:r>
            <a:r>
              <a:rPr lang="hu-HU" i="1" dirty="0"/>
              <a:t>&gt; el’ &gt; </a:t>
            </a:r>
            <a:r>
              <a:rPr lang="hu-HU" i="1" dirty="0" err="1"/>
              <a:t>ëgy</a:t>
            </a:r>
            <a:r>
              <a:rPr lang="hu-HU" i="1" dirty="0"/>
              <a:t> </a:t>
            </a:r>
            <a:r>
              <a:rPr lang="hu-HU" dirty="0"/>
              <a:t>, hangtani gond vele, hogy a </a:t>
            </a:r>
            <a:r>
              <a:rPr lang="hu-HU" dirty="0" err="1"/>
              <a:t>mgh-ja</a:t>
            </a:r>
            <a:r>
              <a:rPr lang="hu-HU" dirty="0"/>
              <a:t> az </a:t>
            </a:r>
            <a:r>
              <a:rPr lang="hu-HU" i="1" dirty="0" err="1"/>
              <a:t>el</a:t>
            </a:r>
            <a:r>
              <a:rPr lang="hu-HU" dirty="0" err="1"/>
              <a:t>-nek</a:t>
            </a:r>
            <a:r>
              <a:rPr lang="hu-HU" dirty="0"/>
              <a:t> mindig nyílt, az </a:t>
            </a:r>
            <a:r>
              <a:rPr lang="hu-HU" i="1" dirty="0" err="1"/>
              <a:t>egy</a:t>
            </a:r>
            <a:r>
              <a:rPr lang="hu-HU" dirty="0" err="1"/>
              <a:t>-é</a:t>
            </a:r>
            <a:r>
              <a:rPr lang="hu-HU" dirty="0"/>
              <a:t> meg zárt.</a:t>
            </a:r>
          </a:p>
          <a:p>
            <a:r>
              <a:rPr lang="hu-HU" dirty="0"/>
              <a:t>Ahogy látom, B. nem foglalt állást, csak vitatott.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61248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i="1" dirty="0" err="1"/>
              <a:t>heon</a:t>
            </a:r>
            <a:r>
              <a:rPr lang="hu-HU" i="1" dirty="0"/>
              <a:t> </a:t>
            </a:r>
            <a:r>
              <a:rPr lang="hu-HU" dirty="0"/>
              <a:t>[</a:t>
            </a:r>
            <a:r>
              <a:rPr lang="hu-HU" i="1" dirty="0" err="1"/>
              <a:t>hëon</a:t>
            </a:r>
            <a:r>
              <a:rPr lang="hu-HU" dirty="0"/>
              <a:t>], mód. szó ’</a:t>
            </a:r>
            <a:r>
              <a:rPr lang="hu-HU" dirty="0" err="1"/>
              <a:t>csak</a:t>
            </a:r>
            <a:r>
              <a:rPr lang="hu-HU" dirty="0"/>
              <a:t>’ </a:t>
            </a:r>
            <a:r>
              <a:rPr lang="hu-HU" dirty="0" err="1"/>
              <a:t>jtéssel</a:t>
            </a:r>
            <a:r>
              <a:rPr lang="hu-HU" dirty="0"/>
              <a:t>.</a:t>
            </a:r>
          </a:p>
          <a:p>
            <a:pPr lvl="1"/>
            <a:r>
              <a:rPr lang="hu-HU" i="1" dirty="0"/>
              <a:t>–n </a:t>
            </a:r>
            <a:r>
              <a:rPr lang="hu-HU" dirty="0" err="1"/>
              <a:t>módHrag</a:t>
            </a:r>
            <a:r>
              <a:rPr lang="hu-HU" dirty="0"/>
              <a:t>, azonos a </a:t>
            </a:r>
            <a:r>
              <a:rPr lang="hu-HU" dirty="0" err="1"/>
              <a:t>loc</a:t>
            </a:r>
            <a:r>
              <a:rPr lang="hu-HU" dirty="0"/>
              <a:t>. raggal (</a:t>
            </a:r>
            <a:r>
              <a:rPr lang="hu-HU" i="1" dirty="0" err="1"/>
              <a:t>nopun</a:t>
            </a:r>
            <a:r>
              <a:rPr lang="hu-HU" dirty="0"/>
              <a:t>)</a:t>
            </a:r>
          </a:p>
          <a:p>
            <a:pPr lvl="1"/>
            <a:r>
              <a:rPr lang="hu-HU" i="1" dirty="0"/>
              <a:t>he(o): </a:t>
            </a:r>
            <a:r>
              <a:rPr lang="hu-HU" dirty="0"/>
              <a:t>a később </a:t>
            </a:r>
            <a:r>
              <a:rPr lang="hu-HU" i="1" dirty="0" err="1"/>
              <a:t>hëú</a:t>
            </a:r>
            <a:r>
              <a:rPr lang="hu-HU" dirty="0"/>
              <a:t>, </a:t>
            </a:r>
            <a:r>
              <a:rPr lang="hu-HU" i="1" dirty="0"/>
              <a:t>hiú, héjú </a:t>
            </a:r>
            <a:r>
              <a:rPr lang="hu-HU" dirty="0"/>
              <a:t>’</a:t>
            </a:r>
            <a:r>
              <a:rPr lang="hu-HU" dirty="0" err="1"/>
              <a:t>hiábavaló</a:t>
            </a:r>
            <a:r>
              <a:rPr lang="hu-HU" dirty="0"/>
              <a:t>, üres’ alapszavával, esetleg a </a:t>
            </a:r>
            <a:r>
              <a:rPr lang="hu-HU" i="1" dirty="0" err="1"/>
              <a:t>hézag</a:t>
            </a:r>
            <a:r>
              <a:rPr lang="hu-HU" dirty="0" err="1"/>
              <a:t>-éval</a:t>
            </a:r>
            <a:r>
              <a:rPr lang="hu-HU" dirty="0"/>
              <a:t> is. V tövű névszó, az eredeti </a:t>
            </a:r>
            <a:r>
              <a:rPr lang="hu-HU" dirty="0" err="1"/>
              <a:t>jtés</a:t>
            </a:r>
            <a:r>
              <a:rPr lang="hu-HU" dirty="0"/>
              <a:t> is ’</a:t>
            </a:r>
            <a:r>
              <a:rPr lang="hu-HU" dirty="0" err="1"/>
              <a:t>üres</a:t>
            </a:r>
            <a:r>
              <a:rPr lang="hu-HU" dirty="0"/>
              <a:t>’ (vö. </a:t>
            </a:r>
            <a:r>
              <a:rPr lang="hu-HU" i="1" dirty="0"/>
              <a:t>héj </a:t>
            </a:r>
            <a:r>
              <a:rPr lang="hu-HU" dirty="0"/>
              <a:t>’</a:t>
            </a:r>
            <a:r>
              <a:rPr lang="hu-HU" dirty="0" err="1"/>
              <a:t>padlás</a:t>
            </a:r>
            <a:r>
              <a:rPr lang="hu-HU" dirty="0"/>
              <a:t>’, </a:t>
            </a:r>
            <a:r>
              <a:rPr lang="hu-HU" i="1" dirty="0"/>
              <a:t>híján, </a:t>
            </a:r>
            <a:r>
              <a:rPr lang="hu-HU" i="1" dirty="0" err="1"/>
              <a:t>hiában</a:t>
            </a:r>
            <a:r>
              <a:rPr lang="hu-HU" dirty="0"/>
              <a:t>), majd </a:t>
            </a:r>
            <a:r>
              <a:rPr lang="hu-HU" dirty="0" err="1"/>
              <a:t>jtésfejlődéssel</a:t>
            </a:r>
            <a:r>
              <a:rPr lang="hu-HU" dirty="0"/>
              <a:t> ’</a:t>
            </a:r>
            <a:r>
              <a:rPr lang="hu-HU" dirty="0" err="1"/>
              <a:t>csak</a:t>
            </a:r>
            <a:r>
              <a:rPr lang="hu-HU" dirty="0"/>
              <a:t>’, erre l. </a:t>
            </a:r>
            <a:r>
              <a:rPr lang="hu-HU" i="1" dirty="0"/>
              <a:t>csupa : csupán, puszta : pusztán </a:t>
            </a:r>
            <a:r>
              <a:rPr lang="hu-HU" dirty="0"/>
              <a:t>alakokat. Későbbi forrásokban </a:t>
            </a:r>
            <a:r>
              <a:rPr lang="hu-HU" i="1" dirty="0" err="1"/>
              <a:t>hevon</a:t>
            </a:r>
            <a:r>
              <a:rPr lang="hu-HU" i="1" dirty="0"/>
              <a:t>, </a:t>
            </a:r>
            <a:r>
              <a:rPr lang="hu-HU" i="1" dirty="0" err="1"/>
              <a:t>hewon</a:t>
            </a:r>
            <a:r>
              <a:rPr lang="hu-HU" i="1" dirty="0"/>
              <a:t>, </a:t>
            </a:r>
            <a:r>
              <a:rPr lang="hu-HU" i="1" dirty="0" err="1"/>
              <a:t>hiuon</a:t>
            </a:r>
            <a:r>
              <a:rPr lang="hu-HU" i="1" dirty="0"/>
              <a:t>, </a:t>
            </a:r>
            <a:r>
              <a:rPr lang="hu-HU" i="1" dirty="0" err="1"/>
              <a:t>hyvan</a:t>
            </a:r>
            <a:r>
              <a:rPr lang="hu-HU" i="1" dirty="0"/>
              <a:t>, </a:t>
            </a:r>
            <a:r>
              <a:rPr lang="hu-HU" i="1" dirty="0" err="1"/>
              <a:t>hyan</a:t>
            </a:r>
            <a:r>
              <a:rPr lang="hu-HU" i="1" dirty="0"/>
              <a:t> </a:t>
            </a:r>
            <a:r>
              <a:rPr lang="hu-HU" dirty="0"/>
              <a:t>változatokban, ’</a:t>
            </a:r>
            <a:r>
              <a:rPr lang="hu-HU" dirty="0" err="1"/>
              <a:t>üresen</a:t>
            </a:r>
            <a:r>
              <a:rPr lang="hu-HU" dirty="0"/>
              <a:t>’.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91978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err="1"/>
              <a:t>Ge</a:t>
            </a:r>
            <a:r>
              <a:rPr lang="hu-HU" b="1" dirty="0"/>
              <a:t> </a:t>
            </a:r>
            <a:r>
              <a:rPr lang="hu-HU" b="1" dirty="0" err="1"/>
              <a:t>mundoa</a:t>
            </a:r>
            <a:r>
              <a:rPr lang="hu-HU" b="1" dirty="0"/>
              <a:t> </a:t>
            </a:r>
            <a:r>
              <a:rPr lang="hu-HU" b="1" dirty="0" err="1"/>
              <a:t>nekí</a:t>
            </a:r>
            <a:r>
              <a:rPr lang="hu-HU" b="1" dirty="0"/>
              <a:t> </a:t>
            </a:r>
            <a:r>
              <a:rPr lang="hu-HU" b="1" dirty="0" err="1"/>
              <a:t>meret</a:t>
            </a:r>
            <a:r>
              <a:rPr lang="hu-HU" b="1" dirty="0"/>
              <a:t> </a:t>
            </a:r>
            <a:r>
              <a:rPr lang="hu-HU" b="1" dirty="0" err="1"/>
              <a:t>nu</a:t>
            </a:r>
            <a:r>
              <a:rPr lang="hu-HU" b="1" dirty="0"/>
              <a:t>(m) </a:t>
            </a:r>
            <a:r>
              <a:rPr lang="hu-HU" b="1" dirty="0" err="1"/>
              <a:t>eneyc</a:t>
            </a:r>
            <a:r>
              <a:rPr lang="hu-HU" b="1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u-HU" i="1" dirty="0" err="1"/>
              <a:t>mundoa</a:t>
            </a:r>
            <a:r>
              <a:rPr lang="hu-HU" i="1" dirty="0"/>
              <a:t>: </a:t>
            </a:r>
            <a:r>
              <a:rPr lang="hu-HU" dirty="0"/>
              <a:t>l. </a:t>
            </a:r>
            <a:r>
              <a:rPr lang="hu-HU" i="1" dirty="0" err="1"/>
              <a:t>terumteve</a:t>
            </a:r>
            <a:r>
              <a:rPr lang="hu-HU" i="1" dirty="0"/>
              <a:t>, </a:t>
            </a:r>
            <a:r>
              <a:rPr lang="hu-HU" i="1" dirty="0" err="1"/>
              <a:t>tilutoa</a:t>
            </a:r>
            <a:r>
              <a:rPr lang="hu-HU" i="1" dirty="0"/>
              <a:t>, </a:t>
            </a:r>
            <a:r>
              <a:rPr lang="hu-HU" i="1" dirty="0" err="1"/>
              <a:t>munda</a:t>
            </a:r>
            <a:r>
              <a:rPr lang="hu-HU" i="1" dirty="0"/>
              <a:t>. </a:t>
            </a:r>
            <a:endParaRPr lang="hu-HU" dirty="0"/>
          </a:p>
          <a:p>
            <a:pPr lvl="0"/>
            <a:r>
              <a:rPr lang="hu-HU" i="1" dirty="0" err="1"/>
              <a:t>nekí</a:t>
            </a:r>
            <a:r>
              <a:rPr lang="hu-HU" i="1" dirty="0"/>
              <a:t>, </a:t>
            </a:r>
            <a:r>
              <a:rPr lang="hu-HU" dirty="0"/>
              <a:t>l. </a:t>
            </a:r>
            <a:r>
              <a:rPr lang="hu-HU" i="1" dirty="0"/>
              <a:t>neki</a:t>
            </a:r>
            <a:endParaRPr lang="hu-HU" dirty="0"/>
          </a:p>
          <a:p>
            <a:pPr lvl="0"/>
            <a:r>
              <a:rPr lang="hu-HU" i="1" dirty="0" err="1"/>
              <a:t>eneyc</a:t>
            </a:r>
            <a:r>
              <a:rPr lang="hu-HU" i="1" dirty="0"/>
              <a:t>: </a:t>
            </a:r>
            <a:r>
              <a:rPr lang="hu-HU" dirty="0"/>
              <a:t>írva: az </a:t>
            </a:r>
            <a:r>
              <a:rPr lang="hu-HU" i="1" dirty="0"/>
              <a:t>y</a:t>
            </a:r>
            <a:r>
              <a:rPr lang="hu-HU" dirty="0"/>
              <a:t>-on egy pötty. </a:t>
            </a:r>
          </a:p>
          <a:p>
            <a:pPr lvl="1"/>
            <a:r>
              <a:rPr lang="hu-HU" i="1" dirty="0" err="1"/>
              <a:t>ë-</a:t>
            </a:r>
            <a:r>
              <a:rPr lang="hu-HU" i="1" dirty="0"/>
              <a:t> </a:t>
            </a:r>
            <a:r>
              <a:rPr lang="hu-HU" dirty="0"/>
              <a:t>~ </a:t>
            </a:r>
            <a:r>
              <a:rPr lang="hu-HU" i="1" dirty="0" err="1"/>
              <a:t>ëv-</a:t>
            </a:r>
            <a:r>
              <a:rPr lang="hu-HU" i="1" dirty="0"/>
              <a:t> </a:t>
            </a:r>
            <a:r>
              <a:rPr lang="hu-HU" dirty="0"/>
              <a:t>tő (l. </a:t>
            </a:r>
            <a:r>
              <a:rPr lang="hu-HU" i="1" dirty="0" err="1"/>
              <a:t>emdul</a:t>
            </a:r>
            <a:r>
              <a:rPr lang="hu-HU" i="1" dirty="0"/>
              <a:t> : </a:t>
            </a:r>
            <a:r>
              <a:rPr lang="hu-HU" i="1" dirty="0" err="1"/>
              <a:t>evec</a:t>
            </a:r>
            <a:r>
              <a:rPr lang="hu-HU" dirty="0"/>
              <a:t>), </a:t>
            </a:r>
            <a:r>
              <a:rPr lang="hu-HU" dirty="0" err="1"/>
              <a:t>fgr</a:t>
            </a:r>
            <a:r>
              <a:rPr lang="hu-HU" dirty="0"/>
              <a:t>. eredetű, a tőváltakozási is ősi, ugor korig vezethető vissza, de nem tudni, a tőváltakozás pontosan hogyan alakult ki &lt;itt hiátustöltés még nem játszik ???&gt;</a:t>
            </a:r>
          </a:p>
          <a:p>
            <a:pPr lvl="1"/>
            <a:r>
              <a:rPr lang="hu-HU" dirty="0"/>
              <a:t>ikes ragozás, felt. mód, jelen idő E/3. – miért feltételes mód? Latinizmus </a:t>
            </a:r>
            <a:r>
              <a:rPr lang="hu-HU" dirty="0" err="1"/>
              <a:t>vszleg</a:t>
            </a:r>
            <a:r>
              <a:rPr lang="hu-HU" dirty="0"/>
              <a:t>, amit B. elfogad, de nem tart biztosnak. A latin igeidő-egyeztetés egyik szabálya (</a:t>
            </a:r>
            <a:r>
              <a:rPr lang="hu-HU" dirty="0" err="1"/>
              <a:t>consecutio</a:t>
            </a:r>
            <a:r>
              <a:rPr lang="hu-HU" dirty="0"/>
              <a:t> </a:t>
            </a:r>
            <a:r>
              <a:rPr lang="hu-HU" dirty="0" err="1"/>
              <a:t>temporum</a:t>
            </a:r>
            <a:r>
              <a:rPr lang="hu-HU" dirty="0"/>
              <a:t>): múlt idejű főmondati </a:t>
            </a:r>
            <a:r>
              <a:rPr lang="hu-HU" dirty="0" err="1"/>
              <a:t>Á-hoz</a:t>
            </a:r>
            <a:r>
              <a:rPr lang="hu-HU" dirty="0"/>
              <a:t> az alárendelt </a:t>
            </a:r>
            <a:r>
              <a:rPr lang="hu-HU" dirty="0" err="1"/>
              <a:t>csvés</a:t>
            </a:r>
            <a:r>
              <a:rPr lang="hu-HU" dirty="0"/>
              <a:t> v. </a:t>
            </a:r>
            <a:r>
              <a:rPr lang="hu-HU" dirty="0" err="1"/>
              <a:t>állp</a:t>
            </a:r>
            <a:r>
              <a:rPr lang="hu-HU" dirty="0"/>
              <a:t> </a:t>
            </a:r>
            <a:r>
              <a:rPr lang="hu-HU" dirty="0" err="1"/>
              <a:t>kif-re</a:t>
            </a:r>
            <a:r>
              <a:rPr lang="hu-HU" dirty="0"/>
              <a:t> elő v. utóidejűség esetén </a:t>
            </a:r>
            <a:r>
              <a:rPr lang="hu-HU" dirty="0" err="1"/>
              <a:t>conjunctivusos</a:t>
            </a:r>
            <a:r>
              <a:rPr lang="hu-HU" dirty="0"/>
              <a:t> </a:t>
            </a:r>
            <a:r>
              <a:rPr lang="hu-HU" dirty="0" err="1"/>
              <a:t>mm-ban</a:t>
            </a:r>
            <a:r>
              <a:rPr lang="hu-HU" dirty="0"/>
              <a:t> </a:t>
            </a:r>
            <a:r>
              <a:rPr lang="hu-HU" dirty="0" err="1"/>
              <a:t>praeteritum</a:t>
            </a:r>
            <a:r>
              <a:rPr lang="hu-HU" dirty="0"/>
              <a:t> imperfectum </a:t>
            </a:r>
            <a:r>
              <a:rPr lang="hu-HU" dirty="0" err="1"/>
              <a:t>coniunctivi-t</a:t>
            </a:r>
            <a:r>
              <a:rPr lang="hu-HU" dirty="0"/>
              <a:t> kell használni, de ez az igealak felt. módként is szolgál, ezért azonosítják vele a </a:t>
            </a:r>
            <a:r>
              <a:rPr lang="hu-HU" dirty="0" err="1"/>
              <a:t>mr</a:t>
            </a:r>
            <a:r>
              <a:rPr lang="hu-HU" dirty="0"/>
              <a:t>. felt. módot.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77899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87713"/>
            <a:ext cx="4392488" cy="6594223"/>
          </a:xfrm>
        </p:spPr>
      </p:pic>
    </p:spTree>
    <p:extLst>
      <p:ext uri="{BB962C8B-B14F-4D97-AF65-F5344CB8AC3E}">
        <p14:creationId xmlns:p14="http://schemas.microsoft.com/office/powerpoint/2010/main" val="325717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 fontScale="70000" lnSpcReduction="20000"/>
          </a:bodyPr>
          <a:lstStyle/>
          <a:p>
            <a:endParaRPr lang="hu-HU" dirty="0" smtClean="0">
              <a:effectLst/>
            </a:endParaRPr>
          </a:p>
          <a:p>
            <a:pPr lvl="1"/>
            <a:r>
              <a:rPr lang="hu-HU" i="1" dirty="0" err="1"/>
              <a:t>e-ne-y-c</a:t>
            </a:r>
            <a:r>
              <a:rPr lang="hu-HU" i="1" dirty="0"/>
              <a:t> </a:t>
            </a:r>
            <a:r>
              <a:rPr lang="hu-HU" dirty="0"/>
              <a:t>[</a:t>
            </a:r>
            <a:r>
              <a:rPr lang="hu-HU" i="1" dirty="0" err="1"/>
              <a:t>e-ne-i-k</a:t>
            </a:r>
            <a:r>
              <a:rPr lang="hu-HU" dirty="0"/>
              <a:t>] a tagolás: a felt mód jele a </a:t>
            </a:r>
            <a:r>
              <a:rPr lang="hu-HU" i="1" dirty="0" err="1"/>
              <a:t>-nëB</a:t>
            </a:r>
            <a:r>
              <a:rPr lang="hu-HU" i="1" dirty="0"/>
              <a:t> </a:t>
            </a:r>
            <a:r>
              <a:rPr lang="hu-HU" dirty="0"/>
              <a:t> vagy </a:t>
            </a:r>
            <a:r>
              <a:rPr lang="hu-HU" i="1" dirty="0"/>
              <a:t>–</a:t>
            </a:r>
            <a:r>
              <a:rPr lang="hu-HU" i="1" dirty="0" err="1"/>
              <a:t>neB</a:t>
            </a:r>
            <a:r>
              <a:rPr lang="hu-HU" i="1" dirty="0"/>
              <a:t> </a:t>
            </a:r>
            <a:r>
              <a:rPr lang="hu-HU" dirty="0"/>
              <a:t>, amiből </a:t>
            </a:r>
            <a:r>
              <a:rPr lang="hu-HU" i="1" dirty="0"/>
              <a:t>–né</a:t>
            </a:r>
            <a:r>
              <a:rPr lang="hu-HU" dirty="0"/>
              <a:t> lett, az –n a mozzanatos –n igeképzővel azonos (</a:t>
            </a:r>
            <a:r>
              <a:rPr lang="hu-HU" i="1" dirty="0"/>
              <a:t>villan, dörren, szökken</a:t>
            </a:r>
            <a:r>
              <a:rPr lang="hu-HU" dirty="0"/>
              <a:t>), de sok rokon nyelvben bizonytalanságot is kifejez (vö. felt. mód). Az </a:t>
            </a:r>
            <a:r>
              <a:rPr lang="hu-HU" i="1" dirty="0"/>
              <a:t>B </a:t>
            </a:r>
            <a:r>
              <a:rPr lang="hu-HU" dirty="0"/>
              <a:t>a múlt időjellel azonos, ami igenévképzőre  megy vissza, de számos nyelvben így van (tehát a múlt idő és a felt. módjel egybeesése, pl. </a:t>
            </a:r>
            <a:r>
              <a:rPr lang="hu-HU" i="1" dirty="0"/>
              <a:t>I </a:t>
            </a:r>
            <a:r>
              <a:rPr lang="hu-HU" i="1" dirty="0" err="1"/>
              <a:t>would</a:t>
            </a:r>
            <a:r>
              <a:rPr lang="hu-HU" i="1" dirty="0"/>
              <a:t>, </a:t>
            </a:r>
            <a:r>
              <a:rPr lang="hu-HU" i="1" dirty="0" err="1"/>
              <a:t>ich</a:t>
            </a:r>
            <a:r>
              <a:rPr lang="hu-HU" i="1" dirty="0"/>
              <a:t> </a:t>
            </a:r>
            <a:r>
              <a:rPr lang="hu-HU" i="1" dirty="0" err="1"/>
              <a:t>würde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a </a:t>
            </a:r>
            <a:r>
              <a:rPr lang="hu-HU" i="1" dirty="0" err="1"/>
              <a:t>-k</a:t>
            </a:r>
            <a:r>
              <a:rPr lang="hu-HU" dirty="0"/>
              <a:t>: ikes ragozás E/3 ragja, az ikes ragozás, amely </a:t>
            </a:r>
            <a:r>
              <a:rPr lang="hu-HU" dirty="0" err="1"/>
              <a:t>ESZ-ben</a:t>
            </a:r>
            <a:r>
              <a:rPr lang="hu-HU" dirty="0"/>
              <a:t> elkülönült az alanyitól, az E/3. </a:t>
            </a:r>
            <a:r>
              <a:rPr lang="hu-HU" dirty="0" err="1"/>
              <a:t>szragból</a:t>
            </a:r>
            <a:r>
              <a:rPr lang="hu-HU" dirty="0"/>
              <a:t> indult ki (az elnevezés is innen jön). Eredetileg (ál)visszaható jelentésű volt az ikes ragozás, ebből fejlődött ki a szenvedő (</a:t>
            </a:r>
            <a:r>
              <a:rPr lang="hu-HU" i="1" dirty="0"/>
              <a:t>adatik</a:t>
            </a:r>
            <a:r>
              <a:rPr lang="hu-HU" dirty="0"/>
              <a:t>), majd átterjedt tranzitív igék T nélküli vagy </a:t>
            </a:r>
            <a:r>
              <a:rPr lang="hu-HU" dirty="0" err="1"/>
              <a:t>partitivusi</a:t>
            </a:r>
            <a:r>
              <a:rPr lang="hu-HU" dirty="0"/>
              <a:t> tárggyal való használatára és az IT igékre úgy általában. A külön visszaható ragozás így elakadt, nem teljesedett ki, de az ikes ragozás az alanyival vált egyenértékűvé. Ezek szerint voltak:</a:t>
            </a:r>
          </a:p>
          <a:p>
            <a:pPr lvl="2"/>
            <a:r>
              <a:rPr lang="hu-HU" dirty="0"/>
              <a:t>(ál)visszaható ikesek: </a:t>
            </a:r>
            <a:r>
              <a:rPr lang="hu-HU" i="1" dirty="0"/>
              <a:t>törik, hallik, szaglik, törődik, dicsekedik</a:t>
            </a:r>
            <a:endParaRPr lang="hu-HU" dirty="0"/>
          </a:p>
          <a:p>
            <a:pPr lvl="2"/>
            <a:r>
              <a:rPr lang="hu-HU" dirty="0"/>
              <a:t>szenvedők: </a:t>
            </a:r>
            <a:r>
              <a:rPr lang="hu-HU" i="1" dirty="0" err="1"/>
              <a:t>tudatik</a:t>
            </a:r>
            <a:r>
              <a:rPr lang="hu-HU" i="1" dirty="0"/>
              <a:t>, kéretik</a:t>
            </a:r>
            <a:endParaRPr lang="hu-HU" dirty="0"/>
          </a:p>
          <a:p>
            <a:pPr lvl="2"/>
            <a:r>
              <a:rPr lang="hu-HU" dirty="0"/>
              <a:t>T-ív igék tárgyatlan használatban: </a:t>
            </a:r>
            <a:r>
              <a:rPr lang="hu-HU" i="1" dirty="0"/>
              <a:t>eszik, iszik, hazudik, szopik </a:t>
            </a:r>
            <a:r>
              <a:rPr lang="hu-HU" dirty="0"/>
              <a:t>+ IT igékben: </a:t>
            </a:r>
            <a:r>
              <a:rPr lang="hu-HU" i="1" dirty="0"/>
              <a:t>imádkozik, dolgozik, érik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99913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A </a:t>
            </a:r>
            <a:r>
              <a:rPr lang="hu-HU" dirty="0" err="1"/>
              <a:t>HB-beli</a:t>
            </a:r>
            <a:r>
              <a:rPr lang="hu-HU" dirty="0"/>
              <a:t> </a:t>
            </a:r>
            <a:r>
              <a:rPr lang="hu-HU" i="1" dirty="0" err="1"/>
              <a:t>eneyc</a:t>
            </a:r>
            <a:r>
              <a:rPr lang="hu-HU" i="1" dirty="0"/>
              <a:t>, </a:t>
            </a:r>
            <a:r>
              <a:rPr lang="hu-HU" i="1" dirty="0" err="1"/>
              <a:t>emdul</a:t>
            </a:r>
            <a:r>
              <a:rPr lang="hu-HU" i="1" dirty="0"/>
              <a:t>, </a:t>
            </a:r>
            <a:r>
              <a:rPr lang="hu-HU" i="1" dirty="0" err="1"/>
              <a:t>evec</a:t>
            </a:r>
            <a:r>
              <a:rPr lang="hu-HU" i="1" dirty="0"/>
              <a:t> </a:t>
            </a:r>
            <a:r>
              <a:rPr lang="hu-HU" dirty="0"/>
              <a:t>mutatja, hogy már a fenti utolsó fázisig is eljutott a folyamat, s már csak az alanyi ragozással való küzdelem maradt hátra az ikes ragozás számára, ami még most is tart, s B. szerint azért húzódik el több száz éve, mert „az ikes ragozás jelentékeny számban visszaható ragozás is, tehát valami halvány különleges funkció-féléje van” (p. 86)</a:t>
            </a:r>
          </a:p>
          <a:p>
            <a:r>
              <a:rPr lang="hu-HU" dirty="0"/>
              <a:t>Az ikes ragozás az E/3. alakból még akkor indult ki, amikor nem volt tárgyrag a magyarban. az ált. alanyú mondatokat így mondták: </a:t>
            </a:r>
            <a:r>
              <a:rPr lang="hu-HU" i="1" dirty="0"/>
              <a:t>fa törik, zaj hallik, szag érzik. </a:t>
            </a:r>
            <a:r>
              <a:rPr lang="hu-HU" dirty="0"/>
              <a:t>Ebben, amikor a tárgyrag kialakul, a </a:t>
            </a:r>
            <a:r>
              <a:rPr lang="hu-HU" i="1" dirty="0"/>
              <a:t>fa, zaj, szag</a:t>
            </a:r>
            <a:r>
              <a:rPr lang="hu-HU" dirty="0"/>
              <a:t> A-nak érződött, a mögötte lévő igéjének, s ezek így visszaható </a:t>
            </a:r>
            <a:r>
              <a:rPr lang="hu-HU" dirty="0" err="1"/>
              <a:t>jtésűvé</a:t>
            </a:r>
            <a:r>
              <a:rPr lang="hu-HU" dirty="0"/>
              <a:t> váltak, az </a:t>
            </a:r>
            <a:r>
              <a:rPr lang="hu-HU" i="1" dirty="0" err="1"/>
              <a:t>-ik</a:t>
            </a:r>
            <a:r>
              <a:rPr lang="hu-HU" i="1" dirty="0"/>
              <a:t> </a:t>
            </a:r>
            <a:r>
              <a:rPr lang="hu-HU" dirty="0"/>
              <a:t>pedig E/3-as visszaható személyrag lett.</a:t>
            </a:r>
          </a:p>
        </p:txBody>
      </p:sp>
    </p:spTree>
    <p:extLst>
      <p:ext uri="{BB962C8B-B14F-4D97-AF65-F5344CB8AC3E}">
        <p14:creationId xmlns:p14="http://schemas.microsoft.com/office/powerpoint/2010/main" val="30134192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u-HU" i="1" dirty="0" err="1"/>
              <a:t>num</a:t>
            </a:r>
            <a:r>
              <a:rPr lang="hu-HU" i="1" dirty="0"/>
              <a:t> [</a:t>
            </a:r>
            <a:r>
              <a:rPr lang="hu-HU" i="1" dirty="0" err="1"/>
              <a:t>nüm</a:t>
            </a:r>
            <a:r>
              <a:rPr lang="hu-HU" i="1" dirty="0"/>
              <a:t>]</a:t>
            </a:r>
            <a:r>
              <a:rPr lang="hu-HU" dirty="0"/>
              <a:t>: </a:t>
            </a:r>
          </a:p>
          <a:p>
            <a:pPr lvl="1"/>
            <a:r>
              <a:rPr lang="hu-HU" dirty="0" err="1"/>
              <a:t>fgr</a:t>
            </a:r>
            <a:r>
              <a:rPr lang="hu-HU" dirty="0"/>
              <a:t>. eredetű </a:t>
            </a:r>
            <a:r>
              <a:rPr lang="hu-HU" dirty="0" err="1"/>
              <a:t>taadószó</a:t>
            </a:r>
            <a:r>
              <a:rPr lang="hu-HU" dirty="0"/>
              <a:t>, az alak *</a:t>
            </a:r>
            <a:r>
              <a:rPr lang="hu-HU" i="1" dirty="0"/>
              <a:t>nˉ  </a:t>
            </a:r>
            <a:r>
              <a:rPr lang="hu-HU" dirty="0"/>
              <a:t>lehetett. A szó a </a:t>
            </a:r>
            <a:r>
              <a:rPr lang="hu-HU" i="1" dirty="0"/>
              <a:t>ne + mi</a:t>
            </a:r>
            <a:r>
              <a:rPr lang="hu-HU" dirty="0"/>
              <a:t> (</a:t>
            </a:r>
            <a:r>
              <a:rPr lang="hu-HU" dirty="0" err="1"/>
              <a:t>kérdő-von-hatlan</a:t>
            </a:r>
            <a:r>
              <a:rPr lang="hu-HU" dirty="0"/>
              <a:t>) nm összetétele, vö. más nyelvekben: német </a:t>
            </a:r>
            <a:r>
              <a:rPr lang="hu-HU" i="1" dirty="0"/>
              <a:t>ne + </a:t>
            </a:r>
            <a:r>
              <a:rPr lang="hu-HU" i="1" dirty="0" err="1"/>
              <a:t>ein</a:t>
            </a:r>
            <a:r>
              <a:rPr lang="hu-HU" dirty="0"/>
              <a:t>, latin. </a:t>
            </a:r>
            <a:r>
              <a:rPr lang="hu-HU" i="1" dirty="0"/>
              <a:t>ne + </a:t>
            </a:r>
            <a:r>
              <a:rPr lang="hu-HU" i="1" dirty="0" err="1"/>
              <a:t>unum</a:t>
            </a:r>
            <a:r>
              <a:rPr lang="hu-HU" i="1" dirty="0"/>
              <a:t> &gt; non.</a:t>
            </a:r>
            <a:endParaRPr lang="hu-HU" dirty="0"/>
          </a:p>
          <a:p>
            <a:pPr lvl="1"/>
            <a:r>
              <a:rPr lang="hu-HU" dirty="0"/>
              <a:t>levezetés: </a:t>
            </a:r>
            <a:r>
              <a:rPr lang="hu-HU" i="1" dirty="0" err="1"/>
              <a:t>nim</a:t>
            </a:r>
            <a:r>
              <a:rPr lang="hu-HU" i="1" dirty="0"/>
              <a:t> &gt; </a:t>
            </a:r>
            <a:r>
              <a:rPr lang="hu-HU" i="1" dirty="0" err="1"/>
              <a:t>nëm</a:t>
            </a:r>
            <a:r>
              <a:rPr lang="hu-HU" i="1" dirty="0"/>
              <a:t> </a:t>
            </a:r>
            <a:r>
              <a:rPr lang="hu-HU" dirty="0"/>
              <a:t>(nyíltabbá válás), a </a:t>
            </a:r>
            <a:r>
              <a:rPr lang="hu-HU" i="1" dirty="0" err="1"/>
              <a:t>nim</a:t>
            </a:r>
            <a:r>
              <a:rPr lang="hu-HU" i="1" dirty="0"/>
              <a:t> </a:t>
            </a:r>
            <a:r>
              <a:rPr lang="hu-HU" dirty="0"/>
              <a:t>&gt; </a:t>
            </a:r>
            <a:r>
              <a:rPr lang="hu-HU" i="1" dirty="0" err="1"/>
              <a:t>nüm</a:t>
            </a:r>
            <a:r>
              <a:rPr lang="hu-HU" i="1" dirty="0"/>
              <a:t> </a:t>
            </a:r>
            <a:r>
              <a:rPr lang="hu-HU" dirty="0"/>
              <a:t>labializáció</a:t>
            </a:r>
          </a:p>
          <a:p>
            <a:pPr lvl="1"/>
            <a:r>
              <a:rPr lang="hu-HU" dirty="0"/>
              <a:t>a </a:t>
            </a:r>
            <a:r>
              <a:rPr lang="hu-HU" i="1" dirty="0"/>
              <a:t>nem </a:t>
            </a:r>
            <a:r>
              <a:rPr lang="hu-HU" dirty="0"/>
              <a:t>és </a:t>
            </a:r>
            <a:r>
              <a:rPr lang="hu-HU" i="1" dirty="0"/>
              <a:t>ne </a:t>
            </a:r>
            <a:r>
              <a:rPr lang="hu-HU" dirty="0"/>
              <a:t>szétválása a magyarban történt meg, de </a:t>
            </a:r>
            <a:r>
              <a:rPr lang="hu-HU" dirty="0" err="1"/>
              <a:t>nyelveml-einkben</a:t>
            </a:r>
            <a:r>
              <a:rPr lang="hu-HU" dirty="0"/>
              <a:t> már a mai különbség megvan, </a:t>
            </a:r>
            <a:r>
              <a:rPr lang="hu-HU" dirty="0" err="1"/>
              <a:t>l.ÓMS</a:t>
            </a:r>
            <a:r>
              <a:rPr lang="hu-HU" dirty="0"/>
              <a:t>: </a:t>
            </a:r>
            <a:r>
              <a:rPr lang="hu-HU" i="1" dirty="0" err="1"/>
              <a:t>nym</a:t>
            </a:r>
            <a:r>
              <a:rPr lang="hu-HU" i="1" dirty="0"/>
              <a:t>, </a:t>
            </a:r>
            <a:r>
              <a:rPr lang="hu-HU" i="1" dirty="0" err="1"/>
              <a:t>num</a:t>
            </a:r>
            <a:r>
              <a:rPr lang="hu-HU" i="1" dirty="0"/>
              <a:t> : ne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151785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hu-HU" i="1" dirty="0" err="1"/>
              <a:t>meret</a:t>
            </a:r>
            <a:r>
              <a:rPr lang="hu-HU" i="1" dirty="0"/>
              <a:t>: </a:t>
            </a:r>
            <a:endParaRPr lang="hu-HU" dirty="0"/>
          </a:p>
          <a:p>
            <a:pPr lvl="1"/>
            <a:r>
              <a:rPr lang="hu-HU" dirty="0"/>
              <a:t>’</a:t>
            </a:r>
            <a:r>
              <a:rPr lang="hu-HU" dirty="0" err="1"/>
              <a:t>miért</a:t>
            </a:r>
            <a:r>
              <a:rPr lang="hu-HU" dirty="0"/>
              <a:t>’ – kérdő </a:t>
            </a:r>
            <a:r>
              <a:rPr lang="hu-HU" dirty="0" err="1"/>
              <a:t>hszó</a:t>
            </a:r>
            <a:r>
              <a:rPr lang="hu-HU" dirty="0"/>
              <a:t>, ebből lett a mert </a:t>
            </a:r>
            <a:r>
              <a:rPr lang="hu-HU" dirty="0" err="1"/>
              <a:t>ksz</a:t>
            </a:r>
            <a:r>
              <a:rPr lang="hu-HU" dirty="0"/>
              <a:t> alaki rövidüléssel, </a:t>
            </a:r>
          </a:p>
          <a:p>
            <a:pPr lvl="1"/>
            <a:r>
              <a:rPr lang="hu-HU" dirty="0"/>
              <a:t>tagolása: </a:t>
            </a:r>
            <a:r>
              <a:rPr lang="hu-HU" i="1" dirty="0"/>
              <a:t>m(i)</a:t>
            </a:r>
            <a:r>
              <a:rPr lang="hu-HU" i="1" dirty="0" err="1"/>
              <a:t>-ere-t</a:t>
            </a:r>
            <a:endParaRPr lang="hu-HU" dirty="0"/>
          </a:p>
          <a:p>
            <a:pPr lvl="1"/>
            <a:r>
              <a:rPr lang="hu-HU" dirty="0"/>
              <a:t>alapszó: </a:t>
            </a:r>
            <a:r>
              <a:rPr lang="hu-HU" i="1" dirty="0"/>
              <a:t>mi </a:t>
            </a:r>
            <a:r>
              <a:rPr lang="hu-HU" dirty="0"/>
              <a:t>(</a:t>
            </a:r>
            <a:r>
              <a:rPr lang="hu-HU" dirty="0" err="1"/>
              <a:t>kérdő-von</a:t>
            </a:r>
            <a:r>
              <a:rPr lang="hu-HU" dirty="0"/>
              <a:t>. nm)</a:t>
            </a:r>
          </a:p>
          <a:p>
            <a:pPr lvl="1"/>
            <a:r>
              <a:rPr lang="hu-HU" dirty="0"/>
              <a:t>a névutó </a:t>
            </a:r>
            <a:r>
              <a:rPr lang="hu-HU" i="1" dirty="0" err="1"/>
              <a:t>-eret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ért</a:t>
            </a:r>
            <a:r>
              <a:rPr lang="hu-HU" dirty="0"/>
              <a:t>’ </a:t>
            </a:r>
            <a:r>
              <a:rPr lang="hu-HU" dirty="0" err="1"/>
              <a:t>bszjelezve</a:t>
            </a:r>
            <a:r>
              <a:rPr lang="hu-HU" dirty="0"/>
              <a:t> is előfordul H-ként: </a:t>
            </a:r>
            <a:r>
              <a:rPr lang="hu-HU" i="1" dirty="0" err="1"/>
              <a:t>erette</a:t>
            </a:r>
            <a:r>
              <a:rPr lang="hu-HU" dirty="0"/>
              <a:t>, és névutó is </a:t>
            </a:r>
            <a:r>
              <a:rPr lang="hu-HU" i="1" dirty="0" err="1"/>
              <a:t>lelic</a:t>
            </a:r>
            <a:r>
              <a:rPr lang="hu-HU" i="1" dirty="0"/>
              <a:t> </a:t>
            </a:r>
            <a:r>
              <a:rPr lang="hu-HU" i="1" dirty="0" err="1"/>
              <a:t>ert</a:t>
            </a:r>
            <a:r>
              <a:rPr lang="hu-HU" i="1" dirty="0"/>
              <a:t>, </a:t>
            </a:r>
            <a:r>
              <a:rPr lang="hu-HU" i="1" dirty="0" err="1"/>
              <a:t>lilki</a:t>
            </a:r>
            <a:r>
              <a:rPr lang="hu-HU" i="1" dirty="0"/>
              <a:t> </a:t>
            </a:r>
            <a:r>
              <a:rPr lang="hu-HU" i="1" dirty="0" err="1"/>
              <a:t>ert</a:t>
            </a:r>
            <a:r>
              <a:rPr lang="hu-HU" dirty="0"/>
              <a:t>, a névutó ragos </a:t>
            </a:r>
            <a:r>
              <a:rPr lang="hu-HU" dirty="0" err="1"/>
              <a:t>fn-ből</a:t>
            </a:r>
            <a:r>
              <a:rPr lang="hu-HU" dirty="0"/>
              <a:t> jön, a </a:t>
            </a:r>
            <a:r>
              <a:rPr lang="hu-HU" i="1" dirty="0" err="1"/>
              <a:t>-t</a:t>
            </a:r>
            <a:r>
              <a:rPr lang="hu-HU" i="1" dirty="0"/>
              <a:t> </a:t>
            </a:r>
            <a:r>
              <a:rPr lang="hu-HU" dirty="0"/>
              <a:t>benne </a:t>
            </a:r>
            <a:r>
              <a:rPr lang="hu-HU" dirty="0" err="1"/>
              <a:t>loc</a:t>
            </a:r>
            <a:r>
              <a:rPr lang="hu-HU" dirty="0"/>
              <a:t>. rag, az alapszó (</a:t>
            </a:r>
            <a:r>
              <a:rPr lang="hu-HU" i="1" dirty="0" err="1"/>
              <a:t>ére</a:t>
            </a:r>
            <a:r>
              <a:rPr lang="hu-HU" dirty="0"/>
              <a:t>) eredetének nincs megfelelő magyarázata, Budenz ’</a:t>
            </a:r>
            <a:r>
              <a:rPr lang="hu-HU" dirty="0" err="1"/>
              <a:t>oldal</a:t>
            </a:r>
            <a:r>
              <a:rPr lang="hu-HU" dirty="0"/>
              <a:t>, tájék’ jelentésű </a:t>
            </a:r>
            <a:r>
              <a:rPr lang="hu-HU" dirty="0" err="1"/>
              <a:t>fgr</a:t>
            </a:r>
            <a:r>
              <a:rPr lang="hu-HU" dirty="0"/>
              <a:t> szavakkal rokonította, mások a ’</a:t>
            </a:r>
            <a:r>
              <a:rPr lang="hu-HU" dirty="0" err="1"/>
              <a:t>hely</a:t>
            </a:r>
            <a:r>
              <a:rPr lang="hu-HU" dirty="0"/>
              <a:t>’, ’</a:t>
            </a:r>
            <a:r>
              <a:rPr lang="hu-HU" dirty="0" err="1"/>
              <a:t>helyett</a:t>
            </a:r>
            <a:r>
              <a:rPr lang="hu-HU" dirty="0"/>
              <a:t>’ jelentésűekkel, </a:t>
            </a:r>
            <a:r>
              <a:rPr lang="hu-HU" dirty="0" err="1"/>
              <a:t>jtéstanilag</a:t>
            </a:r>
            <a:r>
              <a:rPr lang="hu-HU" dirty="0"/>
              <a:t> mindkettő rendben lenne, de hangtani okok miatt ma mindkettőt elvetik. </a:t>
            </a:r>
          </a:p>
          <a:p>
            <a:pPr lvl="1"/>
            <a:r>
              <a:rPr lang="hu-HU" dirty="0"/>
              <a:t>az </a:t>
            </a:r>
            <a:r>
              <a:rPr lang="hu-HU" i="1" dirty="0" err="1"/>
              <a:t>-ért</a:t>
            </a:r>
            <a:r>
              <a:rPr lang="hu-HU" i="1" dirty="0"/>
              <a:t> </a:t>
            </a:r>
            <a:r>
              <a:rPr lang="hu-HU" dirty="0"/>
              <a:t>érdekessége, hogy ragként nem illeszkedett, ez kései voltára utal és félhangzós </a:t>
            </a:r>
            <a:r>
              <a:rPr lang="hu-HU" i="1" dirty="0"/>
              <a:t>i</a:t>
            </a:r>
            <a:r>
              <a:rPr lang="hu-HU" dirty="0"/>
              <a:t>-s kettőshangzó lehetett benne emiatt</a:t>
            </a:r>
          </a:p>
          <a:p>
            <a:pPr lvl="1"/>
            <a:r>
              <a:rPr lang="hu-HU" dirty="0"/>
              <a:t>a </a:t>
            </a:r>
            <a:r>
              <a:rPr lang="hu-HU" dirty="0" err="1"/>
              <a:t>HB-s</a:t>
            </a:r>
            <a:r>
              <a:rPr lang="hu-HU" dirty="0"/>
              <a:t> forma magyarázata: </a:t>
            </a:r>
            <a:r>
              <a:rPr lang="hu-HU" dirty="0" err="1"/>
              <a:t>elízió</a:t>
            </a:r>
            <a:r>
              <a:rPr lang="hu-HU" dirty="0"/>
              <a:t> (</a:t>
            </a:r>
            <a:r>
              <a:rPr lang="hu-HU" i="1" dirty="0"/>
              <a:t>mi-ére-t</a:t>
            </a:r>
            <a:r>
              <a:rPr lang="hu-HU" dirty="0"/>
              <a:t>), vagy összevonás (</a:t>
            </a:r>
            <a:r>
              <a:rPr lang="hu-HU" i="1" dirty="0" err="1"/>
              <a:t>me-éret</a:t>
            </a:r>
            <a:r>
              <a:rPr lang="hu-HU" dirty="0"/>
              <a:t>) következett be a hosszú </a:t>
            </a:r>
            <a:r>
              <a:rPr lang="hu-HU" dirty="0" err="1"/>
              <a:t>mgh</a:t>
            </a:r>
            <a:r>
              <a:rPr lang="hu-HU" dirty="0"/>
              <a:t> javára.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91219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u-HU" i="1" dirty="0" err="1"/>
              <a:t>ge</a:t>
            </a:r>
            <a:r>
              <a:rPr lang="hu-HU" dirty="0"/>
              <a:t>: ellentétes </a:t>
            </a:r>
            <a:r>
              <a:rPr lang="hu-HU" dirty="0" err="1"/>
              <a:t>ksz</a:t>
            </a:r>
            <a:r>
              <a:rPr lang="hu-HU" dirty="0"/>
              <a:t>, eredete ismeretlen. Számos változata volt (</a:t>
            </a:r>
            <a:r>
              <a:rPr lang="hu-HU" i="1" dirty="0" err="1"/>
              <a:t>gye</a:t>
            </a:r>
            <a:r>
              <a:rPr lang="hu-HU" i="1" dirty="0"/>
              <a:t>, </a:t>
            </a:r>
            <a:r>
              <a:rPr lang="hu-HU" i="1" dirty="0" err="1"/>
              <a:t>the</a:t>
            </a:r>
            <a:r>
              <a:rPr lang="hu-HU" i="1" dirty="0"/>
              <a:t>, </a:t>
            </a:r>
            <a:r>
              <a:rPr lang="hu-HU" i="1" dirty="0" err="1"/>
              <a:t>deé</a:t>
            </a:r>
            <a:r>
              <a:rPr lang="hu-HU" i="1" dirty="0"/>
              <a:t>, </a:t>
            </a:r>
            <a:r>
              <a:rPr lang="hu-HU" i="1" dirty="0" err="1"/>
              <a:t>deg</a:t>
            </a:r>
            <a:r>
              <a:rPr lang="hu-HU" dirty="0"/>
              <a:t>), jelentése is sokféle, indulatszó, nagyító </a:t>
            </a:r>
            <a:r>
              <a:rPr lang="hu-HU" dirty="0" err="1"/>
              <a:t>hsz</a:t>
            </a:r>
            <a:r>
              <a:rPr lang="hu-HU" dirty="0"/>
              <a:t>, kötőszó, ha ez az alak eredeti, akkor </a:t>
            </a:r>
            <a:r>
              <a:rPr lang="hu-HU" dirty="0" err="1"/>
              <a:t>dezaffrikalizálódott</a:t>
            </a:r>
            <a:r>
              <a:rPr lang="hu-HU" dirty="0"/>
              <a:t> a </a:t>
            </a:r>
            <a:r>
              <a:rPr lang="hu-HU" i="1" dirty="0" err="1"/>
              <a:t>gy</a:t>
            </a:r>
            <a:r>
              <a:rPr lang="hu-HU" i="1" dirty="0"/>
              <a:t> &gt; d</a:t>
            </a:r>
            <a:r>
              <a:rPr lang="hu-HU" dirty="0"/>
              <a:t>-vé. B. szerint vsz. indulatszó volt eredetileg, „s ezért nem is lehet megfelelőket, rokonságot keresni hozzá” (p. 91) &lt;Vö. 1. óra, miért hasonlítanak a  nyelvekben egyes elemek egymásra?&gt;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47036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yſa</a:t>
            </a:r>
            <a:r>
              <a:rPr lang="hu-HU" b="1" i="1" dirty="0"/>
              <a:t> </a:t>
            </a:r>
            <a:r>
              <a:rPr lang="hu-HU" b="1" i="1" dirty="0" err="1"/>
              <a:t>kí</a:t>
            </a:r>
            <a:r>
              <a:rPr lang="hu-HU" b="1" i="1" dirty="0"/>
              <a:t> </a:t>
            </a:r>
            <a:r>
              <a:rPr lang="hu-HU" b="1" i="1" dirty="0" err="1"/>
              <a:t>nopun</a:t>
            </a:r>
            <a:r>
              <a:rPr lang="hu-HU" b="1" i="1" dirty="0"/>
              <a:t> </a:t>
            </a:r>
            <a:r>
              <a:rPr lang="hu-HU" b="1" i="1" dirty="0" err="1"/>
              <a:t>emdul</a:t>
            </a:r>
            <a:r>
              <a:rPr lang="hu-HU" b="1" i="1" dirty="0"/>
              <a:t> </a:t>
            </a:r>
            <a:r>
              <a:rPr lang="hu-HU" b="1" i="1" dirty="0" err="1"/>
              <a:t>oz</a:t>
            </a:r>
            <a:r>
              <a:rPr lang="hu-HU" b="1" i="1" dirty="0"/>
              <a:t> </a:t>
            </a:r>
            <a:r>
              <a:rPr lang="hu-HU" b="1" i="1" dirty="0" err="1"/>
              <a:t>gimilſ</a:t>
            </a:r>
            <a:r>
              <a:rPr lang="hu-HU" b="1" i="1" dirty="0"/>
              <a:t> </a:t>
            </a:r>
            <a:r>
              <a:rPr lang="hu-HU" b="1" i="1" dirty="0" err="1"/>
              <a:t>twl</a:t>
            </a:r>
            <a:r>
              <a:rPr lang="hu-HU" b="1" i="1" dirty="0"/>
              <a:t>. </a:t>
            </a:r>
            <a:r>
              <a:rPr lang="hu-HU" b="1" i="1" dirty="0" err="1"/>
              <a:t>halalnec</a:t>
            </a:r>
            <a:r>
              <a:rPr lang="hu-HU" b="1" i="1" dirty="0"/>
              <a:t> </a:t>
            </a:r>
            <a:r>
              <a:rPr lang="hu-HU" b="1" i="1" dirty="0" err="1"/>
              <a:t>halaláál</a:t>
            </a:r>
            <a:r>
              <a:rPr lang="hu-HU" b="1" i="1" dirty="0"/>
              <a:t> </a:t>
            </a:r>
            <a:r>
              <a:rPr lang="hu-HU" b="1" i="1" dirty="0" err="1"/>
              <a:t>holz</a:t>
            </a:r>
            <a:r>
              <a:rPr lang="hu-HU" b="1" i="1" dirty="0"/>
              <a:t>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u-HU" i="1" dirty="0" err="1"/>
              <a:t>holz</a:t>
            </a:r>
            <a:r>
              <a:rPr lang="hu-HU" dirty="0"/>
              <a:t>: </a:t>
            </a:r>
          </a:p>
          <a:p>
            <a:pPr lvl="1"/>
            <a:r>
              <a:rPr lang="hu-HU" dirty="0"/>
              <a:t>biztos </a:t>
            </a:r>
            <a:r>
              <a:rPr lang="hu-HU" i="1" dirty="0"/>
              <a:t>o</a:t>
            </a:r>
            <a:r>
              <a:rPr lang="hu-HU" dirty="0"/>
              <a:t>-s ejtés, a későbbi </a:t>
            </a:r>
            <a:r>
              <a:rPr lang="hu-HU" i="1" dirty="0"/>
              <a:t>o &gt; a </a:t>
            </a:r>
            <a:r>
              <a:rPr lang="hu-HU" dirty="0"/>
              <a:t>fiatal jelenség</a:t>
            </a:r>
          </a:p>
          <a:p>
            <a:pPr lvl="1"/>
            <a:r>
              <a:rPr lang="hu-HU" dirty="0" err="1"/>
              <a:t>kij</a:t>
            </a:r>
            <a:r>
              <a:rPr lang="hu-HU" dirty="0"/>
              <a:t>. mód, jövő idő (alakilag azonos a jelennel, ami a </a:t>
            </a:r>
            <a:r>
              <a:rPr lang="hu-HU" dirty="0" err="1"/>
              <a:t>fgr</a:t>
            </a:r>
            <a:r>
              <a:rPr lang="hu-HU" dirty="0"/>
              <a:t>. </a:t>
            </a:r>
            <a:r>
              <a:rPr lang="hu-HU" dirty="0" err="1"/>
              <a:t>ny-ekben</a:t>
            </a:r>
            <a:r>
              <a:rPr lang="hu-HU" dirty="0"/>
              <a:t> általános, a körülírásos jövő a </a:t>
            </a:r>
            <a:r>
              <a:rPr lang="hu-HU" dirty="0" err="1"/>
              <a:t>JókK-tól</a:t>
            </a:r>
            <a:r>
              <a:rPr lang="hu-HU" dirty="0"/>
              <a:t> fordul elő, de csak szórványosan), E/2. alanyi ragozás </a:t>
            </a:r>
          </a:p>
          <a:p>
            <a:pPr lvl="1"/>
            <a:r>
              <a:rPr lang="hu-HU" dirty="0"/>
              <a:t>a –</a:t>
            </a:r>
            <a:r>
              <a:rPr lang="hu-HU" i="1" dirty="0" err="1"/>
              <a:t>sz</a:t>
            </a:r>
            <a:r>
              <a:rPr lang="hu-HU" i="1" dirty="0"/>
              <a:t> </a:t>
            </a:r>
            <a:r>
              <a:rPr lang="hu-HU" dirty="0" err="1"/>
              <a:t>a</a:t>
            </a:r>
            <a:r>
              <a:rPr lang="hu-HU" dirty="0"/>
              <a:t> személyrag, eredete: időjel, valójában gyakorító képző, amely időjelentéssel is bírt (itt jelennel, nem jövővel!), a magyarban két ilyen </a:t>
            </a:r>
            <a:r>
              <a:rPr lang="hu-HU" dirty="0" err="1"/>
              <a:t>gyak</a:t>
            </a:r>
            <a:r>
              <a:rPr lang="hu-HU" dirty="0"/>
              <a:t>. képző van, amely igeidőt fejez ki, legalábbis ezek nyomai vannak meg: </a:t>
            </a:r>
            <a:r>
              <a:rPr lang="hu-HU" i="1" dirty="0" err="1"/>
              <a:t>-sz</a:t>
            </a:r>
            <a:r>
              <a:rPr lang="hu-HU" i="1" dirty="0"/>
              <a:t> </a:t>
            </a:r>
            <a:r>
              <a:rPr lang="hu-HU" dirty="0"/>
              <a:t>és </a:t>
            </a:r>
            <a:r>
              <a:rPr lang="hu-HU" dirty="0" err="1"/>
              <a:t>-</a:t>
            </a:r>
            <a:r>
              <a:rPr lang="hu-HU" i="1" dirty="0" err="1"/>
              <a:t>l</a:t>
            </a:r>
            <a:r>
              <a:rPr lang="hu-HU" i="1" dirty="0"/>
              <a:t> </a:t>
            </a:r>
            <a:endParaRPr lang="hu-HU" dirty="0"/>
          </a:p>
          <a:p>
            <a:pPr lvl="1"/>
            <a:r>
              <a:rPr lang="hu-HU" i="1" dirty="0"/>
              <a:t>hol-</a:t>
            </a:r>
            <a:r>
              <a:rPr lang="hu-HU" dirty="0"/>
              <a:t> </a:t>
            </a:r>
            <a:r>
              <a:rPr lang="hu-HU" dirty="0" err="1"/>
              <a:t>fgr</a:t>
            </a:r>
            <a:r>
              <a:rPr lang="hu-HU" dirty="0"/>
              <a:t>. </a:t>
            </a:r>
            <a:r>
              <a:rPr lang="hu-HU" dirty="0" err="1"/>
              <a:t>er</a:t>
            </a:r>
            <a:r>
              <a:rPr lang="hu-HU" dirty="0"/>
              <a:t>. tő, még lehet </a:t>
            </a:r>
            <a:r>
              <a:rPr lang="hu-HU" i="1" dirty="0"/>
              <a:t>χ </a:t>
            </a:r>
            <a:r>
              <a:rPr lang="hu-HU" dirty="0"/>
              <a:t>is a korban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511554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u-HU" i="1" dirty="0" err="1"/>
              <a:t>halaláál</a:t>
            </a:r>
            <a:r>
              <a:rPr lang="hu-HU" dirty="0"/>
              <a:t>: itt </a:t>
            </a:r>
            <a:r>
              <a:rPr lang="hu-HU" dirty="0" err="1"/>
              <a:t>módH</a:t>
            </a:r>
            <a:endParaRPr lang="hu-HU" dirty="0"/>
          </a:p>
          <a:p>
            <a:pPr lvl="1"/>
            <a:r>
              <a:rPr lang="hu-HU" dirty="0"/>
              <a:t>a </a:t>
            </a:r>
            <a:r>
              <a:rPr lang="hu-HU" i="1" dirty="0" err="1"/>
              <a:t>-val</a:t>
            </a:r>
            <a:r>
              <a:rPr lang="hu-HU" i="1" dirty="0"/>
              <a:t>/</a:t>
            </a:r>
            <a:r>
              <a:rPr lang="hu-HU" i="1" dirty="0" err="1"/>
              <a:t>-vel</a:t>
            </a:r>
            <a:r>
              <a:rPr lang="hu-HU" i="1" dirty="0"/>
              <a:t> </a:t>
            </a:r>
            <a:r>
              <a:rPr lang="hu-HU" dirty="0"/>
              <a:t>rag: </a:t>
            </a:r>
            <a:r>
              <a:rPr lang="hu-HU" dirty="0" err="1"/>
              <a:t>eszkHrag</a:t>
            </a:r>
            <a:r>
              <a:rPr lang="hu-HU" dirty="0"/>
              <a:t> &gt; </a:t>
            </a:r>
            <a:r>
              <a:rPr lang="hu-HU" dirty="0" err="1"/>
              <a:t>módHrag</a:t>
            </a:r>
            <a:r>
              <a:rPr lang="hu-HU" dirty="0"/>
              <a:t>; l. </a:t>
            </a:r>
            <a:r>
              <a:rPr lang="hu-HU" i="1" dirty="0"/>
              <a:t>késsel </a:t>
            </a:r>
            <a:r>
              <a:rPr lang="hu-HU" dirty="0"/>
              <a:t>megmunkál – itt a </a:t>
            </a:r>
            <a:r>
              <a:rPr lang="hu-HU" i="1" dirty="0"/>
              <a:t>késsel</a:t>
            </a:r>
            <a:r>
              <a:rPr lang="hu-HU" dirty="0"/>
              <a:t> mindkét H lehet</a:t>
            </a:r>
          </a:p>
          <a:p>
            <a:pPr lvl="1"/>
            <a:r>
              <a:rPr lang="hu-HU" dirty="0"/>
              <a:t>a </a:t>
            </a:r>
            <a:r>
              <a:rPr lang="hu-HU" dirty="0" err="1"/>
              <a:t>HB-ben</a:t>
            </a:r>
            <a:r>
              <a:rPr lang="hu-HU" dirty="0"/>
              <a:t> ez a rag két változatban szerepel: </a:t>
            </a:r>
          </a:p>
          <a:p>
            <a:pPr lvl="2"/>
            <a:r>
              <a:rPr lang="hu-HU" dirty="0"/>
              <a:t>1. </a:t>
            </a:r>
            <a:r>
              <a:rPr lang="hu-HU" dirty="0" err="1"/>
              <a:t>-</a:t>
            </a:r>
            <a:r>
              <a:rPr lang="hu-HU" i="1" dirty="0" err="1"/>
              <a:t>al</a:t>
            </a:r>
            <a:r>
              <a:rPr lang="hu-HU" i="1" dirty="0"/>
              <a:t> </a:t>
            </a:r>
            <a:r>
              <a:rPr lang="hu-HU" dirty="0"/>
              <a:t>(</a:t>
            </a:r>
            <a:r>
              <a:rPr lang="hu-HU" dirty="0" err="1"/>
              <a:t>halaláál</a:t>
            </a:r>
            <a:r>
              <a:rPr lang="hu-HU" dirty="0"/>
              <a:t>) és </a:t>
            </a:r>
          </a:p>
          <a:p>
            <a:pPr lvl="2"/>
            <a:r>
              <a:rPr lang="hu-HU" dirty="0"/>
              <a:t>2. </a:t>
            </a:r>
            <a:r>
              <a:rPr lang="hu-HU" dirty="0" err="1"/>
              <a:t>-</a:t>
            </a:r>
            <a:r>
              <a:rPr lang="hu-HU" i="1" dirty="0" err="1"/>
              <a:t>hel</a:t>
            </a:r>
            <a:r>
              <a:rPr lang="hu-HU" i="1" dirty="0"/>
              <a:t> </a:t>
            </a:r>
            <a:r>
              <a:rPr lang="hu-HU" dirty="0"/>
              <a:t>(</a:t>
            </a:r>
            <a:r>
              <a:rPr lang="hu-HU" i="1" dirty="0" err="1"/>
              <a:t>zumtuchel</a:t>
            </a:r>
            <a:r>
              <a:rPr lang="hu-HU" i="1" dirty="0"/>
              <a:t>, </a:t>
            </a:r>
            <a:r>
              <a:rPr lang="hu-HU" i="1" dirty="0" err="1"/>
              <a:t>kegilmehel</a:t>
            </a:r>
            <a:r>
              <a:rPr lang="hu-HU" dirty="0"/>
              <a:t>), </a:t>
            </a:r>
          </a:p>
          <a:p>
            <a:pPr lvl="2"/>
            <a:r>
              <a:rPr lang="hu-HU" dirty="0"/>
              <a:t>más szövegemlékekben is ott van ezekben és még két változatban, a további kettő: 3. a szóvégi </a:t>
            </a:r>
            <a:r>
              <a:rPr lang="hu-HU" dirty="0" err="1"/>
              <a:t>msh</a:t>
            </a:r>
            <a:r>
              <a:rPr lang="hu-HU" dirty="0"/>
              <a:t> kettőztetése: ÓMS: </a:t>
            </a:r>
            <a:r>
              <a:rPr lang="hu-HU" i="1" dirty="0" err="1"/>
              <a:t>ualallal</a:t>
            </a:r>
            <a:r>
              <a:rPr lang="hu-HU" i="1" dirty="0"/>
              <a:t>, </a:t>
            </a:r>
            <a:r>
              <a:rPr lang="hu-HU" i="1" dirty="0" err="1"/>
              <a:t>halallal</a:t>
            </a:r>
            <a:r>
              <a:rPr lang="hu-HU" i="1" dirty="0"/>
              <a:t>, </a:t>
            </a:r>
            <a:r>
              <a:rPr lang="hu-HU" i="1" dirty="0" err="1"/>
              <a:t>scegeckel</a:t>
            </a:r>
            <a:r>
              <a:rPr lang="hu-HU" i="1" dirty="0"/>
              <a:t> </a:t>
            </a:r>
            <a:r>
              <a:rPr lang="hu-HU" dirty="0"/>
              <a:t>(?</a:t>
            </a:r>
            <a:r>
              <a:rPr lang="hu-HU" i="1" dirty="0" err="1"/>
              <a:t>syrolmol</a:t>
            </a:r>
            <a:r>
              <a:rPr lang="hu-HU" i="1" dirty="0"/>
              <a:t> </a:t>
            </a:r>
            <a:r>
              <a:rPr lang="hu-HU" dirty="0"/>
              <a:t>– ide v. az 1-be?) </a:t>
            </a:r>
          </a:p>
          <a:p>
            <a:pPr lvl="2"/>
            <a:r>
              <a:rPr lang="hu-HU" dirty="0"/>
              <a:t>4. </a:t>
            </a:r>
            <a:r>
              <a:rPr lang="hu-HU" i="1" dirty="0" err="1"/>
              <a:t>-val</a:t>
            </a:r>
            <a:r>
              <a:rPr lang="hu-HU" i="1" dirty="0"/>
              <a:t>: </a:t>
            </a:r>
            <a:r>
              <a:rPr lang="hu-HU" dirty="0" err="1"/>
              <a:t>GyS</a:t>
            </a:r>
            <a:r>
              <a:rPr lang="hu-HU" dirty="0"/>
              <a:t>: </a:t>
            </a:r>
            <a:r>
              <a:rPr lang="hu-HU" i="1" dirty="0" err="1"/>
              <a:t>zaiaual</a:t>
            </a:r>
            <a:r>
              <a:rPr lang="hu-HU" dirty="0"/>
              <a:t>, </a:t>
            </a:r>
            <a:r>
              <a:rPr lang="hu-HU" dirty="0" err="1"/>
              <a:t>KTSz</a:t>
            </a:r>
            <a:r>
              <a:rPr lang="hu-HU" dirty="0"/>
              <a:t>.: </a:t>
            </a:r>
            <a:r>
              <a:rPr lang="hu-HU" i="1" dirty="0" err="1"/>
              <a:t>scovol</a:t>
            </a:r>
            <a:r>
              <a:rPr lang="hu-HU" i="1" dirty="0"/>
              <a:t>, </a:t>
            </a:r>
            <a:r>
              <a:rPr lang="hu-HU" i="1" dirty="0" err="1"/>
              <a:t>malostual</a:t>
            </a:r>
            <a:r>
              <a:rPr lang="hu-HU" dirty="0"/>
              <a:t>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81626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476672"/>
            <a:ext cx="8568952" cy="6381328"/>
          </a:xfrm>
        </p:spPr>
        <p:txBody>
          <a:bodyPr>
            <a:normAutofit fontScale="70000" lnSpcReduction="20000"/>
          </a:bodyPr>
          <a:lstStyle/>
          <a:p>
            <a:endParaRPr lang="hu-HU" dirty="0" smtClean="0">
              <a:effectLst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sz="3100" dirty="0"/>
              <a:t>E négy változat komoly problémákat vet fel a rag származtatásával kapcsolatban. Bárczi megoldása: szerinte határozóragos </a:t>
            </a:r>
            <a:r>
              <a:rPr lang="hu-HU" sz="3100" dirty="0" err="1"/>
              <a:t>fn-ből</a:t>
            </a:r>
            <a:r>
              <a:rPr lang="hu-HU" sz="3100" dirty="0"/>
              <a:t> névutón keresztül raggá vált elemről van szó, ez a fiatalabb ragokra igaz a magyarban. Ezt a testes rag elképzelést igazolja, hogy </a:t>
            </a:r>
            <a:r>
              <a:rPr lang="hu-HU" sz="3100" dirty="0" err="1"/>
              <a:t>bszj-vel</a:t>
            </a:r>
            <a:r>
              <a:rPr lang="hu-HU" sz="3100" dirty="0"/>
              <a:t> ellátva </a:t>
            </a:r>
            <a:r>
              <a:rPr lang="hu-HU" sz="3100" dirty="0" err="1"/>
              <a:t>hszóul</a:t>
            </a:r>
            <a:r>
              <a:rPr lang="hu-HU" sz="3100" dirty="0"/>
              <a:t> is szerepel: velem, veled, vele stb. A ragos </a:t>
            </a:r>
            <a:r>
              <a:rPr lang="hu-HU" sz="3100" dirty="0" err="1"/>
              <a:t>fn</a:t>
            </a:r>
            <a:r>
              <a:rPr lang="hu-HU" sz="3100" dirty="0"/>
              <a:t> eredetileg az előtte álló </a:t>
            </a:r>
            <a:r>
              <a:rPr lang="hu-HU" sz="3100" dirty="0" err="1"/>
              <a:t>fn-vel</a:t>
            </a:r>
            <a:r>
              <a:rPr lang="hu-HU" sz="3100" dirty="0"/>
              <a:t> jelöletlen birtokos viszonyban állt, tehát: kéz </a:t>
            </a:r>
            <a:r>
              <a:rPr lang="hu-HU" sz="3100" dirty="0" err="1"/>
              <a:t>vel</a:t>
            </a:r>
            <a:r>
              <a:rPr lang="hu-HU" sz="3100" dirty="0"/>
              <a:t> ’</a:t>
            </a:r>
            <a:r>
              <a:rPr lang="hu-HU" sz="3100" dirty="0" err="1"/>
              <a:t>kéz</a:t>
            </a:r>
            <a:r>
              <a:rPr lang="hu-HU" sz="3100" dirty="0"/>
              <a:t> segítségével’. A </a:t>
            </a:r>
            <a:r>
              <a:rPr lang="hu-HU" sz="3100" dirty="0" err="1"/>
              <a:t>fgr</a:t>
            </a:r>
            <a:r>
              <a:rPr lang="hu-HU" sz="3100" dirty="0"/>
              <a:t>. elképzelés (</a:t>
            </a:r>
            <a:r>
              <a:rPr lang="hu-HU" sz="3100" dirty="0" err="1"/>
              <a:t>TESz</a:t>
            </a:r>
            <a:r>
              <a:rPr lang="hu-HU" sz="3100" dirty="0"/>
              <a:t>. stb.) egy ’</a:t>
            </a:r>
            <a:r>
              <a:rPr lang="hu-HU" sz="3100" dirty="0" err="1"/>
              <a:t>erő</a:t>
            </a:r>
            <a:r>
              <a:rPr lang="hu-HU" sz="3100" dirty="0"/>
              <a:t>’ jelentésű alakot feltételez, melynek számos megfelelője van a </a:t>
            </a:r>
            <a:r>
              <a:rPr lang="hu-HU" sz="3100" dirty="0" err="1"/>
              <a:t>fgr</a:t>
            </a:r>
            <a:r>
              <a:rPr lang="hu-HU" sz="3100" dirty="0"/>
              <a:t>. nyelvekben.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sz="3100" dirty="0"/>
              <a:t>Az egyes változatok magyarázata: </a:t>
            </a:r>
          </a:p>
          <a:p>
            <a:pPr marL="800100" lvl="3" indent="-342900"/>
            <a:r>
              <a:rPr lang="hu-HU" sz="2700" dirty="0" err="1"/>
              <a:t>kiesheett</a:t>
            </a:r>
            <a:r>
              <a:rPr lang="hu-HU" sz="2700" dirty="0"/>
              <a:t> </a:t>
            </a:r>
            <a:r>
              <a:rPr lang="hu-HU" sz="2700" dirty="0" err="1"/>
              <a:t>mgh-s</a:t>
            </a:r>
            <a:r>
              <a:rPr lang="hu-HU" sz="2700" dirty="0"/>
              <a:t> szóvég után a β (&gt; v), s így, mint minden hiátustöltő hang, kieshetett – ez magyarázza a hiátusos alakokat</a:t>
            </a:r>
          </a:p>
          <a:p>
            <a:pPr marL="800100" lvl="3" indent="-342900"/>
            <a:r>
              <a:rPr lang="hu-HU" sz="2700" dirty="0"/>
              <a:t>a h hiátustöltése magyarázza a h-s alakokat</a:t>
            </a:r>
          </a:p>
          <a:p>
            <a:pPr marL="800100" lvl="3" indent="-342900"/>
            <a:r>
              <a:rPr lang="hu-HU" sz="2700" dirty="0" smtClean="0"/>
              <a:t>A </a:t>
            </a:r>
            <a:r>
              <a:rPr lang="hu-HU" sz="2700" dirty="0"/>
              <a:t>hasonulásos alakokat ma is ismerjük</a:t>
            </a:r>
          </a:p>
          <a:p>
            <a:r>
              <a:rPr lang="hu-HU" dirty="0"/>
              <a:t>macerásabb: ÓMS: </a:t>
            </a:r>
            <a:r>
              <a:rPr lang="hu-HU" i="1" dirty="0" err="1"/>
              <a:t>buol</a:t>
            </a:r>
            <a:r>
              <a:rPr lang="hu-HU" i="1" dirty="0"/>
              <a:t>, </a:t>
            </a:r>
            <a:r>
              <a:rPr lang="hu-HU" i="1" dirty="0" err="1"/>
              <a:t>kunuel</a:t>
            </a:r>
            <a:r>
              <a:rPr lang="hu-HU" dirty="0"/>
              <a:t>, </a:t>
            </a:r>
            <a:r>
              <a:rPr lang="hu-HU" dirty="0" err="1"/>
              <a:t>KTSz</a:t>
            </a:r>
            <a:r>
              <a:rPr lang="hu-HU" dirty="0"/>
              <a:t>: </a:t>
            </a:r>
            <a:r>
              <a:rPr lang="hu-HU" i="1" dirty="0" err="1"/>
              <a:t>scovol</a:t>
            </a:r>
            <a:r>
              <a:rPr lang="hu-HU" i="1" dirty="0"/>
              <a:t> </a:t>
            </a:r>
            <a:r>
              <a:rPr lang="hu-HU" dirty="0"/>
              <a:t>– ezeknek ugyanis a teljes tövében </a:t>
            </a:r>
            <a:r>
              <a:rPr lang="hu-HU" i="1" dirty="0"/>
              <a:t>v </a:t>
            </a:r>
            <a:r>
              <a:rPr lang="hu-HU" dirty="0"/>
              <a:t>van: B. szerint itt a rag nem a teljes (</a:t>
            </a:r>
            <a:r>
              <a:rPr lang="hu-HU" dirty="0" err="1"/>
              <a:t>mgh-s</a:t>
            </a:r>
            <a:r>
              <a:rPr lang="hu-HU" dirty="0"/>
              <a:t>) tőhöz járult, hanem újraalakítással a </a:t>
            </a:r>
            <a:r>
              <a:rPr lang="hu-HU" dirty="0" err="1"/>
              <a:t>monoftongusos</a:t>
            </a:r>
            <a:r>
              <a:rPr lang="hu-HU" dirty="0"/>
              <a:t> csonkához, tehát: </a:t>
            </a:r>
            <a:r>
              <a:rPr lang="hu-HU" i="1" dirty="0"/>
              <a:t>szó </a:t>
            </a:r>
            <a:r>
              <a:rPr lang="hu-HU" dirty="0"/>
              <a:t>+ </a:t>
            </a:r>
            <a:r>
              <a:rPr lang="hu-HU" i="1" dirty="0" err="1"/>
              <a:t>val</a:t>
            </a:r>
            <a:r>
              <a:rPr lang="hu-HU" i="1" dirty="0"/>
              <a:t> </a:t>
            </a:r>
            <a:r>
              <a:rPr lang="hu-HU" dirty="0"/>
              <a:t>és  nem </a:t>
            </a:r>
            <a:r>
              <a:rPr lang="hu-HU" i="1" dirty="0"/>
              <a:t>szava+l</a:t>
            </a:r>
            <a:r>
              <a:rPr lang="hu-HU" dirty="0"/>
              <a:t>, ill. </a:t>
            </a:r>
            <a:r>
              <a:rPr lang="hu-HU" i="1" dirty="0" err="1"/>
              <a:t>buol</a:t>
            </a:r>
            <a:r>
              <a:rPr lang="hu-HU" i="1" dirty="0"/>
              <a:t> = bú+</a:t>
            </a:r>
            <a:r>
              <a:rPr lang="hu-HU" i="1" dirty="0" err="1"/>
              <a:t>val</a:t>
            </a:r>
            <a:r>
              <a:rPr lang="hu-HU" i="1" dirty="0"/>
              <a:t> </a:t>
            </a:r>
            <a:r>
              <a:rPr lang="hu-HU" dirty="0"/>
              <a:t>(ki nem írt vagy nem is hangzó </a:t>
            </a:r>
            <a:r>
              <a:rPr lang="hu-HU" dirty="0" err="1"/>
              <a:t>v-vel</a:t>
            </a:r>
            <a:r>
              <a:rPr lang="hu-HU" dirty="0"/>
              <a:t>), </a:t>
            </a:r>
            <a:r>
              <a:rPr lang="hu-HU" i="1" dirty="0" err="1"/>
              <a:t>kunuel</a:t>
            </a:r>
            <a:r>
              <a:rPr lang="hu-HU" i="1" dirty="0"/>
              <a:t> </a:t>
            </a:r>
            <a:r>
              <a:rPr lang="hu-HU" dirty="0"/>
              <a:t>= </a:t>
            </a:r>
            <a:r>
              <a:rPr lang="hu-HU" i="1" dirty="0" err="1"/>
              <a:t>könyű</a:t>
            </a:r>
            <a:r>
              <a:rPr lang="hu-HU" i="1" dirty="0"/>
              <a:t>(v)el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50468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>
            <a:normAutofit fontScale="77500" lnSpcReduction="20000"/>
          </a:bodyPr>
          <a:lstStyle/>
          <a:p>
            <a:endParaRPr lang="hu-HU" dirty="0" smtClean="0">
              <a:effectLst/>
            </a:endParaRPr>
          </a:p>
          <a:p>
            <a:pPr lvl="1"/>
            <a:r>
              <a:rPr lang="hu-HU" sz="2900" dirty="0"/>
              <a:t>B. szerint minden más eredeztetés </a:t>
            </a:r>
            <a:r>
              <a:rPr lang="hu-HU" sz="2900" dirty="0" err="1"/>
              <a:t>vsz-tlen</a:t>
            </a:r>
            <a:r>
              <a:rPr lang="hu-HU" sz="2900" dirty="0"/>
              <a:t>, bár Simonyi cseremisz </a:t>
            </a:r>
            <a:r>
              <a:rPr lang="hu-HU" sz="2900" dirty="0" err="1"/>
              <a:t>vel</a:t>
            </a:r>
            <a:r>
              <a:rPr lang="hu-HU" sz="2900" dirty="0"/>
              <a:t> ’</a:t>
            </a:r>
            <a:r>
              <a:rPr lang="hu-HU" sz="2900" dirty="0" err="1"/>
              <a:t>oldal</a:t>
            </a:r>
            <a:r>
              <a:rPr lang="hu-HU" sz="2900" dirty="0"/>
              <a:t>, rész’ elképzelését tarthatatlannak nevezi, de nem indokol. (?)</a:t>
            </a:r>
          </a:p>
          <a:p>
            <a:pPr lvl="1"/>
            <a:r>
              <a:rPr lang="hu-HU" sz="2900" dirty="0"/>
              <a:t>Mészöly elképzelése volt a sima </a:t>
            </a:r>
            <a:r>
              <a:rPr lang="hu-HU" sz="2900" dirty="0" err="1"/>
              <a:t>ablativusragos</a:t>
            </a:r>
            <a:r>
              <a:rPr lang="hu-HU" sz="2900" dirty="0"/>
              <a:t> etimológia, ahol is a </a:t>
            </a:r>
            <a:r>
              <a:rPr lang="hu-HU" sz="2900" dirty="0" err="1"/>
              <a:t>msh</a:t>
            </a:r>
            <a:r>
              <a:rPr lang="hu-HU" sz="2900" dirty="0"/>
              <a:t> később </a:t>
            </a:r>
            <a:r>
              <a:rPr lang="hu-HU" sz="2900" dirty="0" err="1"/>
              <a:t>geminálódott</a:t>
            </a:r>
            <a:r>
              <a:rPr lang="hu-HU" sz="2900" dirty="0"/>
              <a:t> (</a:t>
            </a:r>
            <a:r>
              <a:rPr lang="hu-HU" sz="2900" i="1" dirty="0"/>
              <a:t>házal &gt; házzal</a:t>
            </a:r>
            <a:r>
              <a:rPr lang="hu-HU" sz="2900" dirty="0"/>
              <a:t>), majd a nyelvérzék elvont egy </a:t>
            </a:r>
            <a:r>
              <a:rPr lang="hu-HU" sz="2900" i="1" dirty="0" err="1"/>
              <a:t>-al</a:t>
            </a:r>
            <a:r>
              <a:rPr lang="hu-HU" sz="2900" i="1" dirty="0"/>
              <a:t>/</a:t>
            </a:r>
            <a:r>
              <a:rPr lang="hu-HU" sz="2900" i="1" dirty="0" err="1"/>
              <a:t>-el</a:t>
            </a:r>
            <a:r>
              <a:rPr lang="hu-HU" sz="2900" dirty="0" err="1"/>
              <a:t>-t</a:t>
            </a:r>
            <a:r>
              <a:rPr lang="hu-HU" sz="2900" dirty="0"/>
              <a:t>, azután hiátustöltő v került be (és időnként más: h) – B. szerint hangtani gondok azért vannak, bár elég hihető, a gond: mindig a, e </a:t>
            </a:r>
            <a:r>
              <a:rPr lang="hu-HU" sz="2900" dirty="0" err="1"/>
              <a:t>tővghangzó</a:t>
            </a:r>
            <a:r>
              <a:rPr lang="hu-HU" sz="2900" dirty="0"/>
              <a:t> tapad, holott a középzárt tővéghangzó volt a </a:t>
            </a:r>
            <a:r>
              <a:rPr lang="hu-HU" sz="2900" dirty="0" err="1"/>
              <a:t>legggyakoribb</a:t>
            </a:r>
            <a:r>
              <a:rPr lang="hu-HU" sz="2900" dirty="0"/>
              <a:t> és </a:t>
            </a:r>
            <a:r>
              <a:rPr lang="hu-HU" sz="2900" dirty="0" err="1"/>
              <a:t>jöv</a:t>
            </a:r>
            <a:r>
              <a:rPr lang="hu-HU" sz="2900" dirty="0"/>
              <a:t>. szavakhoz is az tapadt (tehát o, i), itt miért nem? A nem illeszkedő ragok (l. göcseji </a:t>
            </a:r>
            <a:r>
              <a:rPr lang="hu-HU" sz="2900" dirty="0" err="1"/>
              <a:t>kapáve</a:t>
            </a:r>
            <a:r>
              <a:rPr lang="hu-HU" sz="2900" dirty="0"/>
              <a:t>, </a:t>
            </a:r>
            <a:r>
              <a:rPr lang="hu-HU" sz="2900" dirty="0" err="1"/>
              <a:t>asszonnye</a:t>
            </a:r>
            <a:r>
              <a:rPr lang="hu-HU" sz="2900" dirty="0"/>
              <a:t>), amikre van példa, szintén nem volnának lehetségesek, a </a:t>
            </a:r>
            <a:r>
              <a:rPr lang="hu-HU" sz="2900" dirty="0" err="1"/>
              <a:t>gemináció</a:t>
            </a:r>
            <a:r>
              <a:rPr lang="hu-HU" sz="2900" dirty="0"/>
              <a:t> is fura. De a fő döntő ellenérv a </a:t>
            </a:r>
            <a:r>
              <a:rPr lang="hu-HU" sz="2900" dirty="0" err="1"/>
              <a:t>bszj</a:t>
            </a:r>
            <a:r>
              <a:rPr lang="hu-HU" sz="2900" dirty="0"/>
              <a:t> határozószósor (velem, veled, vele stb.) </a:t>
            </a:r>
          </a:p>
          <a:p>
            <a:pPr lvl="1"/>
            <a:r>
              <a:rPr lang="hu-HU" dirty="0"/>
              <a:t>a </a:t>
            </a:r>
            <a:r>
              <a:rPr lang="hu-HU" dirty="0" err="1"/>
              <a:t>bszj</a:t>
            </a:r>
            <a:r>
              <a:rPr lang="hu-HU" dirty="0"/>
              <a:t> (</a:t>
            </a:r>
            <a:r>
              <a:rPr lang="hu-HU" dirty="0" err="1"/>
              <a:t>-</a:t>
            </a:r>
            <a:r>
              <a:rPr lang="hu-HU" i="1" dirty="0" err="1"/>
              <a:t>á</a:t>
            </a:r>
            <a:r>
              <a:rPr lang="hu-HU" dirty="0"/>
              <a:t>) eredetét l. </a:t>
            </a:r>
            <a:r>
              <a:rPr lang="hu-HU" i="1" dirty="0" err="1"/>
              <a:t>feleym</a:t>
            </a:r>
            <a:endParaRPr lang="hu-HU" dirty="0"/>
          </a:p>
          <a:p>
            <a:pPr lvl="1"/>
            <a:r>
              <a:rPr lang="hu-HU" i="1" dirty="0" err="1"/>
              <a:t>halal</a:t>
            </a:r>
            <a:r>
              <a:rPr lang="hu-HU" i="1" dirty="0"/>
              <a:t>: </a:t>
            </a:r>
            <a:r>
              <a:rPr lang="hu-HU" dirty="0"/>
              <a:t>képzős szó, de nem tudni a tagolást biztosan: </a:t>
            </a:r>
            <a:r>
              <a:rPr lang="hu-HU" i="1" dirty="0"/>
              <a:t>hal-ál </a:t>
            </a:r>
            <a:r>
              <a:rPr lang="hu-HU" dirty="0"/>
              <a:t>vagy </a:t>
            </a:r>
            <a:r>
              <a:rPr lang="hu-HU" i="1" dirty="0" err="1"/>
              <a:t>halá-l</a:t>
            </a:r>
            <a:r>
              <a:rPr lang="hu-HU" i="1" dirty="0"/>
              <a:t>, </a:t>
            </a:r>
            <a:r>
              <a:rPr lang="hu-HU" dirty="0"/>
              <a:t>s azt sem, hogy ez az  </a:t>
            </a:r>
            <a:r>
              <a:rPr lang="hu-HU" i="1" dirty="0" err="1"/>
              <a:t>-l</a:t>
            </a:r>
            <a:r>
              <a:rPr lang="hu-HU" i="1" dirty="0"/>
              <a:t> </a:t>
            </a:r>
            <a:r>
              <a:rPr lang="hu-HU" dirty="0" err="1"/>
              <a:t>deverb</a:t>
            </a:r>
            <a:r>
              <a:rPr lang="hu-HU" dirty="0"/>
              <a:t>. nomenképző vagy </a:t>
            </a:r>
            <a:r>
              <a:rPr lang="hu-HU" dirty="0" err="1"/>
              <a:t>deverb</a:t>
            </a:r>
            <a:r>
              <a:rPr lang="hu-HU" dirty="0"/>
              <a:t>. igenévképző</a:t>
            </a:r>
          </a:p>
          <a:p>
            <a:pPr lvl="1"/>
            <a:r>
              <a:rPr lang="hu-HU" i="1" dirty="0"/>
              <a:t>hal </a:t>
            </a:r>
            <a:r>
              <a:rPr lang="hu-HU" dirty="0"/>
              <a:t>tő, l. </a:t>
            </a:r>
            <a:r>
              <a:rPr lang="hu-HU" i="1" dirty="0" err="1"/>
              <a:t>holz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103606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hu-HU" i="1" dirty="0" err="1"/>
              <a:t>halalnec</a:t>
            </a:r>
            <a:r>
              <a:rPr lang="hu-HU" i="1" dirty="0"/>
              <a:t> </a:t>
            </a:r>
            <a:r>
              <a:rPr lang="hu-HU" dirty="0"/>
              <a:t>– </a:t>
            </a:r>
            <a:r>
              <a:rPr lang="hu-HU" dirty="0" err="1"/>
              <a:t>birt</a:t>
            </a:r>
            <a:r>
              <a:rPr lang="hu-HU" dirty="0"/>
              <a:t>. J</a:t>
            </a:r>
          </a:p>
          <a:p>
            <a:pPr lvl="1"/>
            <a:r>
              <a:rPr lang="hu-HU" i="1" dirty="0"/>
              <a:t>–</a:t>
            </a:r>
            <a:r>
              <a:rPr lang="hu-HU" i="1" dirty="0" err="1"/>
              <a:t>nek</a:t>
            </a:r>
            <a:r>
              <a:rPr lang="hu-HU" i="1" dirty="0"/>
              <a:t> </a:t>
            </a:r>
            <a:r>
              <a:rPr lang="hu-HU" dirty="0"/>
              <a:t>eredete, l. </a:t>
            </a:r>
            <a:r>
              <a:rPr lang="hu-HU" i="1" dirty="0"/>
              <a:t>neki </a:t>
            </a:r>
            <a:r>
              <a:rPr lang="hu-HU" dirty="0"/>
              <a:t>(</a:t>
            </a:r>
            <a:r>
              <a:rPr lang="hu-HU" dirty="0" err="1"/>
              <a:t>részesH</a:t>
            </a:r>
            <a:r>
              <a:rPr lang="hu-HU" dirty="0"/>
              <a:t> &gt; </a:t>
            </a:r>
            <a:r>
              <a:rPr lang="hu-HU" dirty="0" err="1"/>
              <a:t>birt</a:t>
            </a:r>
            <a:r>
              <a:rPr lang="hu-HU" dirty="0"/>
              <a:t> J, ilyen szerkezetekben: </a:t>
            </a:r>
            <a:r>
              <a:rPr lang="hu-HU" i="1" dirty="0"/>
              <a:t>visszaadta a katonának a fegyverét, fáj a kislánynak a szíve</a:t>
            </a:r>
            <a:r>
              <a:rPr lang="hu-HU" dirty="0"/>
              <a:t>, ahol a </a:t>
            </a:r>
            <a:r>
              <a:rPr lang="hu-HU" dirty="0" err="1"/>
              <a:t>részesH</a:t>
            </a:r>
            <a:r>
              <a:rPr lang="hu-HU" dirty="0"/>
              <a:t> és a </a:t>
            </a:r>
            <a:r>
              <a:rPr lang="hu-HU" dirty="0" err="1"/>
              <a:t>bszj-s</a:t>
            </a:r>
            <a:r>
              <a:rPr lang="hu-HU" dirty="0"/>
              <a:t> szó között birtokviszony is fennáll)</a:t>
            </a:r>
          </a:p>
          <a:p>
            <a:pPr lvl="0"/>
            <a:r>
              <a:rPr lang="hu-HU" i="1" dirty="0" err="1"/>
              <a:t>ysa</a:t>
            </a:r>
            <a:r>
              <a:rPr lang="hu-HU" i="1" dirty="0"/>
              <a:t> </a:t>
            </a:r>
            <a:r>
              <a:rPr lang="hu-HU" dirty="0"/>
              <a:t>– l. korábban</a:t>
            </a:r>
          </a:p>
          <a:p>
            <a:pPr lvl="0"/>
            <a:r>
              <a:rPr lang="hu-HU" i="1" dirty="0" err="1"/>
              <a:t>emdul</a:t>
            </a:r>
            <a:r>
              <a:rPr lang="hu-HU" dirty="0"/>
              <a:t>: </a:t>
            </a:r>
            <a:r>
              <a:rPr lang="hu-HU" i="1" dirty="0" err="1"/>
              <a:t>e-m-du-l</a:t>
            </a:r>
            <a:endParaRPr lang="hu-HU" dirty="0"/>
          </a:p>
          <a:p>
            <a:pPr lvl="1"/>
            <a:r>
              <a:rPr lang="hu-HU" i="1" dirty="0"/>
              <a:t>l</a:t>
            </a:r>
            <a:r>
              <a:rPr lang="hu-HU" dirty="0"/>
              <a:t>: E/2. alanyi </a:t>
            </a:r>
            <a:r>
              <a:rPr lang="hu-HU" dirty="0" err="1"/>
              <a:t>szrag</a:t>
            </a:r>
            <a:r>
              <a:rPr lang="hu-HU" dirty="0"/>
              <a:t>, az ikesben általában, az iktelen A-ban az </a:t>
            </a:r>
            <a:r>
              <a:rPr lang="hu-HU" dirty="0" err="1"/>
              <a:t>elb</a:t>
            </a:r>
            <a:r>
              <a:rPr lang="hu-HU" dirty="0"/>
              <a:t>. és </a:t>
            </a:r>
            <a:r>
              <a:rPr lang="hu-HU" dirty="0" err="1"/>
              <a:t>bef</a:t>
            </a:r>
            <a:r>
              <a:rPr lang="hu-HU" dirty="0"/>
              <a:t>. múltban, ill. a feltételes módban használatos, eredetét l. </a:t>
            </a:r>
            <a:r>
              <a:rPr lang="hu-HU" i="1" dirty="0" err="1"/>
              <a:t>holz</a:t>
            </a:r>
            <a:r>
              <a:rPr lang="hu-HU" dirty="0"/>
              <a:t> </a:t>
            </a:r>
          </a:p>
          <a:p>
            <a:pPr lvl="1"/>
            <a:r>
              <a:rPr lang="hu-HU" dirty="0"/>
              <a:t>az –l gyakorító képző eredetileg, amelyből időjelen át </a:t>
            </a:r>
            <a:r>
              <a:rPr lang="hu-HU" dirty="0" err="1"/>
              <a:t>szeméyrag</a:t>
            </a:r>
            <a:r>
              <a:rPr lang="hu-HU" dirty="0"/>
              <a:t> fejlődött, uráli eredetű (l. még: </a:t>
            </a:r>
            <a:r>
              <a:rPr lang="hu-HU" i="1" dirty="0" err="1"/>
              <a:t>sujtol</a:t>
            </a:r>
            <a:r>
              <a:rPr lang="hu-HU" i="1" dirty="0"/>
              <a:t>, hatol, szólal, ugrál</a:t>
            </a:r>
            <a:r>
              <a:rPr lang="hu-HU" dirty="0"/>
              <a:t>)</a:t>
            </a:r>
          </a:p>
          <a:p>
            <a:pPr lvl="1"/>
            <a:r>
              <a:rPr lang="hu-HU" i="1" dirty="0"/>
              <a:t>–</a:t>
            </a:r>
            <a:r>
              <a:rPr lang="hu-HU" i="1" dirty="0" err="1"/>
              <a:t>mdu</a:t>
            </a:r>
            <a:r>
              <a:rPr lang="hu-HU" dirty="0"/>
              <a:t>: </a:t>
            </a:r>
          </a:p>
          <a:p>
            <a:pPr lvl="2"/>
            <a:r>
              <a:rPr lang="hu-HU" dirty="0"/>
              <a:t>csak itt fordul elő ilyen alakban, egyébként –</a:t>
            </a:r>
            <a:r>
              <a:rPr lang="hu-HU" i="1" dirty="0" err="1"/>
              <a:t>nd</a:t>
            </a:r>
            <a:r>
              <a:rPr lang="hu-HU" i="1" dirty="0"/>
              <a:t> </a:t>
            </a:r>
            <a:r>
              <a:rPr lang="hu-HU" dirty="0"/>
              <a:t>alakú, funkciója: vagy a befejezett jövő vagy a bizonytalan jövő kifejezésére szolgált, tehát ’</a:t>
            </a:r>
            <a:r>
              <a:rPr lang="hu-HU" dirty="0" err="1"/>
              <a:t>majd</a:t>
            </a:r>
            <a:r>
              <a:rPr lang="hu-HU" dirty="0"/>
              <a:t> ettél’, ’</a:t>
            </a:r>
            <a:r>
              <a:rPr lang="hu-HU" dirty="0" err="1"/>
              <a:t>esetleg</a:t>
            </a:r>
            <a:r>
              <a:rPr lang="hu-HU" dirty="0"/>
              <a:t> enni fogsz’, itt a </a:t>
            </a:r>
            <a:r>
              <a:rPr lang="hu-HU" dirty="0" err="1"/>
              <a:t>HB-ben</a:t>
            </a:r>
            <a:r>
              <a:rPr lang="hu-HU" dirty="0"/>
              <a:t> főleg az utóbbi jelentése </a:t>
            </a:r>
            <a:r>
              <a:rPr lang="hu-HU" dirty="0" err="1"/>
              <a:t>vsz</a:t>
            </a:r>
            <a:r>
              <a:rPr lang="hu-HU" dirty="0"/>
              <a:t>: ’</a:t>
            </a:r>
            <a:r>
              <a:rPr lang="hu-HU" dirty="0" err="1"/>
              <a:t>netalán</a:t>
            </a:r>
            <a:r>
              <a:rPr lang="hu-HU" dirty="0"/>
              <a:t> majd eszel’.</a:t>
            </a:r>
          </a:p>
          <a:p>
            <a:pPr lvl="2"/>
            <a:r>
              <a:rPr lang="hu-HU" i="1" dirty="0" err="1"/>
              <a:t>md</a:t>
            </a:r>
            <a:r>
              <a:rPr lang="hu-HU" i="1" dirty="0"/>
              <a:t> &gt; </a:t>
            </a:r>
            <a:r>
              <a:rPr lang="hu-HU" i="1" dirty="0" err="1"/>
              <a:t>nd</a:t>
            </a:r>
            <a:r>
              <a:rPr lang="hu-HU" i="1" dirty="0"/>
              <a:t> </a:t>
            </a:r>
            <a:r>
              <a:rPr lang="hu-HU" dirty="0"/>
              <a:t>stimmel</a:t>
            </a:r>
          </a:p>
          <a:p>
            <a:pPr lvl="2"/>
            <a:r>
              <a:rPr lang="hu-HU" dirty="0"/>
              <a:t>két képző összetétele: </a:t>
            </a:r>
            <a:r>
              <a:rPr lang="hu-HU" dirty="0" err="1"/>
              <a:t>mozzanatos-inchoatív</a:t>
            </a:r>
            <a:r>
              <a:rPr lang="hu-HU" dirty="0"/>
              <a:t> </a:t>
            </a:r>
            <a:r>
              <a:rPr lang="hu-HU" i="1" dirty="0"/>
              <a:t>–m </a:t>
            </a:r>
            <a:r>
              <a:rPr lang="hu-HU" dirty="0"/>
              <a:t>és </a:t>
            </a:r>
            <a:r>
              <a:rPr lang="hu-HU" dirty="0" err="1"/>
              <a:t>gyakorító-inchoatív</a:t>
            </a:r>
            <a:r>
              <a:rPr lang="hu-HU" dirty="0"/>
              <a:t> –</a:t>
            </a:r>
            <a:r>
              <a:rPr lang="hu-HU" i="1" dirty="0"/>
              <a:t>d </a:t>
            </a:r>
            <a:r>
              <a:rPr lang="hu-HU" dirty="0"/>
              <a:t>(l. </a:t>
            </a:r>
            <a:r>
              <a:rPr lang="hu-HU" i="1" dirty="0"/>
              <a:t>futamodik, vetemedik, csuszamodik</a:t>
            </a:r>
            <a:r>
              <a:rPr lang="hu-HU" dirty="0"/>
              <a:t>)</a:t>
            </a:r>
          </a:p>
          <a:p>
            <a:pPr lvl="2"/>
            <a:r>
              <a:rPr lang="hu-HU" dirty="0"/>
              <a:t>a tőre: </a:t>
            </a:r>
            <a:r>
              <a:rPr lang="hu-HU" i="1" dirty="0"/>
              <a:t>e-</a:t>
            </a:r>
            <a:r>
              <a:rPr lang="hu-HU" dirty="0"/>
              <a:t>, l. </a:t>
            </a:r>
            <a:r>
              <a:rPr lang="hu-HU" i="1" dirty="0" err="1"/>
              <a:t>eneyc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6348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Benkő 1980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Helyesírás: szövegegységek tagolása</a:t>
            </a:r>
          </a:p>
          <a:p>
            <a:pPr marL="0" indent="0">
              <a:buNone/>
            </a:pPr>
            <a:r>
              <a:rPr lang="hu-HU" dirty="0" smtClean="0"/>
              <a:t>„az olvasati lehetőségek skálája igen széles” (45)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008" y="2965703"/>
            <a:ext cx="2621248" cy="383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6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57748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hu-HU" i="1" dirty="0" err="1"/>
              <a:t>nopun</a:t>
            </a:r>
            <a:r>
              <a:rPr lang="hu-HU" i="1" dirty="0"/>
              <a:t>: </a:t>
            </a:r>
            <a:r>
              <a:rPr lang="hu-HU" i="1" dirty="0" err="1"/>
              <a:t>nopu-n</a:t>
            </a:r>
            <a:endParaRPr lang="hu-HU" dirty="0"/>
          </a:p>
          <a:p>
            <a:pPr lvl="1"/>
            <a:r>
              <a:rPr lang="hu-HU" i="1" dirty="0"/>
              <a:t>–n: </a:t>
            </a:r>
            <a:r>
              <a:rPr lang="hu-HU" dirty="0" err="1"/>
              <a:t>locativusrag</a:t>
            </a:r>
            <a:r>
              <a:rPr lang="hu-HU" dirty="0"/>
              <a:t> &gt; </a:t>
            </a:r>
            <a:r>
              <a:rPr lang="hu-HU" dirty="0" err="1"/>
              <a:t>superessivusi</a:t>
            </a:r>
            <a:r>
              <a:rPr lang="hu-HU" dirty="0"/>
              <a:t>, majd </a:t>
            </a:r>
            <a:r>
              <a:rPr lang="hu-HU" dirty="0" err="1"/>
              <a:t>időH-i</a:t>
            </a:r>
            <a:r>
              <a:rPr lang="hu-HU" dirty="0"/>
              <a:t>, de </a:t>
            </a:r>
            <a:r>
              <a:rPr lang="hu-HU" dirty="0" err="1"/>
              <a:t>módH</a:t>
            </a:r>
            <a:r>
              <a:rPr lang="hu-HU" dirty="0"/>
              <a:t> is: </a:t>
            </a:r>
            <a:r>
              <a:rPr lang="hu-HU" i="1" dirty="0"/>
              <a:t>nagyon, szépen</a:t>
            </a:r>
            <a:endParaRPr lang="hu-HU" dirty="0"/>
          </a:p>
          <a:p>
            <a:pPr lvl="0"/>
            <a:r>
              <a:rPr lang="hu-HU" i="1" dirty="0"/>
              <a:t>ki: </a:t>
            </a:r>
            <a:r>
              <a:rPr lang="hu-HU" dirty="0" err="1"/>
              <a:t>von-kédő-hatlan</a:t>
            </a:r>
            <a:r>
              <a:rPr lang="hu-HU" dirty="0"/>
              <a:t> nm, itt </a:t>
            </a:r>
            <a:r>
              <a:rPr lang="hu-HU" dirty="0" err="1"/>
              <a:t>ksz</a:t>
            </a:r>
            <a:r>
              <a:rPr lang="hu-HU" dirty="0"/>
              <a:t> </a:t>
            </a:r>
            <a:r>
              <a:rPr lang="hu-HU" dirty="0" err="1"/>
              <a:t>mn-i</a:t>
            </a:r>
            <a:r>
              <a:rPr lang="hu-HU" dirty="0"/>
              <a:t> jellegű von. nm, kijelölő J-je a </a:t>
            </a:r>
            <a:r>
              <a:rPr lang="hu-HU" i="1" dirty="0" err="1"/>
              <a:t>nopun</a:t>
            </a:r>
            <a:r>
              <a:rPr lang="hu-HU" dirty="0" err="1"/>
              <a:t>-nak</a:t>
            </a:r>
            <a:endParaRPr lang="hu-HU" dirty="0"/>
          </a:p>
          <a:p>
            <a:pPr lvl="0"/>
            <a:r>
              <a:rPr lang="hu-HU" i="1" dirty="0" err="1"/>
              <a:t>gimilstwl</a:t>
            </a:r>
            <a:r>
              <a:rPr lang="hu-HU" i="1" dirty="0"/>
              <a:t>: </a:t>
            </a:r>
            <a:endParaRPr lang="hu-HU" dirty="0"/>
          </a:p>
          <a:p>
            <a:pPr lvl="1"/>
            <a:r>
              <a:rPr lang="hu-HU" dirty="0"/>
              <a:t>a </a:t>
            </a:r>
            <a:r>
              <a:rPr lang="hu-HU" i="1" dirty="0" err="1"/>
              <a:t>től</a:t>
            </a:r>
            <a:r>
              <a:rPr lang="hu-HU" i="1" dirty="0"/>
              <a:t> </a:t>
            </a:r>
            <a:r>
              <a:rPr lang="hu-HU" dirty="0"/>
              <a:t>névutó itt szokatlan, eszik </a:t>
            </a:r>
            <a:r>
              <a:rPr lang="hu-HU" dirty="0" err="1"/>
              <a:t>vmiből</a:t>
            </a:r>
            <a:r>
              <a:rPr lang="hu-HU" dirty="0"/>
              <a:t> v. </a:t>
            </a:r>
            <a:r>
              <a:rPr lang="hu-HU" dirty="0" err="1"/>
              <a:t>vmiben</a:t>
            </a:r>
            <a:r>
              <a:rPr lang="hu-HU" dirty="0"/>
              <a:t> esetleg</a:t>
            </a:r>
          </a:p>
          <a:p>
            <a:pPr lvl="0"/>
            <a:r>
              <a:rPr lang="hu-HU" i="1" dirty="0" err="1"/>
              <a:t>oz</a:t>
            </a:r>
            <a:r>
              <a:rPr lang="hu-HU" i="1" dirty="0"/>
              <a:t>: </a:t>
            </a:r>
            <a:endParaRPr lang="hu-HU" dirty="0"/>
          </a:p>
          <a:p>
            <a:pPr lvl="1"/>
            <a:r>
              <a:rPr lang="hu-HU" dirty="0"/>
              <a:t>’</a:t>
            </a:r>
            <a:r>
              <a:rPr lang="hu-HU" dirty="0" err="1"/>
              <a:t>az</a:t>
            </a:r>
            <a:r>
              <a:rPr lang="hu-HU" dirty="0"/>
              <a:t>’ </a:t>
            </a:r>
            <a:r>
              <a:rPr lang="hu-HU" dirty="0" err="1"/>
              <a:t>mut</a:t>
            </a:r>
            <a:r>
              <a:rPr lang="hu-HU" dirty="0"/>
              <a:t>. nm-i kijelölő J, még nem egyezik a jelzett szóval (l. </a:t>
            </a:r>
            <a:r>
              <a:rPr lang="hu-HU" i="1" dirty="0"/>
              <a:t>attól a gyümölcstől</a:t>
            </a:r>
            <a:r>
              <a:rPr lang="hu-HU" dirty="0"/>
              <a:t>), a HB idejében ez még nem névelő!</a:t>
            </a:r>
          </a:p>
          <a:p>
            <a:pPr lvl="1"/>
            <a:r>
              <a:rPr lang="hu-HU" dirty="0"/>
              <a:t>nem tőszó, az </a:t>
            </a:r>
            <a:r>
              <a:rPr lang="hu-HU" i="1" dirty="0"/>
              <a:t>o&gt; a </a:t>
            </a:r>
            <a:r>
              <a:rPr lang="hu-HU" dirty="0"/>
              <a:t>elem azonos az </a:t>
            </a:r>
            <a:r>
              <a:rPr lang="hu-HU" i="1" dirty="0"/>
              <a:t>ott, oly, úgy </a:t>
            </a:r>
            <a:r>
              <a:rPr lang="hu-HU" dirty="0" err="1"/>
              <a:t>mgh-jával</a:t>
            </a:r>
            <a:r>
              <a:rPr lang="hu-HU" dirty="0"/>
              <a:t>, </a:t>
            </a:r>
            <a:r>
              <a:rPr lang="hu-HU" dirty="0" err="1"/>
              <a:t>fgr</a:t>
            </a:r>
            <a:r>
              <a:rPr lang="hu-HU" dirty="0"/>
              <a:t>. eredetű </a:t>
            </a:r>
            <a:r>
              <a:rPr lang="hu-HU" dirty="0" err="1"/>
              <a:t>mut</a:t>
            </a:r>
            <a:r>
              <a:rPr lang="hu-HU" dirty="0"/>
              <a:t>. nm-i tő</a:t>
            </a:r>
          </a:p>
          <a:p>
            <a:pPr lvl="1"/>
            <a:r>
              <a:rPr lang="hu-HU" dirty="0"/>
              <a:t>a 2. elem eredete vitatott, van, aki </a:t>
            </a:r>
            <a:r>
              <a:rPr lang="hu-HU" dirty="0" err="1"/>
              <a:t>nmképzőt</a:t>
            </a:r>
            <a:r>
              <a:rPr lang="hu-HU" dirty="0"/>
              <a:t> lát benne, mások egy másik, már kihalt mutató </a:t>
            </a:r>
            <a:r>
              <a:rPr lang="hu-HU" dirty="0" err="1"/>
              <a:t>nm-nak</a:t>
            </a:r>
            <a:r>
              <a:rPr lang="hu-HU" dirty="0"/>
              <a:t> (</a:t>
            </a:r>
            <a:r>
              <a:rPr lang="hu-HU" dirty="0" err="1"/>
              <a:t>fgr</a:t>
            </a:r>
            <a:r>
              <a:rPr lang="hu-HU" dirty="0"/>
              <a:t>. nyelvekből kimutatható), ezt őrizné a magyar </a:t>
            </a:r>
            <a:r>
              <a:rPr lang="hu-HU" i="1" dirty="0"/>
              <a:t>tova, túl, tavaly </a:t>
            </a:r>
            <a:r>
              <a:rPr lang="hu-HU" dirty="0" smtClean="0"/>
              <a:t>, </a:t>
            </a:r>
            <a:r>
              <a:rPr lang="hu-HU" dirty="0"/>
              <a:t>a </a:t>
            </a:r>
            <a:r>
              <a:rPr lang="hu-HU" i="1" dirty="0"/>
              <a:t>t&gt;z </a:t>
            </a:r>
            <a:r>
              <a:rPr lang="hu-HU" dirty="0"/>
              <a:t>szabályos, a </a:t>
            </a:r>
            <a:r>
              <a:rPr lang="hu-HU" dirty="0" err="1"/>
              <a:t>mgh-megfeleltetés</a:t>
            </a:r>
            <a:r>
              <a:rPr lang="hu-HU" dirty="0"/>
              <a:t> nehezebb ügy itt – Bárczinak ez tetszik jobban, ez az egymást nyomatékosító szerep, de az első tag önállóan is élt.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9272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Benkő 1980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dirty="0" smtClean="0"/>
              <a:t>Olvasatai:</a:t>
            </a:r>
          </a:p>
          <a:p>
            <a:r>
              <a:rPr lang="hu-HU" dirty="0" smtClean="0"/>
              <a:t>Felső sor: a legvalószínűbb</a:t>
            </a:r>
          </a:p>
          <a:p>
            <a:r>
              <a:rPr lang="hu-HU" dirty="0" smtClean="0"/>
              <a:t>Alsó sor: variációs lehetőség, de a dőlten szedett részek teljesen vagy szinte teljesen azonos értékűek a felső soréval!</a:t>
            </a:r>
          </a:p>
          <a:p>
            <a:r>
              <a:rPr lang="hu-HU" dirty="0" smtClean="0"/>
              <a:t>Álló betűs: másodrendű, kevésbé valószínű</a:t>
            </a:r>
          </a:p>
          <a:p>
            <a:pPr marL="0" indent="0">
              <a:buNone/>
            </a:pPr>
            <a:r>
              <a:rPr lang="hu-HU" dirty="0" smtClean="0"/>
              <a:t>PÉLDÁK</a:t>
            </a:r>
          </a:p>
          <a:p>
            <a:pPr marL="0" indent="0">
              <a:buNone/>
            </a:pPr>
            <a:r>
              <a:rPr lang="hu-HU" dirty="0" smtClean="0"/>
              <a:t>Értelmezései: </a:t>
            </a:r>
          </a:p>
          <a:p>
            <a:r>
              <a:rPr lang="hu-HU" dirty="0" smtClean="0"/>
              <a:t>A változat: a grammatikai jellegről tájékoztat, az elavult szavakat megtartja</a:t>
            </a:r>
          </a:p>
          <a:p>
            <a:r>
              <a:rPr lang="hu-HU" dirty="0" smtClean="0"/>
              <a:t>B változat: mai nyelvre való szabad átültetés, jelentéstani-stilisztikai sajátosságokat tükröz (variációkat nem ad meg)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207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i="1" dirty="0" err="1"/>
              <a:t>Latiatuc</a:t>
            </a:r>
            <a:r>
              <a:rPr lang="hu-HU" b="1" i="1" dirty="0"/>
              <a:t> </a:t>
            </a:r>
            <a:r>
              <a:rPr lang="hu-HU" b="1" i="1" dirty="0" err="1"/>
              <a:t>feleym</a:t>
            </a:r>
            <a:r>
              <a:rPr lang="hu-HU" b="1" i="1" dirty="0"/>
              <a:t> </a:t>
            </a:r>
            <a:r>
              <a:rPr lang="hu-HU" b="1" i="1" dirty="0" err="1"/>
              <a:t>zumtuchel</a:t>
            </a:r>
            <a:r>
              <a:rPr lang="hu-HU" b="1" i="1" dirty="0"/>
              <a:t> </a:t>
            </a:r>
            <a:r>
              <a:rPr lang="hu-HU" b="1" i="1" dirty="0" err="1"/>
              <a:t>mic</a:t>
            </a:r>
            <a:r>
              <a:rPr lang="hu-HU" b="1" i="1" dirty="0"/>
              <a:t> </a:t>
            </a:r>
            <a:r>
              <a:rPr lang="hu-HU" b="1" i="1" dirty="0" err="1" smtClean="0"/>
              <a:t>vogmuc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511256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hu-HU" dirty="0"/>
              <a:t>alárendelő öt. mondat, ősi kapcsolásmód, hogy a tárgyi </a:t>
            </a:r>
            <a:r>
              <a:rPr lang="hu-HU" dirty="0" smtClean="0"/>
              <a:t>mellékmondat </a:t>
            </a:r>
            <a:r>
              <a:rPr lang="hu-HU" dirty="0"/>
              <a:t>esetében nincs kitéve a kötőszó</a:t>
            </a:r>
          </a:p>
          <a:p>
            <a:pPr lvl="0"/>
            <a:r>
              <a:rPr lang="hu-HU" i="1" dirty="0" err="1"/>
              <a:t>Latiatuc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látjátok</a:t>
            </a:r>
            <a:r>
              <a:rPr lang="hu-HU" dirty="0"/>
              <a:t>’</a:t>
            </a:r>
          </a:p>
          <a:p>
            <a:pPr lvl="1"/>
            <a:r>
              <a:rPr lang="hu-HU" dirty="0"/>
              <a:t>Kiejtése vitatott több ponton is: az </a:t>
            </a:r>
            <a:r>
              <a:rPr lang="hu-HU" i="1" dirty="0"/>
              <a:t>u </a:t>
            </a:r>
            <a:r>
              <a:rPr lang="hu-HU" dirty="0"/>
              <a:t>jelölheti az </a:t>
            </a:r>
            <a:r>
              <a:rPr lang="hu-HU" i="1" dirty="0"/>
              <a:t>u</a:t>
            </a:r>
            <a:r>
              <a:rPr lang="hu-HU" dirty="0"/>
              <a:t>-t, de az </a:t>
            </a:r>
            <a:r>
              <a:rPr lang="hu-HU" i="1" dirty="0"/>
              <a:t>o</a:t>
            </a:r>
            <a:r>
              <a:rPr lang="hu-HU" dirty="0"/>
              <a:t>-t is, mert az </a:t>
            </a:r>
            <a:r>
              <a:rPr lang="hu-HU" i="1" dirty="0"/>
              <a:t>u &gt; o</a:t>
            </a:r>
            <a:r>
              <a:rPr lang="hu-HU" dirty="0"/>
              <a:t> nyíltabbá válás már régen megindult, csak az írás nem követi még jól mindig a nyelv átalakulását – ez az </a:t>
            </a:r>
            <a:r>
              <a:rPr lang="hu-HU" i="1" dirty="0"/>
              <a:t>u </a:t>
            </a:r>
            <a:r>
              <a:rPr lang="hu-HU" dirty="0"/>
              <a:t>vagy </a:t>
            </a:r>
            <a:r>
              <a:rPr lang="hu-HU" i="1" dirty="0"/>
              <a:t>o </a:t>
            </a:r>
            <a:r>
              <a:rPr lang="hu-HU" dirty="0"/>
              <a:t>kérdés a teljes nyelvemléket érinti. </a:t>
            </a:r>
          </a:p>
          <a:p>
            <a:pPr lvl="1"/>
            <a:r>
              <a:rPr lang="hu-HU" dirty="0"/>
              <a:t>A </a:t>
            </a:r>
            <a:r>
              <a:rPr lang="hu-HU" i="1" dirty="0"/>
              <a:t>ti </a:t>
            </a:r>
            <a:r>
              <a:rPr lang="hu-HU" dirty="0"/>
              <a:t>betűkapcsolat is többféleképp olvasható: </a:t>
            </a:r>
            <a:r>
              <a:rPr lang="hu-HU" i="1" dirty="0" err="1"/>
              <a:t>tty</a:t>
            </a:r>
            <a:r>
              <a:rPr lang="hu-HU" i="1" dirty="0"/>
              <a:t>, t’j, </a:t>
            </a:r>
            <a:r>
              <a:rPr lang="hu-HU" i="1" dirty="0" err="1"/>
              <a:t>tj</a:t>
            </a:r>
            <a:r>
              <a:rPr lang="hu-HU" i="1" dirty="0"/>
              <a:t> </a:t>
            </a:r>
            <a:r>
              <a:rPr lang="hu-HU" dirty="0"/>
              <a:t>– a </a:t>
            </a:r>
            <a:r>
              <a:rPr lang="hu-HU" i="1" dirty="0" err="1"/>
              <a:t>ty</a:t>
            </a:r>
            <a:r>
              <a:rPr lang="hu-HU" i="1" dirty="0"/>
              <a:t> </a:t>
            </a:r>
            <a:r>
              <a:rPr lang="hu-HU" dirty="0"/>
              <a:t>hangot biztosan igazoló példák csak a 13. </a:t>
            </a:r>
            <a:r>
              <a:rPr lang="hu-HU" dirty="0" err="1"/>
              <a:t>sz-ban</a:t>
            </a:r>
            <a:r>
              <a:rPr lang="hu-HU" dirty="0"/>
              <a:t> jelentkeznek (pl. </a:t>
            </a:r>
            <a:r>
              <a:rPr lang="hu-HU" i="1" dirty="0" err="1"/>
              <a:t>gyertán</a:t>
            </a:r>
            <a:r>
              <a:rPr lang="hu-HU" i="1" dirty="0"/>
              <a:t> </a:t>
            </a:r>
            <a:r>
              <a:rPr lang="hu-HU" dirty="0"/>
              <a:t>&gt; </a:t>
            </a:r>
            <a:r>
              <a:rPr lang="hu-HU" i="1" dirty="0"/>
              <a:t>gyertyán, </a:t>
            </a:r>
            <a:r>
              <a:rPr lang="hu-HU" dirty="0"/>
              <a:t>vö. </a:t>
            </a:r>
            <a:r>
              <a:rPr lang="hu-HU" i="1" dirty="0"/>
              <a:t>porta &gt; portya</a:t>
            </a:r>
            <a:r>
              <a:rPr lang="hu-HU" dirty="0"/>
              <a:t>), más jelek arra </a:t>
            </a:r>
            <a:r>
              <a:rPr lang="hu-HU" dirty="0" smtClean="0"/>
              <a:t>mutatnak</a:t>
            </a:r>
            <a:r>
              <a:rPr lang="hu-HU" dirty="0"/>
              <a:t>, hogy a </a:t>
            </a:r>
            <a:r>
              <a:rPr lang="hu-HU" i="1" dirty="0" err="1"/>
              <a:t>ty</a:t>
            </a:r>
            <a:r>
              <a:rPr lang="hu-HU" i="1" dirty="0"/>
              <a:t> </a:t>
            </a:r>
            <a:r>
              <a:rPr lang="hu-HU" dirty="0"/>
              <a:t>már megvolt a 12. sz. közepén is nyelvünkben. De ez nem zárja ki a többi olvasatot itt. </a:t>
            </a:r>
          </a:p>
          <a:p>
            <a:pPr lvl="1"/>
            <a:r>
              <a:rPr lang="hu-HU" dirty="0"/>
              <a:t>Kijelentő mód, jelen idő, T/2. tárgyas alak (igei </a:t>
            </a:r>
            <a:r>
              <a:rPr lang="hu-HU" dirty="0" err="1"/>
              <a:t>szrag</a:t>
            </a:r>
            <a:r>
              <a:rPr lang="hu-HU" dirty="0"/>
              <a:t>: </a:t>
            </a:r>
            <a:r>
              <a:rPr lang="hu-HU" i="1" dirty="0" err="1"/>
              <a:t>-játok</a:t>
            </a:r>
            <a:r>
              <a:rPr lang="hu-HU" i="1" dirty="0"/>
              <a:t>/</a:t>
            </a:r>
            <a:r>
              <a:rPr lang="hu-HU" i="1" dirty="0" err="1"/>
              <a:t>-játuk</a:t>
            </a:r>
            <a:r>
              <a:rPr lang="hu-HU" dirty="0"/>
              <a:t>), a személyragok a tárgyas ragozás esetében szinte mind személyes névmásból fejlődtek, mely funkcióját tekintve az ige alanya volt. Kérdés, miért követte az </a:t>
            </a:r>
            <a:r>
              <a:rPr lang="hu-HU" dirty="0" err="1"/>
              <a:t>Á-t</a:t>
            </a:r>
            <a:r>
              <a:rPr lang="hu-HU" dirty="0"/>
              <a:t> az </a:t>
            </a:r>
            <a:r>
              <a:rPr lang="hu-HU" dirty="0" smtClean="0"/>
              <a:t>A: </a:t>
            </a:r>
            <a:r>
              <a:rPr lang="hu-HU" dirty="0"/>
              <a:t>a puszta igető volt az Á, ha </a:t>
            </a:r>
            <a:r>
              <a:rPr lang="hu-HU" dirty="0" smtClean="0"/>
              <a:t>kellett </a:t>
            </a:r>
            <a:r>
              <a:rPr lang="hu-HU" dirty="0"/>
              <a:t>tudni az A személyét és számát, a megfelelő névmást erős nyomatékkal utána vetették: </a:t>
            </a:r>
            <a:r>
              <a:rPr lang="hu-HU" i="1" dirty="0"/>
              <a:t>vár én! jön ő! </a:t>
            </a:r>
            <a:r>
              <a:rPr lang="hu-HU" dirty="0"/>
              <a:t>Majd ez a fokozatosan lekopó, gyakori, hátravetett nm hangsúlytalan elemmé gyöngült.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691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 smtClean="0"/>
              <a:t>Latiatuc</a:t>
            </a:r>
            <a:r>
              <a:rPr lang="hu-HU" b="1" i="1" dirty="0" smtClean="0"/>
              <a:t> </a:t>
            </a:r>
            <a:r>
              <a:rPr lang="hu-HU" b="1" i="1" dirty="0" err="1" smtClean="0"/>
              <a:t>feleym</a:t>
            </a:r>
            <a:r>
              <a:rPr lang="hu-HU" b="1" i="1" dirty="0" smtClean="0"/>
              <a:t> </a:t>
            </a:r>
            <a:r>
              <a:rPr lang="hu-HU" b="1" i="1" dirty="0" err="1" smtClean="0"/>
              <a:t>zumtuchel</a:t>
            </a:r>
            <a:r>
              <a:rPr lang="hu-HU" b="1" i="1" dirty="0" smtClean="0"/>
              <a:t> </a:t>
            </a:r>
            <a:r>
              <a:rPr lang="hu-HU" b="1" i="1" dirty="0" err="1" smtClean="0"/>
              <a:t>mic</a:t>
            </a:r>
            <a:r>
              <a:rPr lang="hu-HU" b="1" i="1" dirty="0" smtClean="0"/>
              <a:t> </a:t>
            </a:r>
            <a:r>
              <a:rPr lang="hu-HU" b="1" i="1" dirty="0" err="1" smtClean="0"/>
              <a:t>vogmuc</a:t>
            </a:r>
            <a:r>
              <a:rPr lang="hu-HU" b="1" i="1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A </a:t>
            </a:r>
            <a:r>
              <a:rPr lang="hu-HU" i="1" dirty="0" err="1"/>
              <a:t>-k</a:t>
            </a:r>
            <a:r>
              <a:rPr lang="hu-HU" dirty="0"/>
              <a:t> már régóta többesjel kellett legyen, a </a:t>
            </a:r>
            <a:r>
              <a:rPr lang="hu-HU" dirty="0" err="1"/>
              <a:t>HB-ben</a:t>
            </a:r>
            <a:r>
              <a:rPr lang="hu-HU" dirty="0"/>
              <a:t> </a:t>
            </a:r>
            <a:r>
              <a:rPr lang="hu-HU" dirty="0" err="1"/>
              <a:t>a</a:t>
            </a:r>
            <a:r>
              <a:rPr lang="hu-HU" dirty="0"/>
              <a:t> névszók mindegyikén ott van szinte, de a </a:t>
            </a:r>
            <a:r>
              <a:rPr lang="hu-HU" dirty="0" err="1"/>
              <a:t>bszj-zésben</a:t>
            </a:r>
            <a:r>
              <a:rPr lang="hu-HU" dirty="0"/>
              <a:t> is, és a többes számú igealakokban mind ott található. Az igei személyrag alakulása tehát: </a:t>
            </a:r>
            <a:r>
              <a:rPr lang="hu-HU" i="1" dirty="0"/>
              <a:t>*ti + </a:t>
            </a:r>
            <a:r>
              <a:rPr lang="hu-HU" i="1" dirty="0" err="1"/>
              <a:t>kk</a:t>
            </a:r>
            <a:r>
              <a:rPr lang="hu-HU" i="1" dirty="0"/>
              <a:t> &gt; tik</a:t>
            </a:r>
            <a:r>
              <a:rPr lang="hu-HU" dirty="0"/>
              <a:t>, majd illeszkedés és labializáció: </a:t>
            </a:r>
            <a:r>
              <a:rPr lang="hu-HU" i="1" dirty="0" err="1"/>
              <a:t>tuk</a:t>
            </a:r>
            <a:r>
              <a:rPr lang="hu-HU" dirty="0"/>
              <a:t>, végül nyíltabbá válással </a:t>
            </a:r>
            <a:r>
              <a:rPr lang="hu-HU" i="1" dirty="0" err="1"/>
              <a:t>-tok</a:t>
            </a:r>
            <a:r>
              <a:rPr lang="hu-HU" i="1" dirty="0"/>
              <a:t> </a:t>
            </a:r>
            <a:r>
              <a:rPr lang="hu-HU" dirty="0"/>
              <a:t>és </a:t>
            </a:r>
            <a:r>
              <a:rPr lang="hu-HU" i="1" dirty="0" err="1"/>
              <a:t>-tëk</a:t>
            </a:r>
            <a:r>
              <a:rPr lang="hu-HU" dirty="0"/>
              <a:t>, , ill. </a:t>
            </a:r>
            <a:r>
              <a:rPr lang="hu-HU" dirty="0" err="1"/>
              <a:t>labializálva</a:t>
            </a:r>
            <a:r>
              <a:rPr lang="hu-HU" dirty="0"/>
              <a:t> </a:t>
            </a:r>
            <a:r>
              <a:rPr lang="hu-HU" i="1" dirty="0" err="1"/>
              <a:t>-tök</a:t>
            </a:r>
            <a:r>
              <a:rPr lang="hu-HU" dirty="0"/>
              <a:t>. Ez magyarázza az alanyi ragozást.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tárgyasban (</a:t>
            </a:r>
            <a:r>
              <a:rPr lang="hu-HU" i="1" dirty="0" err="1"/>
              <a:t>-játok</a:t>
            </a:r>
            <a:r>
              <a:rPr lang="hu-HU" dirty="0"/>
              <a:t>) a </a:t>
            </a:r>
            <a:r>
              <a:rPr lang="hu-HU" i="1" dirty="0" err="1"/>
              <a:t>-já</a:t>
            </a:r>
            <a:r>
              <a:rPr lang="hu-HU" i="1" dirty="0"/>
              <a:t> </a:t>
            </a:r>
            <a:r>
              <a:rPr lang="hu-HU" dirty="0"/>
              <a:t>oka: az E/3-ban és T/3-ban lévő </a:t>
            </a:r>
            <a:r>
              <a:rPr lang="hu-HU" i="1" dirty="0" err="1"/>
              <a:t>-ja</a:t>
            </a:r>
            <a:r>
              <a:rPr lang="hu-HU" i="1" dirty="0"/>
              <a:t> (&lt; </a:t>
            </a:r>
            <a:r>
              <a:rPr lang="hu-HU" i="1" dirty="0" err="1"/>
              <a:t>-já</a:t>
            </a:r>
            <a:r>
              <a:rPr lang="hu-HU" i="1" dirty="0"/>
              <a:t>), </a:t>
            </a:r>
            <a:r>
              <a:rPr lang="hu-HU" i="1" dirty="0" err="1"/>
              <a:t>-ják</a:t>
            </a:r>
            <a:r>
              <a:rPr lang="hu-HU" i="1" dirty="0"/>
              <a:t> ~ </a:t>
            </a:r>
            <a:r>
              <a:rPr lang="hu-HU" i="1" dirty="0" err="1"/>
              <a:t>-i</a:t>
            </a:r>
            <a:r>
              <a:rPr lang="hu-HU" i="1" dirty="0"/>
              <a:t>, </a:t>
            </a:r>
            <a:r>
              <a:rPr lang="hu-HU" i="1" dirty="0" err="1"/>
              <a:t>-ik</a:t>
            </a:r>
            <a:r>
              <a:rPr lang="hu-HU" i="1" dirty="0"/>
              <a:t> </a:t>
            </a:r>
            <a:r>
              <a:rPr lang="hu-HU" dirty="0"/>
              <a:t>analogikus átterjedése magyarázza (a </a:t>
            </a:r>
            <a:r>
              <a:rPr lang="hu-HU" dirty="0" err="1" smtClean="0"/>
              <a:t>-</a:t>
            </a:r>
            <a:r>
              <a:rPr lang="hu-HU" i="1" dirty="0" err="1" smtClean="0"/>
              <a:t>já</a:t>
            </a:r>
            <a:r>
              <a:rPr lang="hu-HU" dirty="0" err="1" smtClean="0"/>
              <a:t>-t</a:t>
            </a:r>
            <a:r>
              <a:rPr lang="hu-HU" dirty="0" smtClean="0"/>
              <a:t> </a:t>
            </a:r>
            <a:r>
              <a:rPr lang="hu-HU" dirty="0"/>
              <a:t>és a </a:t>
            </a:r>
            <a:r>
              <a:rPr lang="hu-HU" i="1" dirty="0"/>
              <a:t>j</a:t>
            </a:r>
            <a:r>
              <a:rPr lang="hu-HU" dirty="0"/>
              <a:t>-t is, ez a </a:t>
            </a:r>
            <a:r>
              <a:rPr lang="hu-HU" dirty="0" err="1"/>
              <a:t>bszj-s</a:t>
            </a:r>
            <a:r>
              <a:rPr lang="hu-HU" dirty="0"/>
              <a:t> j behatolása, l. a közös nm-i eredetet, vagy hiátustöltő is lehet a </a:t>
            </a:r>
            <a:r>
              <a:rPr lang="hu-HU" i="1" dirty="0"/>
              <a:t>j</a:t>
            </a:r>
            <a:r>
              <a:rPr lang="hu-H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2209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 smtClean="0"/>
              <a:t>Latiatuc</a:t>
            </a:r>
            <a:r>
              <a:rPr lang="hu-HU" b="1" i="1" dirty="0" smtClean="0"/>
              <a:t> </a:t>
            </a:r>
            <a:r>
              <a:rPr lang="hu-HU" b="1" i="1" dirty="0" err="1" smtClean="0"/>
              <a:t>feleym</a:t>
            </a:r>
            <a:r>
              <a:rPr lang="hu-HU" b="1" i="1" dirty="0" smtClean="0"/>
              <a:t> </a:t>
            </a:r>
            <a:r>
              <a:rPr lang="hu-HU" b="1" i="1" dirty="0" err="1" smtClean="0"/>
              <a:t>zumtuchel</a:t>
            </a:r>
            <a:r>
              <a:rPr lang="hu-HU" b="1" i="1" dirty="0" smtClean="0"/>
              <a:t> </a:t>
            </a:r>
            <a:r>
              <a:rPr lang="hu-HU" b="1" i="1" dirty="0" err="1" smtClean="0"/>
              <a:t>mic</a:t>
            </a:r>
            <a:r>
              <a:rPr lang="hu-HU" b="1" i="1" dirty="0" smtClean="0"/>
              <a:t> </a:t>
            </a:r>
            <a:r>
              <a:rPr lang="hu-HU" b="1" i="1" dirty="0" err="1" smtClean="0"/>
              <a:t>vogmuc</a:t>
            </a:r>
            <a:r>
              <a:rPr lang="hu-HU" b="1" i="1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52578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hu-HU" i="1" dirty="0" err="1"/>
              <a:t>feleym</a:t>
            </a:r>
            <a:r>
              <a:rPr lang="hu-HU" dirty="0"/>
              <a:t> ’</a:t>
            </a:r>
            <a:r>
              <a:rPr lang="hu-HU" dirty="0" err="1"/>
              <a:t>felebarátaim</a:t>
            </a:r>
            <a:r>
              <a:rPr lang="hu-HU" dirty="0"/>
              <a:t>’ (lat. </a:t>
            </a:r>
            <a:r>
              <a:rPr lang="hu-HU" dirty="0" err="1"/>
              <a:t>fratres</a:t>
            </a:r>
            <a:r>
              <a:rPr lang="hu-HU" dirty="0"/>
              <a:t>). Felépítése: teljes tő (</a:t>
            </a:r>
            <a:r>
              <a:rPr lang="hu-HU" i="1" dirty="0"/>
              <a:t>fele</a:t>
            </a:r>
            <a:r>
              <a:rPr lang="hu-HU" dirty="0"/>
              <a:t>-) + </a:t>
            </a:r>
            <a:r>
              <a:rPr lang="hu-HU" i="1" dirty="0"/>
              <a:t>i </a:t>
            </a:r>
            <a:r>
              <a:rPr lang="hu-HU" dirty="0"/>
              <a:t>(</a:t>
            </a:r>
            <a:r>
              <a:rPr lang="hu-HU" dirty="0" smtClean="0"/>
              <a:t>személyrag [ma: birtoktöbbesítő jel]) </a:t>
            </a:r>
            <a:r>
              <a:rPr lang="hu-HU" dirty="0"/>
              <a:t>+ </a:t>
            </a:r>
            <a:r>
              <a:rPr lang="hu-HU" i="1" dirty="0"/>
              <a:t>m </a:t>
            </a:r>
            <a:r>
              <a:rPr lang="hu-HU" dirty="0"/>
              <a:t>(</a:t>
            </a:r>
            <a:r>
              <a:rPr lang="hu-HU" dirty="0" err="1"/>
              <a:t>bszj</a:t>
            </a:r>
            <a:r>
              <a:rPr lang="hu-HU" dirty="0"/>
              <a:t>) – </a:t>
            </a:r>
            <a:r>
              <a:rPr lang="hu-HU" b="1" dirty="0"/>
              <a:t>a tővéghangzók eddigre már lekoptak!</a:t>
            </a:r>
            <a:endParaRPr lang="hu-HU" dirty="0"/>
          </a:p>
          <a:p>
            <a:pPr lvl="1"/>
            <a:r>
              <a:rPr lang="hu-HU" sz="3100" dirty="0"/>
              <a:t>a </a:t>
            </a:r>
            <a:r>
              <a:rPr lang="hu-HU" sz="3100" dirty="0" err="1"/>
              <a:t>bszj-k</a:t>
            </a:r>
            <a:r>
              <a:rPr lang="hu-HU" sz="3100" dirty="0"/>
              <a:t> eredete: személyes nm, amely értelmezőként kapcsolódik a </a:t>
            </a:r>
            <a:r>
              <a:rPr lang="hu-HU" sz="3100" dirty="0" err="1"/>
              <a:t>fn-hez</a:t>
            </a:r>
            <a:r>
              <a:rPr lang="hu-HU" sz="3100" dirty="0"/>
              <a:t>, erős nyomatéka egyre gyöngült, majd személyraggá vált. A </a:t>
            </a:r>
            <a:r>
              <a:rPr lang="hu-HU" sz="3100" dirty="0" smtClean="0"/>
              <a:t>3. személy </a:t>
            </a:r>
            <a:r>
              <a:rPr lang="hu-HU" sz="3100" dirty="0"/>
              <a:t>esetében  a félhangzós </a:t>
            </a:r>
            <a:r>
              <a:rPr lang="hu-HU" sz="3100" i="1" dirty="0"/>
              <a:t>i </a:t>
            </a:r>
            <a:r>
              <a:rPr lang="hu-HU" sz="3100" dirty="0"/>
              <a:t>diftongust alkotva a megelőző véghangzóval válik hosszú </a:t>
            </a:r>
            <a:r>
              <a:rPr lang="hu-HU" sz="3100" dirty="0" err="1"/>
              <a:t>mgh-vá</a:t>
            </a:r>
            <a:r>
              <a:rPr lang="hu-HU" sz="3100" dirty="0"/>
              <a:t>, majd rövidül később: </a:t>
            </a:r>
            <a:r>
              <a:rPr lang="hu-HU" sz="3100" i="1" dirty="0"/>
              <a:t>háza + *</a:t>
            </a:r>
            <a:r>
              <a:rPr lang="hu-HU" sz="3100" i="1" dirty="0" err="1"/>
              <a:t>si</a:t>
            </a:r>
            <a:r>
              <a:rPr lang="hu-HU" sz="3100" i="1" dirty="0"/>
              <a:t> &gt; házai, </a:t>
            </a:r>
            <a:r>
              <a:rPr lang="hu-HU" sz="3100" i="1" dirty="0" err="1"/>
              <a:t>házá</a:t>
            </a:r>
            <a:r>
              <a:rPr lang="hu-HU" sz="3100" i="1" dirty="0"/>
              <a:t> ~ </a:t>
            </a:r>
            <a:r>
              <a:rPr lang="hu-HU" sz="3100" i="1" dirty="0" err="1"/>
              <a:t>hází</a:t>
            </a:r>
            <a:r>
              <a:rPr lang="hu-HU" sz="3100" i="1" dirty="0"/>
              <a:t> &gt; háza. </a:t>
            </a:r>
            <a:r>
              <a:rPr lang="hu-HU" sz="3100" dirty="0"/>
              <a:t>Mivel ez egy és több birtokra is vonatkozhatott, megkülönböztetési céllal </a:t>
            </a:r>
            <a:r>
              <a:rPr lang="hu-HU" sz="3100" b="1" dirty="0"/>
              <a:t>alakhasadás</a:t>
            </a:r>
            <a:r>
              <a:rPr lang="hu-HU" sz="3100" dirty="0"/>
              <a:t> következett be, egy birtokra a </a:t>
            </a:r>
            <a:r>
              <a:rPr lang="hu-HU" sz="3100" i="1" dirty="0"/>
              <a:t>háza</a:t>
            </a:r>
            <a:r>
              <a:rPr lang="hu-HU" sz="3100" dirty="0"/>
              <a:t>, több birtokra a </a:t>
            </a:r>
            <a:r>
              <a:rPr lang="hu-HU" sz="3100" i="1" dirty="0"/>
              <a:t>házi </a:t>
            </a:r>
            <a:r>
              <a:rPr lang="hu-HU" sz="3100" dirty="0"/>
              <a:t>mutat rá. De az ingadozás évszázadokon keresztül tartott, az </a:t>
            </a:r>
            <a:r>
              <a:rPr lang="hu-HU" sz="3100" dirty="0" err="1"/>
              <a:t>-</a:t>
            </a:r>
            <a:r>
              <a:rPr lang="hu-HU" sz="3100" i="1" dirty="0" err="1"/>
              <a:t>i</a:t>
            </a:r>
            <a:r>
              <a:rPr lang="hu-HU" sz="3100" dirty="0"/>
              <a:t> nagyon sokáig egy birtokra is vonatkozhatott, s még ma is élnek </a:t>
            </a:r>
            <a:r>
              <a:rPr lang="hu-HU" sz="3100" dirty="0" err="1"/>
              <a:t>nyj-i</a:t>
            </a:r>
            <a:r>
              <a:rPr lang="hu-HU" sz="3100" dirty="0"/>
              <a:t> </a:t>
            </a:r>
            <a:r>
              <a:rPr lang="hu-HU" sz="3100" i="1" dirty="0"/>
              <a:t>lábi, </a:t>
            </a:r>
            <a:r>
              <a:rPr lang="hu-HU" sz="3100" i="1" dirty="0" err="1"/>
              <a:t>kezi</a:t>
            </a:r>
            <a:r>
              <a:rPr lang="hu-HU" sz="3100" i="1" dirty="0"/>
              <a:t>, lábit, </a:t>
            </a:r>
            <a:r>
              <a:rPr lang="hu-HU" sz="3100" i="1" dirty="0" err="1"/>
              <a:t>kezit</a:t>
            </a:r>
            <a:r>
              <a:rPr lang="hu-HU" sz="3100" i="1" dirty="0"/>
              <a:t> </a:t>
            </a:r>
            <a:r>
              <a:rPr lang="hu-HU" sz="3100" dirty="0"/>
              <a:t>alakok. Az egyértelműség hiánya miatt keletkeztek a </a:t>
            </a:r>
            <a:r>
              <a:rPr lang="hu-HU" sz="3100" i="1" dirty="0"/>
              <a:t>házai-, kezei-</a:t>
            </a:r>
            <a:r>
              <a:rPr lang="hu-HU" sz="3100" dirty="0"/>
              <a:t>féle alakok, mert az egységesnek érzett </a:t>
            </a:r>
            <a:r>
              <a:rPr lang="hu-HU" sz="3100" i="1" dirty="0" err="1"/>
              <a:t>-i</a:t>
            </a:r>
            <a:r>
              <a:rPr lang="hu-HU" sz="3100" i="1" dirty="0"/>
              <a:t> </a:t>
            </a:r>
            <a:r>
              <a:rPr lang="hu-HU" sz="3100" dirty="0"/>
              <a:t>személyragot (melyben a tővéghangzó is lappang) a teljes tőhöz kapcsolták, tehát a </a:t>
            </a:r>
            <a:r>
              <a:rPr lang="hu-HU" sz="3100" i="1" dirty="0"/>
              <a:t>háza-, keze-</a:t>
            </a:r>
            <a:r>
              <a:rPr lang="hu-HU" sz="3100" dirty="0"/>
              <a:t> alakokhoz. A </a:t>
            </a:r>
            <a:r>
              <a:rPr lang="hu-HU" sz="3100" i="1" dirty="0"/>
              <a:t>házai, kezei</a:t>
            </a:r>
            <a:r>
              <a:rPr lang="hu-HU" sz="3100" dirty="0"/>
              <a:t> már csak több birtokra </a:t>
            </a:r>
            <a:r>
              <a:rPr lang="hu-HU" sz="3100" dirty="0" smtClean="0"/>
              <a:t>vonatkozhatott</a:t>
            </a:r>
            <a:r>
              <a:rPr lang="hu-HU" sz="3100" dirty="0"/>
              <a:t>, s így ez az </a:t>
            </a:r>
            <a:r>
              <a:rPr lang="hu-HU" sz="3100" i="1" dirty="0" err="1"/>
              <a:t>ai</a:t>
            </a:r>
            <a:r>
              <a:rPr lang="hu-HU" sz="3100" i="1" dirty="0"/>
              <a:t>, </a:t>
            </a:r>
            <a:r>
              <a:rPr lang="hu-HU" sz="3100" i="1" dirty="0" err="1"/>
              <a:t>ei</a:t>
            </a:r>
            <a:r>
              <a:rPr lang="hu-HU" sz="3100" dirty="0"/>
              <a:t> a </a:t>
            </a:r>
            <a:r>
              <a:rPr lang="hu-HU" sz="3100" dirty="0" err="1"/>
              <a:t>bszjelezés</a:t>
            </a:r>
            <a:r>
              <a:rPr lang="hu-HU" sz="3100" dirty="0"/>
              <a:t> több személyébe is behatolt, így állt elő a </a:t>
            </a:r>
            <a:r>
              <a:rPr lang="hu-HU" sz="3100" i="1" dirty="0"/>
              <a:t>feleim</a:t>
            </a:r>
            <a:r>
              <a:rPr lang="hu-HU" sz="3100" dirty="0"/>
              <a:t> típus.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185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6757</Words>
  <Application>Microsoft Office PowerPoint</Application>
  <PresentationFormat>Diavetítés a képernyőre (4:3 oldalarány)</PresentationFormat>
  <Paragraphs>231</Paragraphs>
  <Slides>50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50</vt:i4>
      </vt:variant>
    </vt:vector>
  </HeadingPairs>
  <TitlesOfParts>
    <vt:vector size="51" baseType="lpstr">
      <vt:lpstr>Office-téma</vt:lpstr>
      <vt:lpstr>Nyelvtörténet </vt:lpstr>
      <vt:lpstr>PowerPoint bemutató</vt:lpstr>
      <vt:lpstr>PowerPoint bemutató</vt:lpstr>
      <vt:lpstr>PowerPoint bemutató</vt:lpstr>
      <vt:lpstr>Benkő 1980</vt:lpstr>
      <vt:lpstr>Benkő 1980</vt:lpstr>
      <vt:lpstr>Latiatuc feleym zumtuchel mic vogmuc.</vt:lpstr>
      <vt:lpstr>Latiatuc feleym zumtuchel mic vogmuc.</vt:lpstr>
      <vt:lpstr>Latiatuc feleym zumtuchel mic vogmuc.</vt:lpstr>
      <vt:lpstr>Latiatuc feleym zumtuchel mic vogmuc.</vt:lpstr>
      <vt:lpstr>Latiatuc feleym zumtuchel mic vogmuc.</vt:lpstr>
      <vt:lpstr>Latiatuc feleym zumtuchel mic vogmuc.</vt:lpstr>
      <vt:lpstr>yſa pur eſ chomuv uogmuc. </vt:lpstr>
      <vt:lpstr>PowerPoint bemutató</vt:lpstr>
      <vt:lpstr>PowerPoint bemutató</vt:lpstr>
      <vt:lpstr>Menyi miloſtben terumteve eleve mív iſemucut adamut.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eſ odutta vola neki paradiſumut hazóá.</vt:lpstr>
      <vt:lpstr>PowerPoint bemutató</vt:lpstr>
      <vt:lpstr>PowerPoint bemutató</vt:lpstr>
      <vt:lpstr>Eſ mend paradiſumben uolov gimilcíctul munda nekí elnie.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Heon tilutoa wt ig fa gimilce tvl.</vt:lpstr>
      <vt:lpstr>PowerPoint bemutató</vt:lpstr>
      <vt:lpstr>PowerPoint bemutató</vt:lpstr>
      <vt:lpstr>PowerPoint bemutató</vt:lpstr>
      <vt:lpstr>PowerPoint bemutató</vt:lpstr>
      <vt:lpstr>Ge mundoa nekí meret nu(m) eneyc.</vt:lpstr>
      <vt:lpstr>PowerPoint bemutató</vt:lpstr>
      <vt:lpstr>PowerPoint bemutató</vt:lpstr>
      <vt:lpstr>PowerPoint bemutató</vt:lpstr>
      <vt:lpstr>PowerPoint bemutató</vt:lpstr>
      <vt:lpstr>PowerPoint bemutató</vt:lpstr>
      <vt:lpstr>yſa kí nopun emdul oz gimilſ twl. halalnec halaláál holz. 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Nyelvtörténet</dc:title>
  <dc:creator>Dér Csilla Ilona</dc:creator>
  <cp:lastModifiedBy>oktato</cp:lastModifiedBy>
  <cp:revision>227</cp:revision>
  <dcterms:created xsi:type="dcterms:W3CDTF">2017-03-23T07:52:19Z</dcterms:created>
  <dcterms:modified xsi:type="dcterms:W3CDTF">2017-03-30T10:05:24Z</dcterms:modified>
</cp:coreProperties>
</file>