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73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34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79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28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084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31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77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095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1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24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4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C62F-56D8-4136-9843-11B6C03FBD5C}" type="datetimeFigureOut">
              <a:rPr lang="hu-HU" smtClean="0"/>
              <a:t>2017.04.24.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AB1D-7713-46B8-B4FF-82310B6E8E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31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Nyelvtörténet 9</a:t>
            </a:r>
            <a:r>
              <a:rPr lang="hu-HU" dirty="0" smtClean="0">
                <a:latin typeface="Times New Roman"/>
                <a:cs typeface="Times New Roman"/>
              </a:rPr>
              <a:t>‒</a:t>
            </a:r>
            <a:r>
              <a:rPr lang="hu-HU" dirty="0" smtClean="0"/>
              <a:t>10.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ördög etimológiája.</a:t>
            </a:r>
          </a:p>
          <a:p>
            <a:r>
              <a:rPr lang="hu-HU" dirty="0" smtClean="0"/>
              <a:t>Az ÓMS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73016"/>
            <a:ext cx="2507990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Etimológiák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Török eredet: Vámbéry, </a:t>
            </a:r>
            <a:r>
              <a:rPr lang="hu-HU" dirty="0" err="1" smtClean="0"/>
              <a:t>Pais</a:t>
            </a:r>
            <a:endParaRPr lang="hu-HU" dirty="0" smtClean="0"/>
          </a:p>
          <a:p>
            <a:pPr marL="0" indent="0">
              <a:buNone/>
            </a:pPr>
            <a:r>
              <a:rPr lang="hu-HU" i="1" dirty="0" err="1" smtClean="0"/>
              <a:t>Erlik</a:t>
            </a:r>
            <a:r>
              <a:rPr lang="hu-HU" i="1" dirty="0" smtClean="0"/>
              <a:t>/</a:t>
            </a:r>
            <a:r>
              <a:rPr lang="hu-HU" i="1" dirty="0" err="1" smtClean="0"/>
              <a:t>irlik</a:t>
            </a:r>
            <a:r>
              <a:rPr lang="hu-HU" i="1" dirty="0" smtClean="0"/>
              <a:t> ~ </a:t>
            </a:r>
            <a:r>
              <a:rPr lang="hu-HU" i="1" dirty="0" err="1" smtClean="0"/>
              <a:t>irdik</a:t>
            </a:r>
            <a:r>
              <a:rPr lang="hu-HU" i="1" dirty="0" smtClean="0"/>
              <a:t>/</a:t>
            </a:r>
            <a:r>
              <a:rPr lang="hu-HU" i="1" dirty="0" err="1" smtClean="0"/>
              <a:t>irdig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ir</a:t>
            </a:r>
            <a:r>
              <a:rPr lang="hu-HU" dirty="0" smtClean="0"/>
              <a:t> tő ’</a:t>
            </a:r>
            <a:r>
              <a:rPr lang="hu-HU" dirty="0" err="1" smtClean="0"/>
              <a:t>férfi</a:t>
            </a:r>
            <a:r>
              <a:rPr lang="hu-HU" dirty="0" smtClean="0"/>
              <a:t>, gonosz szellem’), nem meggyőző, elvetették</a:t>
            </a:r>
          </a:p>
          <a:p>
            <a:pPr marL="0" indent="0">
              <a:buNone/>
            </a:pPr>
            <a:r>
              <a:rPr lang="hu-HU" dirty="0" err="1" smtClean="0"/>
              <a:t>Patrubány</a:t>
            </a:r>
            <a:r>
              <a:rPr lang="hu-HU" dirty="0" smtClean="0"/>
              <a:t>, Schmidt: iráni</a:t>
            </a:r>
          </a:p>
          <a:p>
            <a:pPr marL="0" indent="0">
              <a:buNone/>
            </a:pPr>
            <a:r>
              <a:rPr lang="hu-HU" dirty="0" smtClean="0"/>
              <a:t>Munkácsi: a </a:t>
            </a:r>
            <a:r>
              <a:rPr lang="hu-HU" i="1" dirty="0" smtClean="0"/>
              <a:t>dőre </a:t>
            </a:r>
            <a:r>
              <a:rPr lang="hu-HU" dirty="0" smtClean="0"/>
              <a:t>szóból csavarítva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85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Horváth Katalin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i="1" dirty="0" err="1" smtClean="0"/>
              <a:t>ker-</a:t>
            </a:r>
            <a:r>
              <a:rPr lang="hu-HU" i="1" dirty="0" smtClean="0"/>
              <a:t>, kör- </a:t>
            </a:r>
            <a:r>
              <a:rPr lang="hu-HU" dirty="0" smtClean="0"/>
              <a:t>gazdag szócsalád példaanyagában (Magyar Nyelvtörténeti Szótár):</a:t>
            </a:r>
          </a:p>
          <a:p>
            <a:pPr marL="0" indent="0">
              <a:buNone/>
            </a:pPr>
            <a:r>
              <a:rPr lang="hu-HU" dirty="0" smtClean="0"/>
              <a:t>„A </a:t>
            </a:r>
            <a:r>
              <a:rPr lang="hu-HU" dirty="0" err="1" smtClean="0"/>
              <a:t>tu</a:t>
            </a:r>
            <a:r>
              <a:rPr lang="hu-HU" dirty="0" smtClean="0"/>
              <a:t> </a:t>
            </a:r>
            <a:r>
              <a:rPr lang="hu-HU" dirty="0" err="1" smtClean="0"/>
              <a:t>ellensegtoc</a:t>
            </a:r>
            <a:r>
              <a:rPr lang="hu-HU" dirty="0" smtClean="0"/>
              <a:t> </a:t>
            </a:r>
            <a:r>
              <a:rPr lang="hu-HU" dirty="0" err="1" smtClean="0"/>
              <a:t>erdoeg</a:t>
            </a:r>
            <a:r>
              <a:rPr lang="hu-HU" dirty="0" smtClean="0"/>
              <a:t> </a:t>
            </a:r>
            <a:r>
              <a:rPr lang="hu-HU" dirty="0" err="1" smtClean="0"/>
              <a:t>mikepe</a:t>
            </a:r>
            <a:r>
              <a:rPr lang="hu-HU" dirty="0" smtClean="0"/>
              <a:t> </a:t>
            </a:r>
            <a:r>
              <a:rPr lang="hu-HU" dirty="0" err="1" smtClean="0"/>
              <a:t>riuo</a:t>
            </a:r>
            <a:r>
              <a:rPr lang="hu-HU" dirty="0" smtClean="0"/>
              <a:t> oroszlán kering-forog </a:t>
            </a:r>
            <a:r>
              <a:rPr lang="hu-HU" dirty="0" err="1" smtClean="0"/>
              <a:t>testoua</a:t>
            </a:r>
            <a:r>
              <a:rPr lang="hu-HU" dirty="0" smtClean="0"/>
              <a:t>”</a:t>
            </a:r>
          </a:p>
          <a:p>
            <a:pPr marL="0" indent="0">
              <a:buNone/>
            </a:pPr>
            <a:r>
              <a:rPr lang="hu-HU" dirty="0" smtClean="0"/>
              <a:t>„Az ördög az ti </a:t>
            </a:r>
            <a:r>
              <a:rPr lang="hu-HU" dirty="0" err="1" smtClean="0"/>
              <a:t>ellenségtek</a:t>
            </a:r>
            <a:r>
              <a:rPr lang="hu-HU" dirty="0" smtClean="0"/>
              <a:t> </a:t>
            </a:r>
            <a:r>
              <a:rPr lang="hu-HU" dirty="0" err="1" smtClean="0"/>
              <a:t>körniül</a:t>
            </a:r>
            <a:r>
              <a:rPr lang="hu-HU" dirty="0" smtClean="0"/>
              <a:t> forog”</a:t>
            </a:r>
          </a:p>
          <a:p>
            <a:pPr marL="0" indent="0">
              <a:buNone/>
            </a:pPr>
            <a:r>
              <a:rPr lang="hu-HU" dirty="0" smtClean="0"/>
              <a:t>„Meg </a:t>
            </a:r>
            <a:r>
              <a:rPr lang="hu-HU" dirty="0" err="1" smtClean="0"/>
              <a:t>lele</a:t>
            </a:r>
            <a:r>
              <a:rPr lang="hu-HU" dirty="0" smtClean="0"/>
              <a:t> azt, </a:t>
            </a:r>
            <a:r>
              <a:rPr lang="hu-HU" dirty="0" err="1" smtClean="0"/>
              <a:t>kyt</a:t>
            </a:r>
            <a:r>
              <a:rPr lang="hu-HU" dirty="0" smtClean="0"/>
              <a:t> </a:t>
            </a:r>
            <a:r>
              <a:rPr lang="hu-HU" dirty="0" err="1" smtClean="0"/>
              <a:t>kerengven</a:t>
            </a:r>
            <a:r>
              <a:rPr lang="hu-HU" dirty="0" smtClean="0"/>
              <a:t> keres”</a:t>
            </a:r>
          </a:p>
          <a:p>
            <a:pPr marL="0" indent="0">
              <a:buNone/>
            </a:pPr>
            <a:r>
              <a:rPr lang="hu-HU" dirty="0" smtClean="0"/>
              <a:t>„Az ördög kereng, </a:t>
            </a:r>
            <a:r>
              <a:rPr lang="hu-HU" dirty="0" err="1" smtClean="0"/>
              <a:t>keresuén</a:t>
            </a:r>
            <a:r>
              <a:rPr lang="hu-HU" dirty="0" smtClean="0"/>
              <a:t> kit el </a:t>
            </a:r>
            <a:r>
              <a:rPr lang="hu-HU" dirty="0" err="1" smtClean="0"/>
              <a:t>nyellyen</a:t>
            </a:r>
            <a:r>
              <a:rPr lang="hu-HU" dirty="0" smtClean="0"/>
              <a:t>”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44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Tautológiák, azonos tartalmúak, egymást értelmezik</a:t>
            </a:r>
          </a:p>
          <a:p>
            <a:pPr marL="0" indent="0">
              <a:buNone/>
            </a:pPr>
            <a:r>
              <a:rPr lang="hu-HU" dirty="0" smtClean="0"/>
              <a:t>Forrás: ÚSZ, Péter első levele:</a:t>
            </a:r>
          </a:p>
          <a:p>
            <a:pPr marL="0" indent="0">
              <a:buNone/>
            </a:pPr>
            <a:r>
              <a:rPr lang="hu-HU" dirty="0" smtClean="0"/>
              <a:t>Az ördög kering-forog, kereng, keresvén keres.</a:t>
            </a:r>
          </a:p>
          <a:p>
            <a:pPr marL="0" indent="0">
              <a:buNone/>
            </a:pPr>
            <a:r>
              <a:rPr lang="hu-HU" dirty="0" smtClean="0"/>
              <a:t>Konklúzió: a ’</a:t>
            </a:r>
            <a:r>
              <a:rPr lang="hu-HU" dirty="0" err="1" smtClean="0"/>
              <a:t>kering</a:t>
            </a:r>
            <a:r>
              <a:rPr lang="hu-HU" dirty="0" smtClean="0"/>
              <a:t>, forog’ jelentésjegyet kell keresnünk az elnevezésben.</a:t>
            </a:r>
          </a:p>
          <a:p>
            <a:pPr marL="0" indent="0">
              <a:buNone/>
            </a:pPr>
            <a:r>
              <a:rPr lang="hu-HU" dirty="0" smtClean="0"/>
              <a:t>Vö. </a:t>
            </a:r>
            <a:r>
              <a:rPr lang="hu-HU" i="1" dirty="0" smtClean="0"/>
              <a:t>ördöghinta, ördögkerék, ördögmalom, ördög-kereke, ördögmasina, ördögrokka, ördögmotolla, ördögkeringő, ördögszekere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58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Szinonim jelentésű ótörök nomenverbum tő: </a:t>
            </a:r>
            <a:r>
              <a:rPr lang="hu-HU" i="1" dirty="0" smtClean="0"/>
              <a:t>őr- </a:t>
            </a:r>
            <a:r>
              <a:rPr lang="hu-HU" dirty="0" smtClean="0"/>
              <a:t>’</a:t>
            </a:r>
            <a:r>
              <a:rPr lang="hu-HU" dirty="0" err="1" smtClean="0"/>
              <a:t>keringés</a:t>
            </a:r>
            <a:r>
              <a:rPr lang="hu-HU" dirty="0" smtClean="0"/>
              <a:t>, forgás’</a:t>
            </a:r>
          </a:p>
          <a:p>
            <a:pPr marL="0" indent="0">
              <a:buNone/>
            </a:pPr>
            <a:r>
              <a:rPr lang="hu-HU" i="1" dirty="0" smtClean="0"/>
              <a:t>Őr </a:t>
            </a:r>
            <a:r>
              <a:rPr lang="hu-HU" dirty="0" smtClean="0"/>
              <a:t>’</a:t>
            </a:r>
            <a:r>
              <a:rPr lang="hu-HU" dirty="0" err="1" smtClean="0"/>
              <a:t>forog</a:t>
            </a:r>
            <a:r>
              <a:rPr lang="hu-HU" dirty="0" smtClean="0"/>
              <a:t>, kering’ ’</a:t>
            </a:r>
            <a:r>
              <a:rPr lang="hu-HU" dirty="0" err="1" smtClean="0"/>
              <a:t>őröl</a:t>
            </a:r>
            <a:r>
              <a:rPr lang="hu-HU" dirty="0" smtClean="0"/>
              <a:t>’, </a:t>
            </a:r>
            <a:r>
              <a:rPr lang="hu-HU" i="1" dirty="0" smtClean="0"/>
              <a:t>őr </a:t>
            </a:r>
            <a:r>
              <a:rPr lang="hu-HU" dirty="0" err="1" smtClean="0"/>
              <a:t>fn</a:t>
            </a:r>
            <a:r>
              <a:rPr lang="hu-HU" dirty="0" smtClean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Őriz, őrködik, </a:t>
            </a:r>
          </a:p>
          <a:p>
            <a:pPr marL="0" indent="0">
              <a:buNone/>
            </a:pPr>
            <a:r>
              <a:rPr lang="hu-HU" i="1" dirty="0" smtClean="0"/>
              <a:t>őröl, őrlődik, örmény ~ </a:t>
            </a:r>
            <a:r>
              <a:rPr lang="hu-HU" b="1" i="1" dirty="0" smtClean="0"/>
              <a:t>örvény</a:t>
            </a:r>
            <a:r>
              <a:rPr lang="hu-HU" i="1" dirty="0" smtClean="0"/>
              <a:t>, </a:t>
            </a:r>
          </a:p>
          <a:p>
            <a:pPr marL="0" indent="0">
              <a:buNone/>
            </a:pPr>
            <a:r>
              <a:rPr lang="hu-HU" i="1" dirty="0" smtClean="0"/>
              <a:t>őrül, őrjít (</a:t>
            </a:r>
            <a:r>
              <a:rPr lang="hu-HU" dirty="0" smtClean="0"/>
              <a:t>vö. </a:t>
            </a:r>
            <a:r>
              <a:rPr lang="hu-HU" i="1" dirty="0" smtClean="0"/>
              <a:t>kerge, megkergül)</a:t>
            </a:r>
          </a:p>
          <a:p>
            <a:pPr marL="0" indent="0">
              <a:buNone/>
            </a:pPr>
            <a:r>
              <a:rPr lang="hu-HU" i="1" dirty="0" smtClean="0"/>
              <a:t>öröm, örül, örvend</a:t>
            </a:r>
          </a:p>
          <a:p>
            <a:pPr marL="0" indent="0">
              <a:buNone/>
            </a:pPr>
            <a:r>
              <a:rPr lang="hu-HU" dirty="0" smtClean="0"/>
              <a:t>szóhasadás</a:t>
            </a:r>
          </a:p>
          <a:p>
            <a:pPr marL="0" indent="0">
              <a:buNone/>
            </a:pPr>
            <a:r>
              <a:rPr lang="hu-HU" i="1" dirty="0" smtClean="0"/>
              <a:t>Őrlő: </a:t>
            </a:r>
            <a:r>
              <a:rPr lang="hu-HU" dirty="0" smtClean="0"/>
              <a:t>a malomban a forgó kő, ami lisztté aprította a gabonát (</a:t>
            </a:r>
            <a:r>
              <a:rPr lang="hu-HU" dirty="0" err="1" smtClean="0"/>
              <a:t>Horger</a:t>
            </a:r>
            <a:r>
              <a:rPr lang="hu-HU" dirty="0" smtClean="0"/>
              <a:t> 1924)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15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smtClean="0"/>
              <a:t>ördög 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körben</a:t>
            </a:r>
            <a:r>
              <a:rPr lang="hu-HU" dirty="0" smtClean="0"/>
              <a:t> járó, az embert megkörnyékező, kerítő, kísértő’</a:t>
            </a:r>
          </a:p>
          <a:p>
            <a:pPr marL="0" indent="0">
              <a:buNone/>
            </a:pPr>
            <a:r>
              <a:rPr lang="hu-HU" dirty="0" smtClean="0"/>
              <a:t>Ötlet: </a:t>
            </a:r>
            <a:r>
              <a:rPr lang="hu-HU" dirty="0" err="1" smtClean="0"/>
              <a:t>Kresznerics</a:t>
            </a:r>
            <a:r>
              <a:rPr lang="hu-HU" dirty="0" smtClean="0"/>
              <a:t> 1832-es gyökszótárában az </a:t>
            </a:r>
            <a:r>
              <a:rPr lang="hu-HU" i="1" dirty="0" err="1" smtClean="0"/>
              <a:t>ör-</a:t>
            </a:r>
            <a:r>
              <a:rPr lang="hu-HU" dirty="0" smtClean="0"/>
              <a:t> gyököt nevezte meg</a:t>
            </a:r>
          </a:p>
          <a:p>
            <a:pPr marL="0" indent="0">
              <a:buNone/>
            </a:pPr>
            <a:r>
              <a:rPr lang="hu-HU" dirty="0" err="1" smtClean="0"/>
              <a:t>CzF</a:t>
            </a:r>
            <a:r>
              <a:rPr lang="hu-HU" dirty="0" smtClean="0"/>
              <a:t>. </a:t>
            </a:r>
            <a:r>
              <a:rPr lang="hu-HU" i="1" dirty="0" err="1"/>
              <a:t>ö</a:t>
            </a:r>
            <a:r>
              <a:rPr lang="hu-HU" i="1" dirty="0" err="1" smtClean="0"/>
              <a:t>r-</a:t>
            </a:r>
            <a:r>
              <a:rPr lang="hu-HU" i="1" dirty="0" smtClean="0"/>
              <a:t> </a:t>
            </a:r>
            <a:r>
              <a:rPr lang="hu-HU" dirty="0" smtClean="0"/>
              <a:t>gyök: szerepel az </a:t>
            </a:r>
            <a:r>
              <a:rPr lang="hu-HU" i="1" dirty="0" smtClean="0"/>
              <a:t>ördög </a:t>
            </a:r>
            <a:r>
              <a:rPr lang="hu-HU" dirty="0" smtClean="0"/>
              <a:t>és a keringés, forgás mint tulajdonság – nincs kifejtve</a:t>
            </a:r>
          </a:p>
          <a:p>
            <a:pPr marL="0" indent="0">
              <a:buNone/>
            </a:pPr>
            <a:r>
              <a:rPr lang="hu-HU" dirty="0" err="1" smtClean="0"/>
              <a:t>TESz</a:t>
            </a:r>
            <a:r>
              <a:rPr lang="hu-HU" dirty="0" smtClean="0"/>
              <a:t>.: </a:t>
            </a:r>
            <a:r>
              <a:rPr lang="hu-HU" dirty="0"/>
              <a:t>t</a:t>
            </a:r>
            <a:r>
              <a:rPr lang="hu-HU" dirty="0" smtClean="0"/>
              <a:t>ovábbi vizsgálat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54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ÓMS 1300 k.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716" y="1600200"/>
            <a:ext cx="3062568" cy="4525963"/>
          </a:xfrm>
        </p:spPr>
      </p:pic>
    </p:spTree>
    <p:extLst>
      <p:ext uri="{BB962C8B-B14F-4D97-AF65-F5344CB8AC3E}">
        <p14:creationId xmlns:p14="http://schemas.microsoft.com/office/powerpoint/2010/main" val="11964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Ajánlott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Benkő </a:t>
            </a:r>
            <a:r>
              <a:rPr lang="hu-HU" dirty="0"/>
              <a:t>Loránd 1980.</a:t>
            </a:r>
            <a:r>
              <a:rPr lang="hu-HU" i="1" dirty="0"/>
              <a:t> Az Árpád-kor magyar nyelvű szövegemlékei.</a:t>
            </a:r>
            <a:r>
              <a:rPr lang="hu-HU" dirty="0"/>
              <a:t> Budapest: Akadémiai Kiadó.</a:t>
            </a:r>
          </a:p>
          <a:p>
            <a:r>
              <a:rPr lang="hu-HU" dirty="0" err="1"/>
              <a:t>Martinkó</a:t>
            </a:r>
            <a:r>
              <a:rPr lang="hu-HU" dirty="0"/>
              <a:t> András 1988. </a:t>
            </a:r>
            <a:r>
              <a:rPr lang="hu-HU" i="1" dirty="0"/>
              <a:t>Az Ómagyar Mária-siralom hazai és európai tükörben</a:t>
            </a:r>
            <a:r>
              <a:rPr lang="hu-HU" dirty="0"/>
              <a:t>. Irodalomtörténeti Füzetek 117. Budapest: Akadémiai Kiadó. </a:t>
            </a:r>
          </a:p>
          <a:p>
            <a:r>
              <a:rPr lang="hu-HU" dirty="0"/>
              <a:t>Mészöly Gedeon 1944. </a:t>
            </a:r>
            <a:r>
              <a:rPr lang="hu-HU" i="1" dirty="0"/>
              <a:t>Az Ó-magyar Mária-siralom nyelvtörténeti és stílustörténeti magyarázata.</a:t>
            </a:r>
            <a:r>
              <a:rPr lang="hu-HU" dirty="0"/>
              <a:t> Kolozsvár: </a:t>
            </a:r>
            <a:r>
              <a:rPr lang="hu-HU" dirty="0" err="1"/>
              <a:t>Universitas</a:t>
            </a:r>
            <a:r>
              <a:rPr lang="hu-HU" dirty="0"/>
              <a:t> Francisco-Josephina (</a:t>
            </a:r>
            <a:r>
              <a:rPr lang="hu-HU" dirty="0" err="1"/>
              <a:t>Acta</a:t>
            </a:r>
            <a:r>
              <a:rPr lang="hu-HU" dirty="0"/>
              <a:t> </a:t>
            </a:r>
            <a:r>
              <a:rPr lang="hu-HU" dirty="0" err="1"/>
              <a:t>Philosophica</a:t>
            </a:r>
            <a:r>
              <a:rPr lang="hu-HU" dirty="0"/>
              <a:t> 8.). </a:t>
            </a:r>
          </a:p>
          <a:p>
            <a:r>
              <a:rPr lang="hu-HU" dirty="0"/>
              <a:t>A. Molnár Ferenc 2005. </a:t>
            </a:r>
            <a:r>
              <a:rPr lang="hu-HU" i="1" dirty="0"/>
              <a:t>A legkorábbi magyar szövegemlékek. Olvasat, értelmezés, magyarázatok, frazeológia.</a:t>
            </a:r>
            <a:r>
              <a:rPr lang="hu-HU" dirty="0"/>
              <a:t> Debrecen: Debreceni Egyetem Bölcsészettudományi Kara, Klasszika-filológiai Tanszék.</a:t>
            </a:r>
          </a:p>
          <a:p>
            <a:r>
              <a:rPr lang="hu-HU" dirty="0" err="1"/>
              <a:t>Vizkelety</a:t>
            </a:r>
            <a:r>
              <a:rPr lang="hu-HU" dirty="0"/>
              <a:t> András 1986: </a:t>
            </a:r>
            <a:r>
              <a:rPr lang="hu-HU" i="1" dirty="0"/>
              <a:t>„Világ világa, Virágnak virága...”: Ómagyar Mária-siralom. </a:t>
            </a:r>
            <a:r>
              <a:rPr lang="hu-HU" dirty="0"/>
              <a:t>Budapest: Európa.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9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7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A. Molnár:</a:t>
            </a:r>
            <a:endParaRPr lang="hu-HU" dirty="0"/>
          </a:p>
          <a:p>
            <a:pPr lvl="0"/>
            <a:r>
              <a:rPr lang="hu-HU" dirty="0"/>
              <a:t>a magyar nyelv és </a:t>
            </a:r>
            <a:r>
              <a:rPr lang="hu-HU" dirty="0" smtClean="0"/>
              <a:t>a </a:t>
            </a:r>
            <a:r>
              <a:rPr lang="hu-HU" dirty="0"/>
              <a:t>nyelvcsalád 2. legrégibb szövegemléke és 1. verses emléke</a:t>
            </a:r>
          </a:p>
          <a:p>
            <a:pPr lvl="0"/>
            <a:r>
              <a:rPr lang="hu-HU" dirty="0"/>
              <a:t>1300 k. másolták be a latin nyelvű </a:t>
            </a:r>
            <a:r>
              <a:rPr lang="hu-HU" dirty="0" err="1"/>
              <a:t>Leuveni</a:t>
            </a:r>
            <a:r>
              <a:rPr lang="hu-HU" dirty="0"/>
              <a:t> </a:t>
            </a:r>
            <a:r>
              <a:rPr lang="hu-HU" dirty="0" smtClean="0"/>
              <a:t>kódexbe, ezért mivel a </a:t>
            </a:r>
            <a:r>
              <a:rPr lang="hu-HU" dirty="0"/>
              <a:t>KT és </a:t>
            </a:r>
            <a:r>
              <a:rPr lang="hu-HU" dirty="0" err="1"/>
              <a:t>KTSz</a:t>
            </a:r>
            <a:r>
              <a:rPr lang="hu-HU" dirty="0"/>
              <a:t>. (1350 k. másolták) nyelvi állapota azt mutatja, hogy az </a:t>
            </a:r>
            <a:r>
              <a:rPr lang="hu-HU" dirty="0" err="1"/>
              <a:t>eredije</a:t>
            </a:r>
            <a:r>
              <a:rPr lang="hu-HU" dirty="0"/>
              <a:t> előbbi, mint az </a:t>
            </a:r>
            <a:r>
              <a:rPr lang="hu-HU" dirty="0" err="1"/>
              <a:t>ÓMS-é</a:t>
            </a:r>
            <a:r>
              <a:rPr lang="hu-HU" dirty="0"/>
              <a:t>, </a:t>
            </a:r>
            <a:r>
              <a:rPr lang="hu-HU" dirty="0" smtClean="0"/>
              <a:t>az </a:t>
            </a:r>
            <a:r>
              <a:rPr lang="hu-HU" dirty="0"/>
              <a:t>ÓMS időrendben </a:t>
            </a:r>
            <a:r>
              <a:rPr lang="hu-HU" dirty="0" smtClean="0"/>
              <a:t>tkp. a </a:t>
            </a:r>
            <a:r>
              <a:rPr lang="hu-HU" dirty="0"/>
              <a:t>3. szövegemlékünk</a:t>
            </a:r>
          </a:p>
          <a:p>
            <a:pPr lvl="0"/>
            <a:r>
              <a:rPr lang="hu-HU" dirty="0"/>
              <a:t>a Mária-siralom elterjedt korabeli műfaj volt</a:t>
            </a:r>
          </a:p>
          <a:p>
            <a:pPr lvl="0"/>
            <a:r>
              <a:rPr lang="hu-HU" dirty="0" smtClean="0"/>
              <a:t>Szekvencia (a </a:t>
            </a:r>
            <a:r>
              <a:rPr lang="hu-HU" dirty="0"/>
              <a:t>szentlecke után énekelték, l. Stabat mater, </a:t>
            </a:r>
            <a:r>
              <a:rPr lang="hu-HU" dirty="0" err="1"/>
              <a:t>Dies</a:t>
            </a:r>
            <a:r>
              <a:rPr lang="hu-HU" dirty="0"/>
              <a:t> </a:t>
            </a:r>
            <a:r>
              <a:rPr lang="hu-HU" dirty="0" err="1" smtClean="0"/>
              <a:t>irae</a:t>
            </a:r>
            <a:r>
              <a:rPr lang="hu-HU" dirty="0" smtClean="0"/>
              <a:t>), </a:t>
            </a:r>
            <a:r>
              <a:rPr lang="hu-HU" dirty="0"/>
              <a:t>lehetett misebetét, de magánáhítatot is szolgálhatott és a passiószövegekkel is kapcsolatban lehetett</a:t>
            </a:r>
          </a:p>
          <a:p>
            <a:pPr lvl="0"/>
            <a:r>
              <a:rPr lang="hu-HU" dirty="0"/>
              <a:t>a részletes összefoglalás az </a:t>
            </a:r>
            <a:r>
              <a:rPr lang="hu-HU" dirty="0" err="1"/>
              <a:t>ÓMS-kutatással</a:t>
            </a:r>
            <a:r>
              <a:rPr lang="hu-HU" dirty="0"/>
              <a:t> </a:t>
            </a:r>
            <a:r>
              <a:rPr lang="hu-HU" dirty="0" smtClean="0"/>
              <a:t>kapcsolatban </a:t>
            </a:r>
            <a:r>
              <a:rPr lang="hu-HU" b="1" dirty="0"/>
              <a:t>Benkő </a:t>
            </a:r>
            <a:r>
              <a:rPr lang="hu-HU" b="1" dirty="0" err="1"/>
              <a:t>ÁrpSzöv-jében</a:t>
            </a:r>
            <a:r>
              <a:rPr lang="hu-HU" b="1" dirty="0"/>
              <a:t> </a:t>
            </a:r>
            <a:r>
              <a:rPr lang="hu-HU" dirty="0"/>
              <a:t>olvasható. </a:t>
            </a:r>
            <a:endParaRPr lang="hu-HU" dirty="0" smtClean="0"/>
          </a:p>
          <a:p>
            <a:pPr lvl="0"/>
            <a:r>
              <a:rPr lang="hu-HU" dirty="0" smtClean="0"/>
              <a:t>az </a:t>
            </a:r>
            <a:r>
              <a:rPr lang="hu-HU" dirty="0"/>
              <a:t>utána keletkezett két munka (</a:t>
            </a:r>
            <a:r>
              <a:rPr lang="hu-HU" dirty="0" err="1"/>
              <a:t>Vizkelety</a:t>
            </a:r>
            <a:r>
              <a:rPr lang="hu-HU" dirty="0"/>
              <a:t> 1986, 2004, illetve </a:t>
            </a:r>
            <a:r>
              <a:rPr lang="hu-HU" dirty="0" err="1"/>
              <a:t>Martinkó</a:t>
            </a:r>
            <a:r>
              <a:rPr lang="hu-HU" dirty="0"/>
              <a:t> 1988) közül az első </a:t>
            </a:r>
            <a:r>
              <a:rPr lang="hu-HU" dirty="0" smtClean="0"/>
              <a:t>inkább a </a:t>
            </a:r>
            <a:r>
              <a:rPr lang="hu-HU" dirty="0" err="1"/>
              <a:t>Leuveni</a:t>
            </a:r>
            <a:r>
              <a:rPr lang="hu-HU" dirty="0"/>
              <a:t> kódexszel foglalkozik, a második az </a:t>
            </a:r>
            <a:r>
              <a:rPr lang="hu-HU" dirty="0" err="1"/>
              <a:t>ÓMS-t</a:t>
            </a:r>
            <a:r>
              <a:rPr lang="hu-HU" dirty="0"/>
              <a:t> széles európai összefüggésbe helyezi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306"/>
            <a:ext cx="3069988" cy="24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Az ÓMS a kódex 134. lapjának </a:t>
            </a:r>
            <a:r>
              <a:rPr lang="hu-HU" dirty="0" err="1"/>
              <a:t>verzóján</a:t>
            </a:r>
            <a:r>
              <a:rPr lang="hu-HU" dirty="0"/>
              <a:t> szerepel, tagolás nélküli folyamatos lejegyzésben.</a:t>
            </a:r>
          </a:p>
        </p:txBody>
      </p:sp>
    </p:spTree>
    <p:extLst>
      <p:ext uri="{BB962C8B-B14F-4D97-AF65-F5344CB8AC3E}">
        <p14:creationId xmlns:p14="http://schemas.microsoft.com/office/powerpoint/2010/main" val="19209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Volek</a:t>
            </a:r>
            <a:r>
              <a:rPr lang="hu-HU" b="1" i="1" dirty="0"/>
              <a:t> </a:t>
            </a:r>
            <a:r>
              <a:rPr lang="hu-HU" b="1" i="1" dirty="0" err="1"/>
              <a:t>ſyrolm</a:t>
            </a:r>
            <a:r>
              <a:rPr lang="hu-HU" b="1" i="1" dirty="0"/>
              <a:t> </a:t>
            </a:r>
            <a:r>
              <a:rPr lang="hu-HU" b="1" i="1" dirty="0" err="1"/>
              <a:t>thudothlon</a:t>
            </a:r>
            <a:r>
              <a:rPr lang="hu-HU" b="1" i="1" dirty="0"/>
              <a:t> </a:t>
            </a:r>
            <a:r>
              <a:rPr lang="hu-HU" b="1" i="1" dirty="0" err="1"/>
              <a:t>ſyrolmol</a:t>
            </a:r>
            <a:r>
              <a:rPr lang="hu-HU" b="1" i="1" dirty="0"/>
              <a:t> </a:t>
            </a:r>
            <a:r>
              <a:rPr lang="hu-HU" b="1" i="1" dirty="0" err="1"/>
              <a:t>ſepedyk</a:t>
            </a:r>
            <a:r>
              <a:rPr lang="hu-HU" b="1" i="1" dirty="0"/>
              <a:t>. </a:t>
            </a:r>
            <a:r>
              <a:rPr lang="hu-HU" b="1" i="1" dirty="0" err="1"/>
              <a:t>buol</a:t>
            </a:r>
            <a:r>
              <a:rPr lang="hu-HU" b="1" i="1" dirty="0"/>
              <a:t> </a:t>
            </a:r>
            <a:r>
              <a:rPr lang="hu-HU" b="1" i="1" dirty="0" err="1"/>
              <a:t>ozuk</a:t>
            </a:r>
            <a:r>
              <a:rPr lang="hu-HU" b="1" i="1" dirty="0"/>
              <a:t> epedek.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 err="1"/>
              <a:t>Volek</a:t>
            </a:r>
            <a:r>
              <a:rPr lang="hu-HU" dirty="0"/>
              <a:t> ’</a:t>
            </a:r>
            <a:r>
              <a:rPr lang="hu-HU" dirty="0" err="1"/>
              <a:t>voltam</a:t>
            </a:r>
            <a:r>
              <a:rPr lang="hu-HU" dirty="0"/>
              <a:t>’</a:t>
            </a:r>
          </a:p>
          <a:p>
            <a:r>
              <a:rPr lang="hu-HU" i="1" dirty="0" err="1"/>
              <a:t>vala</a:t>
            </a:r>
            <a:r>
              <a:rPr lang="hu-HU" i="1" dirty="0"/>
              <a:t>: </a:t>
            </a:r>
            <a:r>
              <a:rPr lang="hu-HU" dirty="0"/>
              <a:t>a </a:t>
            </a:r>
            <a:r>
              <a:rPr lang="hu-HU" i="1" dirty="0"/>
              <a:t>–</a:t>
            </a:r>
            <a:r>
              <a:rPr lang="hu-HU" i="1" dirty="0" err="1"/>
              <a:t>vol</a:t>
            </a:r>
            <a:r>
              <a:rPr lang="hu-HU" dirty="0" err="1"/>
              <a:t>-hoz</a:t>
            </a:r>
            <a:r>
              <a:rPr lang="hu-HU" dirty="0"/>
              <a:t> l. a </a:t>
            </a:r>
            <a:r>
              <a:rPr lang="hu-HU" dirty="0" err="1"/>
              <a:t>HB-nél</a:t>
            </a:r>
            <a:r>
              <a:rPr lang="hu-HU" dirty="0"/>
              <a:t> tanultakat. </a:t>
            </a:r>
          </a:p>
          <a:p>
            <a:pPr lvl="0"/>
            <a:r>
              <a:rPr lang="hu-HU" i="1" dirty="0" err="1"/>
              <a:t>val</a:t>
            </a:r>
            <a:r>
              <a:rPr lang="hu-HU" dirty="0"/>
              <a:t> (</a:t>
            </a:r>
            <a:r>
              <a:rPr lang="hu-HU" i="1" dirty="0" err="1"/>
              <a:t>vala</a:t>
            </a:r>
            <a:r>
              <a:rPr lang="hu-HU" dirty="0"/>
              <a:t>; legkorábbi jelentése: ‘létező, meglevő’); eredete: a finnugor eredetű *</a:t>
            </a:r>
            <a:r>
              <a:rPr lang="hu-HU" i="1" dirty="0" err="1"/>
              <a:t>wole</a:t>
            </a:r>
            <a:r>
              <a:rPr lang="hu-HU" i="1" dirty="0"/>
              <a:t> </a:t>
            </a:r>
            <a:r>
              <a:rPr lang="hu-HU" dirty="0"/>
              <a:t>szóra vezethető vissza</a:t>
            </a:r>
          </a:p>
          <a:p>
            <a:pPr lvl="0"/>
            <a:r>
              <a:rPr lang="hu-HU" i="1" dirty="0"/>
              <a:t>e: </a:t>
            </a:r>
            <a:r>
              <a:rPr lang="hu-HU" dirty="0"/>
              <a:t>az </a:t>
            </a:r>
            <a:r>
              <a:rPr lang="hu-HU" i="1" dirty="0"/>
              <a:t>á/</a:t>
            </a:r>
            <a:r>
              <a:rPr lang="hu-HU" i="1" dirty="0" err="1"/>
              <a:t>é</a:t>
            </a:r>
            <a:r>
              <a:rPr lang="hu-HU" dirty="0" err="1"/>
              <a:t>-jeles</a:t>
            </a:r>
            <a:r>
              <a:rPr lang="hu-HU" dirty="0"/>
              <a:t> elbeszélő múlt idő jele, ami finnugor eredetű (az *</a:t>
            </a:r>
            <a:r>
              <a:rPr lang="hu-HU" i="1" dirty="0"/>
              <a:t>i</a:t>
            </a:r>
            <a:r>
              <a:rPr lang="hu-HU" dirty="0"/>
              <a:t> múlt idő jelből alakult ki), szintén l. HB</a:t>
            </a:r>
          </a:p>
          <a:p>
            <a:pPr lvl="0"/>
            <a:r>
              <a:rPr lang="hu-HU" i="1" dirty="0"/>
              <a:t>k: </a:t>
            </a:r>
            <a:r>
              <a:rPr lang="hu-HU" dirty="0"/>
              <a:t>képzői eredetű igei személyrag, l. HB</a:t>
            </a:r>
          </a:p>
          <a:p>
            <a:pPr marL="0" indent="0">
              <a:buNone/>
            </a:pPr>
            <a:r>
              <a:rPr lang="hu-HU" i="1" dirty="0" err="1"/>
              <a:t>ſyrolm</a:t>
            </a:r>
            <a:r>
              <a:rPr lang="hu-HU" dirty="0"/>
              <a:t> ’</a:t>
            </a:r>
            <a:r>
              <a:rPr lang="hu-HU" dirty="0" err="1"/>
              <a:t>siralom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sír: </a:t>
            </a:r>
            <a:r>
              <a:rPr lang="hu-HU" dirty="0"/>
              <a:t>hangutánzó eredetű</a:t>
            </a:r>
          </a:p>
          <a:p>
            <a:pPr lvl="0"/>
            <a:r>
              <a:rPr lang="hu-HU" i="1" dirty="0"/>
              <a:t>alom</a:t>
            </a:r>
            <a:r>
              <a:rPr lang="hu-HU" dirty="0"/>
              <a:t>: képzőhalmozás, l. HB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28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Ördög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Horváth Katalin 2015. Nyelv, kultúra, társadalom: </a:t>
            </a:r>
            <a:r>
              <a:rPr lang="hu-HU" i="1" dirty="0" smtClean="0"/>
              <a:t>ördög</a:t>
            </a:r>
            <a:r>
              <a:rPr lang="hu-HU" dirty="0" smtClean="0"/>
              <a:t> szavunk eredete és rokonsága. In: </a:t>
            </a:r>
            <a:r>
              <a:rPr lang="hu-HU" dirty="0" err="1" smtClean="0"/>
              <a:t>Gecső</a:t>
            </a:r>
            <a:r>
              <a:rPr lang="hu-HU" dirty="0" smtClean="0"/>
              <a:t> Tamás – Sárdi Csilla (szerk.): </a:t>
            </a:r>
            <a:r>
              <a:rPr lang="hu-HU" i="1" dirty="0" smtClean="0"/>
              <a:t>Nyelv, kultúra, társadalom. </a:t>
            </a:r>
            <a:r>
              <a:rPr lang="hu-HU" dirty="0" smtClean="0"/>
              <a:t>Székesfehérvár – Budapest: Kodolányi János Főiskola – Tinta Könyvkiadó. 104–112.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5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dirty="0" err="1"/>
              <a:t>thudothlon</a:t>
            </a:r>
            <a:r>
              <a:rPr lang="hu-HU" dirty="0"/>
              <a:t> ‘tudatlan’</a:t>
            </a:r>
          </a:p>
          <a:p>
            <a:pPr lvl="0"/>
            <a:r>
              <a:rPr lang="hu-HU" i="1" dirty="0"/>
              <a:t>tud: </a:t>
            </a:r>
            <a:r>
              <a:rPr lang="hu-HU" dirty="0"/>
              <a:t>ősi örökség (úr. *</a:t>
            </a:r>
            <a:r>
              <a:rPr lang="hu-HU" i="1" dirty="0" err="1"/>
              <a:t>tumte</a:t>
            </a:r>
            <a:r>
              <a:rPr lang="hu-HU" dirty="0"/>
              <a:t> ‘érint, tapint’)</a:t>
            </a:r>
          </a:p>
          <a:p>
            <a:pPr lvl="0"/>
            <a:r>
              <a:rPr lang="hu-HU" i="1" dirty="0" err="1"/>
              <a:t>tlan</a:t>
            </a:r>
            <a:r>
              <a:rPr lang="hu-HU" i="1" dirty="0"/>
              <a:t>: </a:t>
            </a:r>
            <a:r>
              <a:rPr lang="hu-HU" dirty="0"/>
              <a:t>fosztóképző; képzőhalmozás</a:t>
            </a:r>
          </a:p>
          <a:p>
            <a:pPr marL="0" indent="0">
              <a:buNone/>
            </a:pPr>
            <a:r>
              <a:rPr lang="hu-HU" i="1" dirty="0" err="1"/>
              <a:t>ſyrolmol</a:t>
            </a:r>
            <a:r>
              <a:rPr lang="hu-HU" dirty="0"/>
              <a:t> ’</a:t>
            </a:r>
            <a:r>
              <a:rPr lang="hu-HU" dirty="0" err="1"/>
              <a:t>siralommal</a:t>
            </a:r>
            <a:r>
              <a:rPr lang="hu-HU" dirty="0"/>
              <a:t>’</a:t>
            </a:r>
          </a:p>
          <a:p>
            <a:pPr lvl="1"/>
            <a:r>
              <a:rPr lang="hu-HU" i="1" dirty="0"/>
              <a:t>siralom</a:t>
            </a:r>
            <a:r>
              <a:rPr lang="hu-HU" dirty="0"/>
              <a:t>: l. korábban </a:t>
            </a:r>
          </a:p>
          <a:p>
            <a:r>
              <a:rPr lang="hu-HU" i="1" dirty="0" err="1"/>
              <a:t>val</a:t>
            </a:r>
            <a:r>
              <a:rPr lang="hu-HU" i="1" dirty="0"/>
              <a:t>: </a:t>
            </a:r>
            <a:r>
              <a:rPr lang="hu-HU" dirty="0"/>
              <a:t>határozóragos önálló szóból alakult határozóraggá (agglutinálódott/</a:t>
            </a:r>
            <a:r>
              <a:rPr lang="hu-HU" dirty="0" err="1"/>
              <a:t>grammatikalizálódott</a:t>
            </a:r>
            <a:r>
              <a:rPr lang="hu-HU" dirty="0"/>
              <a:t>), l. a </a:t>
            </a:r>
            <a:r>
              <a:rPr lang="hu-HU" dirty="0" err="1"/>
              <a:t>HB-nél</a:t>
            </a:r>
            <a:r>
              <a:rPr lang="hu-HU" dirty="0"/>
              <a:t> részletesen</a:t>
            </a:r>
          </a:p>
        </p:txBody>
      </p:sp>
    </p:spTree>
    <p:extLst>
      <p:ext uri="{BB962C8B-B14F-4D97-AF65-F5344CB8AC3E}">
        <p14:creationId xmlns:p14="http://schemas.microsoft.com/office/powerpoint/2010/main" val="36255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dirty="0" err="1"/>
              <a:t>epedyk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szepedek</a:t>
            </a:r>
            <a:r>
              <a:rPr lang="hu-HU" dirty="0"/>
              <a:t>, </a:t>
            </a:r>
            <a:r>
              <a:rPr lang="hu-HU" dirty="0" err="1"/>
              <a:t>kínzatom</a:t>
            </a:r>
            <a:r>
              <a:rPr lang="hu-HU" dirty="0"/>
              <a:t>’</a:t>
            </a:r>
          </a:p>
          <a:p>
            <a:pPr marL="0" lvl="0" indent="0">
              <a:buNone/>
            </a:pPr>
            <a:r>
              <a:rPr lang="hu-HU" dirty="0" smtClean="0"/>
              <a:t>A. MOLNÁR</a:t>
            </a:r>
            <a:r>
              <a:rPr lang="hu-HU" dirty="0"/>
              <a:t>: </a:t>
            </a:r>
            <a:endParaRPr lang="hu-HU" dirty="0" smtClean="0"/>
          </a:p>
          <a:p>
            <a:r>
              <a:rPr lang="hu-HU" dirty="0" smtClean="0"/>
              <a:t>problémás </a:t>
            </a:r>
            <a:r>
              <a:rPr lang="hu-HU" dirty="0"/>
              <a:t>szó, összefüggésbe hozták már a </a:t>
            </a:r>
            <a:r>
              <a:rPr lang="hu-HU" i="1" dirty="0"/>
              <a:t>sápad, sóhajtozik, sopánkodik </a:t>
            </a:r>
            <a:r>
              <a:rPr lang="hu-HU" dirty="0"/>
              <a:t>igékkel, </a:t>
            </a:r>
            <a:endParaRPr lang="hu-HU" dirty="0" smtClean="0"/>
          </a:p>
          <a:p>
            <a:pPr lvl="0"/>
            <a:r>
              <a:rPr lang="hu-HU" dirty="0" smtClean="0"/>
              <a:t>2 </a:t>
            </a:r>
            <a:r>
              <a:rPr lang="hu-HU" dirty="0"/>
              <a:t>elmélet maradt fenn: </a:t>
            </a:r>
            <a:endParaRPr lang="hu-HU" dirty="0" smtClean="0"/>
          </a:p>
          <a:p>
            <a:pPr marL="514350" lvl="0" indent="-514350">
              <a:buAutoNum type="arabicParenR"/>
            </a:pPr>
            <a:r>
              <a:rPr lang="hu-HU" dirty="0" err="1" smtClean="0"/>
              <a:t>Pais</a:t>
            </a:r>
            <a:r>
              <a:rPr lang="hu-HU" dirty="0"/>
              <a:t>: a </a:t>
            </a:r>
            <a:r>
              <a:rPr lang="hu-HU" i="1" dirty="0"/>
              <a:t>süpped </a:t>
            </a:r>
            <a:r>
              <a:rPr lang="hu-HU" dirty="0"/>
              <a:t>’</a:t>
            </a:r>
            <a:r>
              <a:rPr lang="hu-HU" dirty="0" err="1"/>
              <a:t>elmerül</a:t>
            </a:r>
            <a:r>
              <a:rPr lang="hu-HU" dirty="0"/>
              <a:t>, vizenyőssé válik’ rokonítása, </a:t>
            </a:r>
            <a:endParaRPr lang="hu-HU" dirty="0" smtClean="0"/>
          </a:p>
          <a:p>
            <a:pPr marL="514350" lvl="0" indent="-514350">
              <a:buAutoNum type="arabicParenR"/>
            </a:pPr>
            <a:r>
              <a:rPr lang="hu-HU" dirty="0" smtClean="0"/>
              <a:t>Mészöly</a:t>
            </a:r>
            <a:r>
              <a:rPr lang="hu-HU" dirty="0"/>
              <a:t>: </a:t>
            </a:r>
            <a:r>
              <a:rPr lang="hu-HU" i="1" dirty="0"/>
              <a:t>szepeg </a:t>
            </a:r>
            <a:r>
              <a:rPr lang="hu-HU" dirty="0"/>
              <a:t>’</a:t>
            </a:r>
            <a:r>
              <a:rPr lang="hu-HU" dirty="0" err="1"/>
              <a:t>siránkozik</a:t>
            </a:r>
            <a:r>
              <a:rPr lang="hu-HU" dirty="0"/>
              <a:t>, zokog’, Benkő is ez utóbbit vette át. Vagyis: </a:t>
            </a:r>
            <a:r>
              <a:rPr lang="hu-HU" i="1" dirty="0"/>
              <a:t>szepeg</a:t>
            </a:r>
            <a:r>
              <a:rPr lang="hu-HU" dirty="0"/>
              <a:t>: </a:t>
            </a:r>
            <a:r>
              <a:rPr lang="hu-HU" i="1" dirty="0"/>
              <a:t>g- </a:t>
            </a:r>
            <a:r>
              <a:rPr lang="hu-HU" dirty="0"/>
              <a:t>képzős és </a:t>
            </a:r>
            <a:r>
              <a:rPr lang="hu-HU" i="1" dirty="0" err="1"/>
              <a:t>s</a:t>
            </a:r>
            <a:r>
              <a:rPr lang="hu-HU" dirty="0" err="1"/>
              <a:t>-ezős</a:t>
            </a:r>
            <a:r>
              <a:rPr lang="hu-HU" dirty="0"/>
              <a:t> változat.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7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548680"/>
            <a:ext cx="6264696" cy="630932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u-HU" i="1" dirty="0" err="1"/>
              <a:t>e</a:t>
            </a:r>
            <a:r>
              <a:rPr lang="hu-HU" i="1" dirty="0" err="1" smtClean="0"/>
              <a:t>pedyk</a:t>
            </a:r>
            <a:r>
              <a:rPr lang="hu-HU" i="1" dirty="0" smtClean="0"/>
              <a:t> </a:t>
            </a:r>
            <a:r>
              <a:rPr lang="hu-HU" dirty="0" smtClean="0"/>
              <a:t>folyt.</a:t>
            </a:r>
          </a:p>
          <a:p>
            <a:pPr marL="0" lvl="0" indent="0">
              <a:buNone/>
            </a:pPr>
            <a:r>
              <a:rPr lang="hu-HU" dirty="0" smtClean="0"/>
              <a:t>A. </a:t>
            </a:r>
            <a:r>
              <a:rPr lang="hu-HU" dirty="0" err="1" smtClean="0"/>
              <a:t>M.-nek</a:t>
            </a:r>
            <a:r>
              <a:rPr lang="hu-HU" dirty="0" smtClean="0"/>
              <a:t> az furcsa, amilyen szintagmában ez az igealak megjelenik: </a:t>
            </a:r>
            <a:r>
              <a:rPr lang="hu-HU" i="1" dirty="0" smtClean="0"/>
              <a:t>siralommal szepeg </a:t>
            </a:r>
          </a:p>
          <a:p>
            <a:pPr marL="0" lvl="0" indent="0">
              <a:buNone/>
            </a:pPr>
            <a:r>
              <a:rPr lang="hu-HU" dirty="0" smtClean="0"/>
              <a:t>– erre nincs más adat, és furcsa, hogy szinonimák kapcsolódnak (Horváth Katalinnak nem lenne furcsa!), nem pedig figura </a:t>
            </a:r>
            <a:r>
              <a:rPr lang="hu-HU" dirty="0" err="1" smtClean="0"/>
              <a:t>etymologicásan</a:t>
            </a:r>
            <a:r>
              <a:rPr lang="hu-HU" dirty="0" smtClean="0"/>
              <a:t> egyazon tő. </a:t>
            </a:r>
          </a:p>
          <a:p>
            <a:pPr marL="0" lvl="0" indent="0">
              <a:buNone/>
            </a:pPr>
            <a:r>
              <a:rPr lang="hu-HU" dirty="0" smtClean="0"/>
              <a:t>A. M. saját ötlete: régi nyelvbeli </a:t>
            </a:r>
            <a:r>
              <a:rPr lang="hu-HU" i="1" dirty="0" err="1" smtClean="0"/>
              <a:t>sebhed</a:t>
            </a:r>
            <a:r>
              <a:rPr lang="hu-HU" i="1" dirty="0" smtClean="0"/>
              <a:t> </a:t>
            </a:r>
            <a:r>
              <a:rPr lang="hu-HU" dirty="0" smtClean="0"/>
              <a:t>’</a:t>
            </a:r>
            <a:r>
              <a:rPr lang="hu-HU" dirty="0" err="1" smtClean="0"/>
              <a:t>sebesül</a:t>
            </a:r>
            <a:r>
              <a:rPr lang="hu-HU" dirty="0" smtClean="0"/>
              <a:t>, kínzó gyötrelmet/fájdalmat érez’, vagyis ’</a:t>
            </a:r>
            <a:r>
              <a:rPr lang="hu-HU" dirty="0" err="1" smtClean="0"/>
              <a:t>gyötrődöm</a:t>
            </a:r>
            <a:r>
              <a:rPr lang="hu-HU" dirty="0" smtClean="0"/>
              <a:t>’. </a:t>
            </a:r>
          </a:p>
          <a:p>
            <a:pPr marL="0" lvl="0" indent="0">
              <a:buNone/>
            </a:pPr>
            <a:r>
              <a:rPr lang="hu-HU" dirty="0" smtClean="0"/>
              <a:t>Egy szépséghibája az elméletének: íráshibát tételez fel, vagyis a </a:t>
            </a:r>
            <a:r>
              <a:rPr lang="hu-HU" i="1" dirty="0" smtClean="0"/>
              <a:t>h </a:t>
            </a:r>
            <a:r>
              <a:rPr lang="hu-HU" dirty="0" smtClean="0"/>
              <a:t>kimaradását. Az ötlet viszont alátámasztható nyelvi adatokkal, képzőművészeti megjelenítésekkel (Mária szívét a fájdalom 7 tőre vagy kardja járja át).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56792"/>
            <a:ext cx="2487890" cy="375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dirty="0" err="1"/>
              <a:t>buol</a:t>
            </a:r>
            <a:r>
              <a:rPr lang="hu-HU" dirty="0"/>
              <a:t> ’</a:t>
            </a:r>
            <a:r>
              <a:rPr lang="hu-HU" dirty="0" err="1"/>
              <a:t>búval</a:t>
            </a:r>
            <a:r>
              <a:rPr lang="hu-HU" dirty="0"/>
              <a:t>, fájdalomtól, fájdalommal’</a:t>
            </a:r>
          </a:p>
          <a:p>
            <a:pPr lvl="0"/>
            <a:r>
              <a:rPr lang="hu-HU" dirty="0"/>
              <a:t>A. MOLNÁR: itt a </a:t>
            </a:r>
            <a:r>
              <a:rPr lang="hu-HU" i="1" dirty="0"/>
              <a:t>bú </a:t>
            </a:r>
            <a:r>
              <a:rPr lang="hu-HU" dirty="0"/>
              <a:t>szónak mindenképpen ’</a:t>
            </a:r>
            <a:r>
              <a:rPr lang="hu-HU" dirty="0" err="1"/>
              <a:t>fájdalom</a:t>
            </a:r>
            <a:r>
              <a:rPr lang="hu-HU" dirty="0"/>
              <a:t>, gyötrelem, kín, bánat’ jelentésével kell számolnunk</a:t>
            </a:r>
          </a:p>
          <a:p>
            <a:pPr lvl="0"/>
            <a:r>
              <a:rPr lang="hu-HU" i="1" dirty="0"/>
              <a:t>bú: </a:t>
            </a:r>
            <a:r>
              <a:rPr lang="hu-HU" dirty="0"/>
              <a:t>ótörök eredetű; *</a:t>
            </a:r>
            <a:r>
              <a:rPr lang="hu-HU" i="1" dirty="0" err="1"/>
              <a:t>buγ</a:t>
            </a:r>
            <a:endParaRPr lang="hu-HU" dirty="0"/>
          </a:p>
          <a:p>
            <a:pPr lvl="0"/>
            <a:r>
              <a:rPr lang="hu-HU" i="1" dirty="0" err="1"/>
              <a:t>-val</a:t>
            </a:r>
            <a:r>
              <a:rPr lang="hu-HU" dirty="0"/>
              <a:t>: l. korábban (</a:t>
            </a:r>
            <a:r>
              <a:rPr lang="hu-HU" i="1" dirty="0" err="1"/>
              <a:t>ſyrolmol</a:t>
            </a:r>
            <a:r>
              <a:rPr lang="hu-HU" dirty="0"/>
              <a:t>), HB</a:t>
            </a:r>
          </a:p>
          <a:p>
            <a:pPr marL="0" indent="0">
              <a:buNone/>
            </a:pPr>
            <a:r>
              <a:rPr lang="hu-HU" i="1" dirty="0" err="1"/>
              <a:t>ozuk</a:t>
            </a:r>
            <a:r>
              <a:rPr lang="hu-HU" dirty="0"/>
              <a:t> ‘aszok’</a:t>
            </a:r>
          </a:p>
          <a:p>
            <a:pPr lvl="0"/>
            <a:r>
              <a:rPr lang="hu-HU" i="1" dirty="0"/>
              <a:t>asz: </a:t>
            </a:r>
            <a:r>
              <a:rPr lang="hu-HU" dirty="0" err="1"/>
              <a:t>fgr</a:t>
            </a:r>
            <a:r>
              <a:rPr lang="hu-HU" dirty="0"/>
              <a:t>. eredetű, </a:t>
            </a:r>
            <a:r>
              <a:rPr lang="hu-HU" i="1" dirty="0"/>
              <a:t>k</a:t>
            </a:r>
            <a:r>
              <a:rPr lang="hu-HU" dirty="0"/>
              <a:t>: E/1. igei személyrag l. </a:t>
            </a:r>
            <a:r>
              <a:rPr lang="hu-HU" i="1" dirty="0" err="1"/>
              <a:t>valék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86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/>
              <a:t>epedek</a:t>
            </a:r>
            <a:r>
              <a:rPr lang="hu-HU" dirty="0"/>
              <a:t> ‘</a:t>
            </a:r>
            <a:r>
              <a:rPr lang="hu-HU" dirty="0" err="1"/>
              <a:t>epedek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epe, </a:t>
            </a:r>
            <a:r>
              <a:rPr lang="hu-HU" dirty="0"/>
              <a:t>ősi eredetű: *</a:t>
            </a:r>
            <a:r>
              <a:rPr lang="hu-HU" i="1" dirty="0" err="1"/>
              <a:t>säppä</a:t>
            </a:r>
            <a:r>
              <a:rPr lang="hu-HU" i="1" dirty="0"/>
              <a:t>; </a:t>
            </a:r>
            <a:r>
              <a:rPr lang="hu-HU" dirty="0"/>
              <a:t>a magyarban a záró </a:t>
            </a:r>
            <a:r>
              <a:rPr lang="hu-HU" i="1" dirty="0"/>
              <a:t>e</a:t>
            </a:r>
            <a:r>
              <a:rPr lang="hu-HU" dirty="0"/>
              <a:t> elhomályosult E/3-ű személyrag (vö. </a:t>
            </a:r>
            <a:r>
              <a:rPr lang="hu-HU" i="1" dirty="0"/>
              <a:t>vese</a:t>
            </a:r>
            <a:r>
              <a:rPr lang="hu-HU" dirty="0"/>
              <a:t>, </a:t>
            </a:r>
            <a:r>
              <a:rPr lang="hu-HU" i="1" dirty="0"/>
              <a:t>orja</a:t>
            </a:r>
            <a:r>
              <a:rPr lang="hu-HU" dirty="0"/>
              <a:t>, </a:t>
            </a:r>
            <a:r>
              <a:rPr lang="hu-HU" i="1" dirty="0"/>
              <a:t>zúza, </a:t>
            </a:r>
            <a:r>
              <a:rPr lang="hu-HU" dirty="0"/>
              <a:t>ill. az </a:t>
            </a:r>
            <a:r>
              <a:rPr lang="hu-HU" i="1" dirty="0"/>
              <a:t>atya, néne, apa </a:t>
            </a:r>
            <a:r>
              <a:rPr lang="hu-HU" dirty="0"/>
              <a:t>stb. rokonsági  kifejezéseket)</a:t>
            </a:r>
          </a:p>
          <a:p>
            <a:pPr lvl="0"/>
            <a:r>
              <a:rPr lang="hu-HU" i="1" dirty="0"/>
              <a:t>d: </a:t>
            </a:r>
            <a:r>
              <a:rPr lang="hu-HU" dirty="0" err="1"/>
              <a:t>denominális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r>
              <a:rPr lang="hu-HU" i="1" dirty="0"/>
              <a:t>k</a:t>
            </a:r>
            <a:r>
              <a:rPr lang="hu-HU" dirty="0"/>
              <a:t>: l. </a:t>
            </a:r>
            <a:r>
              <a:rPr lang="hu-HU" i="1" dirty="0" err="1"/>
              <a:t>valék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21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Walaſth</a:t>
            </a:r>
            <a:r>
              <a:rPr lang="hu-HU" b="1" i="1" dirty="0"/>
              <a:t> </a:t>
            </a:r>
            <a:r>
              <a:rPr lang="hu-HU" b="1" i="1" dirty="0" err="1"/>
              <a:t>vylagumtul</a:t>
            </a:r>
            <a:r>
              <a:rPr lang="hu-HU" b="1" i="1" dirty="0"/>
              <a:t> </a:t>
            </a:r>
            <a:r>
              <a:rPr lang="hu-HU" b="1" i="1" dirty="0" err="1"/>
              <a:t>ſydou</a:t>
            </a:r>
            <a:r>
              <a:rPr lang="hu-HU" b="1" i="1" dirty="0"/>
              <a:t> </a:t>
            </a:r>
            <a:r>
              <a:rPr lang="hu-HU" b="1" i="1" dirty="0" err="1"/>
              <a:t>fyodumtul</a:t>
            </a:r>
            <a:r>
              <a:rPr lang="hu-HU" b="1" i="1" dirty="0"/>
              <a:t> </a:t>
            </a:r>
            <a:r>
              <a:rPr lang="hu-HU" b="1" i="1" dirty="0" err="1"/>
              <a:t>ezes</a:t>
            </a:r>
            <a:r>
              <a:rPr lang="hu-HU" b="1" i="1" dirty="0"/>
              <a:t> </a:t>
            </a:r>
            <a:r>
              <a:rPr lang="hu-HU" b="1" i="1" dirty="0" err="1"/>
              <a:t>urume</a:t>
            </a:r>
            <a:r>
              <a:rPr lang="hu-HU" b="1" i="1" dirty="0"/>
              <a:t>(m)</a:t>
            </a:r>
            <a:r>
              <a:rPr lang="hu-HU" b="1" i="1" dirty="0" err="1"/>
              <a:t>tuul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 err="1"/>
              <a:t>Walaſth</a:t>
            </a:r>
            <a:r>
              <a:rPr lang="hu-HU" dirty="0"/>
              <a:t> ‘választ’</a:t>
            </a:r>
          </a:p>
          <a:p>
            <a:pPr lvl="0"/>
            <a:r>
              <a:rPr lang="hu-HU" i="1" dirty="0" err="1"/>
              <a:t>vál-</a:t>
            </a:r>
            <a:r>
              <a:rPr lang="hu-HU" dirty="0"/>
              <a:t>: passzív tő (vö. </a:t>
            </a:r>
            <a:r>
              <a:rPr lang="hu-HU" i="1" dirty="0"/>
              <a:t>válik</a:t>
            </a:r>
            <a:r>
              <a:rPr lang="hu-HU" dirty="0"/>
              <a:t>) + </a:t>
            </a:r>
            <a:r>
              <a:rPr lang="hu-HU" i="1" dirty="0" err="1"/>
              <a:t>szt</a:t>
            </a:r>
            <a:r>
              <a:rPr lang="hu-HU" i="1" dirty="0"/>
              <a:t> </a:t>
            </a:r>
            <a:r>
              <a:rPr lang="hu-HU" dirty="0"/>
              <a:t>műveltető képző (képzőhalmozás)</a:t>
            </a:r>
          </a:p>
          <a:p>
            <a:pPr marL="0" indent="0">
              <a:buNone/>
            </a:pPr>
            <a:r>
              <a:rPr lang="hu-HU" i="1" dirty="0" err="1" smtClean="0"/>
              <a:t>vylagumtul</a:t>
            </a:r>
            <a:r>
              <a:rPr lang="hu-HU" dirty="0" smtClean="0"/>
              <a:t> </a:t>
            </a:r>
            <a:r>
              <a:rPr lang="hu-HU" dirty="0"/>
              <a:t>‘világomtól’</a:t>
            </a:r>
          </a:p>
          <a:p>
            <a:pPr lvl="0"/>
            <a:r>
              <a:rPr lang="hu-HU" dirty="0"/>
              <a:t>A. MOLNÁR: </a:t>
            </a:r>
            <a:r>
              <a:rPr lang="hu-HU" dirty="0" smtClean="0"/>
              <a:t>Mária </a:t>
            </a:r>
            <a:r>
              <a:rPr lang="hu-HU" dirty="0"/>
              <a:t>szeme világára vonatkozik (tehát a legdrágább kincsétől akarják megfosztani), </a:t>
            </a:r>
            <a:r>
              <a:rPr lang="hu-HU" dirty="0" smtClean="0"/>
              <a:t>Bárczi </a:t>
            </a:r>
            <a:r>
              <a:rPr lang="hu-HU" dirty="0"/>
              <a:t>egy jegyzete is ezt támogatja, </a:t>
            </a:r>
            <a:endParaRPr lang="hu-HU" dirty="0" smtClean="0"/>
          </a:p>
          <a:p>
            <a:pPr lvl="0"/>
            <a:r>
              <a:rPr lang="hu-HU" dirty="0" smtClean="0"/>
              <a:t>Benkő </a:t>
            </a:r>
            <a:r>
              <a:rPr lang="hu-HU" dirty="0"/>
              <a:t>viszont egy ’</a:t>
            </a:r>
            <a:r>
              <a:rPr lang="hu-HU" dirty="0" err="1"/>
              <a:t>napvilágomtól</a:t>
            </a:r>
            <a:r>
              <a:rPr lang="hu-HU" dirty="0"/>
              <a:t>’ jelentést adott meg. </a:t>
            </a:r>
            <a:r>
              <a:rPr lang="hu-HU" dirty="0" smtClean="0"/>
              <a:t>A</a:t>
            </a:r>
          </a:p>
          <a:p>
            <a:pPr lvl="0"/>
            <a:r>
              <a:rPr lang="hu-HU" dirty="0" smtClean="0"/>
              <a:t>A. </a:t>
            </a:r>
            <a:r>
              <a:rPr lang="hu-HU" dirty="0"/>
              <a:t>M. szerint saját elmélete gyengéje, hogy a </a:t>
            </a:r>
            <a:r>
              <a:rPr lang="hu-HU" dirty="0" err="1"/>
              <a:t>Planctus</a:t>
            </a:r>
            <a:r>
              <a:rPr lang="hu-HU" dirty="0"/>
              <a:t> latin szövegében nincs meg a megfelelő kifejezés, ott más jelentésű elem áll az eredetiben.</a:t>
            </a:r>
          </a:p>
          <a:p>
            <a:pPr lvl="0"/>
            <a:r>
              <a:rPr lang="hu-HU" i="1" dirty="0" err="1"/>
              <a:t>vil-</a:t>
            </a:r>
            <a:r>
              <a:rPr lang="hu-HU" dirty="0"/>
              <a:t> tő (l. </a:t>
            </a:r>
            <a:r>
              <a:rPr lang="hu-HU" i="1" dirty="0"/>
              <a:t>villan, villog</a:t>
            </a:r>
            <a:r>
              <a:rPr lang="hu-HU" dirty="0"/>
              <a:t>) + összefüggés a </a:t>
            </a:r>
            <a:r>
              <a:rPr lang="hu-HU" i="1" dirty="0" err="1"/>
              <a:t>virág</a:t>
            </a:r>
            <a:r>
              <a:rPr lang="hu-HU" dirty="0" err="1"/>
              <a:t>-gal</a:t>
            </a:r>
            <a:r>
              <a:rPr lang="hu-HU" dirty="0"/>
              <a:t>!!! (Benkő)</a:t>
            </a:r>
          </a:p>
          <a:p>
            <a:pPr lvl="0"/>
            <a:r>
              <a:rPr lang="hu-HU" i="1" dirty="0"/>
              <a:t>g-: </a:t>
            </a:r>
            <a:r>
              <a:rPr lang="hu-HU" dirty="0" err="1"/>
              <a:t>deverbális</a:t>
            </a:r>
            <a:r>
              <a:rPr lang="hu-HU" dirty="0"/>
              <a:t> nomenképző (</a:t>
            </a:r>
            <a:r>
              <a:rPr lang="hu-HU" i="1" dirty="0"/>
              <a:t>csillag, harag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m: </a:t>
            </a:r>
            <a:r>
              <a:rPr lang="hu-HU" dirty="0"/>
              <a:t>E/1-ű </a:t>
            </a:r>
            <a:r>
              <a:rPr lang="hu-HU" dirty="0" err="1"/>
              <a:t>bszj</a:t>
            </a:r>
            <a:r>
              <a:rPr lang="hu-HU" dirty="0"/>
              <a:t>, névmásból agglutinálódott</a:t>
            </a:r>
          </a:p>
          <a:p>
            <a:r>
              <a:rPr lang="hu-HU" i="1" dirty="0" err="1"/>
              <a:t>tól-</a:t>
            </a:r>
            <a:r>
              <a:rPr lang="hu-HU" i="1" dirty="0"/>
              <a:t>: </a:t>
            </a:r>
            <a:r>
              <a:rPr lang="hu-HU" dirty="0"/>
              <a:t>l. HB, feltehetően </a:t>
            </a:r>
            <a:r>
              <a:rPr lang="hu-HU" i="1" dirty="0"/>
              <a:t>tő</a:t>
            </a:r>
            <a:r>
              <a:rPr lang="hu-HU" dirty="0"/>
              <a:t> (*</a:t>
            </a:r>
            <a:r>
              <a:rPr lang="hu-HU" i="1" dirty="0" err="1"/>
              <a:t>tiβe</a:t>
            </a:r>
            <a:r>
              <a:rPr lang="hu-HU" dirty="0"/>
              <a:t>) névszó + </a:t>
            </a:r>
            <a:r>
              <a:rPr lang="hu-HU" i="1" dirty="0"/>
              <a:t>l</a:t>
            </a:r>
            <a:r>
              <a:rPr lang="hu-HU" dirty="0"/>
              <a:t> ablativus rag &gt; </a:t>
            </a:r>
            <a:r>
              <a:rPr lang="hu-HU" dirty="0" err="1"/>
              <a:t>-</a:t>
            </a:r>
            <a:r>
              <a:rPr lang="hu-HU" i="1" dirty="0" err="1"/>
              <a:t>tól</a:t>
            </a:r>
            <a:r>
              <a:rPr lang="hu-HU" dirty="0"/>
              <a:t>/</a:t>
            </a:r>
            <a:r>
              <a:rPr lang="hu-HU" dirty="0" err="1"/>
              <a:t>-</a:t>
            </a:r>
            <a:r>
              <a:rPr lang="hu-HU" i="1" dirty="0" err="1"/>
              <a:t>től</a:t>
            </a:r>
            <a:r>
              <a:rPr lang="hu-HU" dirty="0"/>
              <a:t> ’</a:t>
            </a:r>
            <a:r>
              <a:rPr lang="hu-HU" dirty="0" err="1"/>
              <a:t>valaminek</a:t>
            </a:r>
            <a:r>
              <a:rPr lang="hu-HU" dirty="0"/>
              <a:t> a tövétől’, a </a:t>
            </a:r>
            <a:r>
              <a:rPr lang="hu-HU" i="1" dirty="0"/>
              <a:t>tőlem, tőled </a:t>
            </a:r>
            <a:r>
              <a:rPr lang="hu-HU" dirty="0"/>
              <a:t>stb. paradigma arra utal, hogy először palatális változatban létezett</a:t>
            </a:r>
          </a:p>
        </p:txBody>
      </p:sp>
    </p:spTree>
    <p:extLst>
      <p:ext uri="{BB962C8B-B14F-4D97-AF65-F5344CB8AC3E}">
        <p14:creationId xmlns:p14="http://schemas.microsoft.com/office/powerpoint/2010/main" val="33661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 err="1"/>
              <a:t>ſydou</a:t>
            </a:r>
            <a:r>
              <a:rPr lang="hu-HU" dirty="0"/>
              <a:t> ’</a:t>
            </a:r>
            <a:r>
              <a:rPr lang="hu-HU" dirty="0" err="1"/>
              <a:t>zsidó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szláv eredetű (</a:t>
            </a:r>
            <a:r>
              <a:rPr lang="hu-HU" i="1" dirty="0" err="1"/>
              <a:t>židovi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i="1" dirty="0" err="1"/>
              <a:t>fyodumtul</a:t>
            </a:r>
            <a:r>
              <a:rPr lang="hu-HU" i="1" dirty="0"/>
              <a:t> </a:t>
            </a:r>
            <a:r>
              <a:rPr lang="hu-HU" dirty="0"/>
              <a:t>‘fiacskámtól’</a:t>
            </a:r>
          </a:p>
          <a:p>
            <a:pPr lvl="0"/>
            <a:r>
              <a:rPr lang="hu-HU" dirty="0"/>
              <a:t>A. MOLNÁR: kérdés, hogy a régi </a:t>
            </a:r>
            <a:r>
              <a:rPr lang="hu-HU" i="1" dirty="0" err="1" smtClean="0"/>
              <a:t>-d</a:t>
            </a:r>
            <a:r>
              <a:rPr lang="hu-HU" i="1" dirty="0" smtClean="0"/>
              <a:t> </a:t>
            </a:r>
            <a:r>
              <a:rPr lang="hu-HU" dirty="0" err="1"/>
              <a:t>kics</a:t>
            </a:r>
            <a:r>
              <a:rPr lang="hu-HU" dirty="0"/>
              <a:t>. képzőt a jelentésmegadásban jól adja-e vissza a –</a:t>
            </a:r>
            <a:r>
              <a:rPr lang="hu-HU" i="1" dirty="0" err="1"/>
              <a:t>cska</a:t>
            </a:r>
            <a:r>
              <a:rPr lang="hu-HU" i="1" dirty="0"/>
              <a:t>/</a:t>
            </a:r>
            <a:r>
              <a:rPr lang="hu-HU" i="1" dirty="0" err="1"/>
              <a:t>-cske</a:t>
            </a:r>
            <a:r>
              <a:rPr lang="hu-HU" dirty="0"/>
              <a:t>, s ez különösen fura az </a:t>
            </a:r>
            <a:r>
              <a:rPr lang="hu-HU" i="1" dirty="0" err="1"/>
              <a:t>urodum</a:t>
            </a:r>
            <a:r>
              <a:rPr lang="hu-HU" i="1" dirty="0"/>
              <a:t> </a:t>
            </a:r>
            <a:r>
              <a:rPr lang="hu-HU" dirty="0"/>
              <a:t>esetében (ami így ’</a:t>
            </a:r>
            <a:r>
              <a:rPr lang="hu-HU" dirty="0" err="1"/>
              <a:t>istenecském</a:t>
            </a:r>
            <a:r>
              <a:rPr lang="hu-HU" dirty="0"/>
              <a:t>’ jelentést viselne). </a:t>
            </a:r>
          </a:p>
          <a:p>
            <a:pPr lvl="0"/>
            <a:r>
              <a:rPr lang="hu-HU" i="1" dirty="0"/>
              <a:t>fiú: </a:t>
            </a:r>
            <a:r>
              <a:rPr lang="hu-HU" dirty="0"/>
              <a:t>ősi örökség (alapalak: *</a:t>
            </a:r>
            <a:r>
              <a:rPr lang="hu-HU" i="1" dirty="0" err="1"/>
              <a:t>pojka</a:t>
            </a:r>
            <a:r>
              <a:rPr lang="hu-HU" dirty="0"/>
              <a:t> / *</a:t>
            </a:r>
            <a:r>
              <a:rPr lang="hu-HU" i="1" dirty="0" err="1"/>
              <a:t>piγa</a:t>
            </a:r>
            <a:r>
              <a:rPr lang="hu-HU" dirty="0"/>
              <a:t>), az </a:t>
            </a:r>
            <a:r>
              <a:rPr lang="hu-HU" i="1" dirty="0"/>
              <a:t>i</a:t>
            </a:r>
            <a:r>
              <a:rPr lang="hu-HU" dirty="0"/>
              <a:t> veláris </a:t>
            </a:r>
            <a:r>
              <a:rPr lang="hu-HU" i="1" dirty="0"/>
              <a:t>i</a:t>
            </a:r>
            <a:r>
              <a:rPr lang="hu-HU" dirty="0"/>
              <a:t> eredetileg</a:t>
            </a:r>
          </a:p>
          <a:p>
            <a:pPr lvl="0"/>
            <a:r>
              <a:rPr lang="hu-HU" i="1" dirty="0"/>
              <a:t>fi</a:t>
            </a:r>
            <a:r>
              <a:rPr lang="hu-HU" dirty="0"/>
              <a:t>: későbbi elvonás</a:t>
            </a:r>
          </a:p>
          <a:p>
            <a:pPr lvl="0"/>
            <a:r>
              <a:rPr lang="hu-HU" i="1" dirty="0"/>
              <a:t>ú</a:t>
            </a:r>
            <a:r>
              <a:rPr lang="hu-HU" dirty="0"/>
              <a:t>: bizonytalan eredetű; kicsinyítő képző?</a:t>
            </a:r>
          </a:p>
          <a:p>
            <a:pPr lvl="0"/>
            <a:r>
              <a:rPr lang="hu-HU" i="1" dirty="0" err="1"/>
              <a:t>-d</a:t>
            </a:r>
            <a:r>
              <a:rPr lang="hu-HU" i="1" dirty="0"/>
              <a:t>: </a:t>
            </a:r>
            <a:r>
              <a:rPr lang="hu-HU" dirty="0"/>
              <a:t>kicsinyítő képző</a:t>
            </a:r>
          </a:p>
          <a:p>
            <a:pPr lvl="0"/>
            <a:r>
              <a:rPr lang="hu-HU" i="1" dirty="0" err="1"/>
              <a:t>-m</a:t>
            </a:r>
            <a:r>
              <a:rPr lang="hu-HU" dirty="0"/>
              <a:t>: l. </a:t>
            </a:r>
            <a:r>
              <a:rPr lang="hu-HU" i="1" dirty="0" err="1"/>
              <a:t>vylagom</a:t>
            </a:r>
            <a:endParaRPr lang="hu-HU" dirty="0"/>
          </a:p>
          <a:p>
            <a:r>
              <a:rPr lang="hu-HU" i="1" dirty="0" err="1"/>
              <a:t>-tól</a:t>
            </a:r>
            <a:r>
              <a:rPr lang="hu-HU" dirty="0"/>
              <a:t>: l. </a:t>
            </a:r>
            <a:r>
              <a:rPr lang="hu-HU" i="1" dirty="0" err="1"/>
              <a:t>vylagomtul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55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dirty="0" err="1"/>
              <a:t>ezes</a:t>
            </a:r>
            <a:r>
              <a:rPr lang="hu-HU" dirty="0"/>
              <a:t> ‘édes’</a:t>
            </a:r>
          </a:p>
          <a:p>
            <a:pPr lvl="0"/>
            <a:r>
              <a:rPr lang="hu-HU" i="1" dirty="0"/>
              <a:t>íz</a:t>
            </a:r>
            <a:r>
              <a:rPr lang="hu-HU" dirty="0"/>
              <a:t> (többalakú változatlan tőtípus)</a:t>
            </a:r>
          </a:p>
          <a:p>
            <a:pPr lvl="0"/>
            <a:r>
              <a:rPr lang="hu-HU" i="1" dirty="0"/>
              <a:t>s: </a:t>
            </a:r>
            <a:r>
              <a:rPr lang="hu-HU" dirty="0" err="1"/>
              <a:t>denominális</a:t>
            </a:r>
            <a:r>
              <a:rPr lang="hu-HU" dirty="0"/>
              <a:t> nomenképző</a:t>
            </a:r>
          </a:p>
          <a:p>
            <a:pPr marL="0" indent="0">
              <a:buNone/>
            </a:pPr>
            <a:r>
              <a:rPr lang="hu-HU" i="1" dirty="0" err="1"/>
              <a:t>urume</a:t>
            </a:r>
            <a:r>
              <a:rPr lang="hu-HU" dirty="0"/>
              <a:t>(</a:t>
            </a:r>
            <a:r>
              <a:rPr lang="hu-HU" i="1" dirty="0"/>
              <a:t>m</a:t>
            </a:r>
            <a:r>
              <a:rPr lang="hu-HU" dirty="0"/>
              <a:t>)</a:t>
            </a:r>
            <a:r>
              <a:rPr lang="hu-HU" i="1" dirty="0" err="1"/>
              <a:t>tuul</a:t>
            </a:r>
            <a:r>
              <a:rPr lang="hu-HU" dirty="0"/>
              <a:t> ‘örömemtől’</a:t>
            </a:r>
          </a:p>
          <a:p>
            <a:pPr lvl="0"/>
            <a:r>
              <a:rPr lang="hu-HU" i="1" dirty="0" err="1"/>
              <a:t>ör</a:t>
            </a:r>
            <a:r>
              <a:rPr lang="hu-HU" i="1" dirty="0"/>
              <a:t>: </a:t>
            </a:r>
            <a:r>
              <a:rPr lang="hu-HU" dirty="0"/>
              <a:t>vitatott eredetű (finnugor?) alapszó (l. az </a:t>
            </a:r>
            <a:r>
              <a:rPr lang="hu-HU" i="1" dirty="0"/>
              <a:t>őrül</a:t>
            </a:r>
            <a:r>
              <a:rPr lang="hu-HU" dirty="0"/>
              <a:t>, </a:t>
            </a:r>
            <a:r>
              <a:rPr lang="hu-HU" i="1" dirty="0"/>
              <a:t>örvény</a:t>
            </a:r>
            <a:r>
              <a:rPr lang="hu-HU" dirty="0"/>
              <a:t> alapszavát)</a:t>
            </a:r>
          </a:p>
          <a:p>
            <a:pPr lvl="0"/>
            <a:r>
              <a:rPr lang="hu-HU" i="1" dirty="0"/>
              <a:t>m: </a:t>
            </a:r>
            <a:r>
              <a:rPr lang="hu-HU" dirty="0" err="1"/>
              <a:t>deverbális</a:t>
            </a:r>
            <a:r>
              <a:rPr lang="hu-HU" dirty="0"/>
              <a:t> nomenképző (vö. </a:t>
            </a:r>
            <a:r>
              <a:rPr lang="hu-HU" i="1" dirty="0"/>
              <a:t>álom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m</a:t>
            </a:r>
            <a:r>
              <a:rPr lang="hu-HU" dirty="0"/>
              <a:t>: l. </a:t>
            </a:r>
            <a:r>
              <a:rPr lang="hu-HU" i="1" dirty="0" err="1"/>
              <a:t>vylagomtul</a:t>
            </a:r>
            <a:endParaRPr lang="hu-HU" dirty="0"/>
          </a:p>
          <a:p>
            <a:r>
              <a:rPr lang="hu-HU" i="1" dirty="0" err="1"/>
              <a:t>től</a:t>
            </a:r>
            <a:r>
              <a:rPr lang="hu-HU" dirty="0"/>
              <a:t>: l. </a:t>
            </a:r>
            <a:r>
              <a:rPr lang="hu-HU" i="1" dirty="0" err="1"/>
              <a:t>vylagomtul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63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O en </a:t>
            </a:r>
            <a:r>
              <a:rPr lang="hu-HU" b="1" i="1" dirty="0" err="1"/>
              <a:t>eſes</a:t>
            </a:r>
            <a:r>
              <a:rPr lang="hu-HU" b="1" i="1" dirty="0"/>
              <a:t> </a:t>
            </a:r>
            <a:r>
              <a:rPr lang="hu-HU" b="1" i="1" dirty="0" err="1"/>
              <a:t>urodu</a:t>
            </a:r>
            <a:r>
              <a:rPr lang="hu-HU" b="1" i="1" dirty="0"/>
              <a:t>(m) </a:t>
            </a:r>
            <a:r>
              <a:rPr lang="hu-HU" b="1" i="1" dirty="0" err="1"/>
              <a:t>eggen</a:t>
            </a:r>
            <a:r>
              <a:rPr lang="hu-HU" b="1" i="1" dirty="0"/>
              <a:t> </a:t>
            </a:r>
            <a:r>
              <a:rPr lang="hu-HU" b="1" i="1" dirty="0" err="1"/>
              <a:t>yg</a:t>
            </a:r>
            <a:r>
              <a:rPr lang="hu-HU" b="1" i="1" dirty="0"/>
              <a:t> </a:t>
            </a:r>
            <a:r>
              <a:rPr lang="hu-HU" b="1" i="1" dirty="0" err="1"/>
              <a:t>fyodum</a:t>
            </a:r>
            <a:r>
              <a:rPr lang="hu-HU" b="1" i="1" dirty="0"/>
              <a:t>,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dirty="0"/>
              <a:t>O</a:t>
            </a:r>
            <a:r>
              <a:rPr lang="hu-HU" dirty="0"/>
              <a:t> ‘óh’</a:t>
            </a:r>
          </a:p>
          <a:p>
            <a:pPr lvl="0"/>
            <a:r>
              <a:rPr lang="hu-HU" dirty="0"/>
              <a:t>önkéntelen hangkitörésből keletkezett indulatszó</a:t>
            </a:r>
          </a:p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 ‘én’</a:t>
            </a:r>
          </a:p>
          <a:p>
            <a:pPr lvl="0"/>
            <a:r>
              <a:rPr lang="hu-HU" dirty="0"/>
              <a:t>E/1-ű személyes névmás, levezetését l. a </a:t>
            </a:r>
            <a:r>
              <a:rPr lang="hu-HU" dirty="0" err="1"/>
              <a:t>HB-nél</a:t>
            </a:r>
            <a:r>
              <a:rPr lang="hu-HU" dirty="0"/>
              <a:t> (</a:t>
            </a:r>
            <a:r>
              <a:rPr lang="hu-HU" i="1" dirty="0"/>
              <a:t>ez</a:t>
            </a:r>
            <a:r>
              <a:rPr lang="hu-HU" dirty="0"/>
              <a:t> névmás </a:t>
            </a:r>
            <a:r>
              <a:rPr lang="hu-HU" i="1" dirty="0"/>
              <a:t>e</a:t>
            </a:r>
            <a:r>
              <a:rPr lang="hu-HU" dirty="0"/>
              <a:t>-je + *</a:t>
            </a:r>
            <a:r>
              <a:rPr lang="hu-HU" i="1" dirty="0"/>
              <a:t>n</a:t>
            </a:r>
            <a:r>
              <a:rPr lang="hu-HU" dirty="0"/>
              <a:t> uráli névmásképző)</a:t>
            </a:r>
          </a:p>
          <a:p>
            <a:pPr marL="0" indent="0">
              <a:buNone/>
            </a:pPr>
            <a:r>
              <a:rPr lang="hu-HU" i="1" dirty="0" err="1"/>
              <a:t>eſes</a:t>
            </a:r>
            <a:r>
              <a:rPr lang="hu-HU" dirty="0"/>
              <a:t> ‘édes’: l. </a:t>
            </a:r>
            <a:r>
              <a:rPr lang="hu-HU" i="1" dirty="0" err="1"/>
              <a:t>ezes</a:t>
            </a:r>
            <a:endParaRPr lang="hu-HU" dirty="0"/>
          </a:p>
          <a:p>
            <a:pPr marL="0" lvl="0" indent="0">
              <a:buNone/>
            </a:pPr>
            <a:r>
              <a:rPr lang="hu-HU" i="1" dirty="0" err="1"/>
              <a:t>urodu</a:t>
            </a:r>
            <a:r>
              <a:rPr lang="hu-HU" dirty="0"/>
              <a:t>(</a:t>
            </a:r>
            <a:r>
              <a:rPr lang="hu-HU" i="1" dirty="0"/>
              <a:t>m</a:t>
            </a:r>
            <a:r>
              <a:rPr lang="hu-HU" dirty="0"/>
              <a:t>): </a:t>
            </a:r>
            <a:r>
              <a:rPr lang="hu-HU" i="1" dirty="0"/>
              <a:t>úr </a:t>
            </a:r>
            <a:r>
              <a:rPr lang="hu-HU" dirty="0"/>
              <a:t>(eredetéhez l. a HB idevágó alakjait)</a:t>
            </a:r>
          </a:p>
          <a:p>
            <a:r>
              <a:rPr lang="hu-HU" i="1" dirty="0" err="1"/>
              <a:t>-d</a:t>
            </a:r>
            <a:r>
              <a:rPr lang="hu-HU" dirty="0"/>
              <a:t>: l. </a:t>
            </a:r>
            <a:r>
              <a:rPr lang="hu-HU" i="1" dirty="0" err="1"/>
              <a:t>fyodumtul</a:t>
            </a:r>
            <a:endParaRPr lang="hu-HU" dirty="0"/>
          </a:p>
          <a:p>
            <a:r>
              <a:rPr lang="hu-HU" i="1" dirty="0" err="1"/>
              <a:t>-m</a:t>
            </a:r>
            <a:r>
              <a:rPr lang="hu-HU" dirty="0"/>
              <a:t>: l. </a:t>
            </a:r>
            <a:r>
              <a:rPr lang="hu-HU" i="1" dirty="0" err="1"/>
              <a:t>vylagum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dirty="0" err="1"/>
              <a:t>eggen</a:t>
            </a:r>
            <a:r>
              <a:rPr lang="hu-HU" dirty="0"/>
              <a:t> </a:t>
            </a:r>
            <a:r>
              <a:rPr lang="hu-HU" i="1" dirty="0" err="1"/>
              <a:t>yg</a:t>
            </a:r>
            <a:r>
              <a:rPr lang="hu-HU" dirty="0"/>
              <a:t> ‘egyen egy’ </a:t>
            </a:r>
          </a:p>
          <a:p>
            <a:pPr lvl="0"/>
            <a:r>
              <a:rPr lang="hu-HU" i="1" dirty="0"/>
              <a:t>egy</a:t>
            </a:r>
            <a:r>
              <a:rPr lang="hu-HU" dirty="0"/>
              <a:t>: vitatott eredetű, l. a </a:t>
            </a:r>
            <a:r>
              <a:rPr lang="hu-HU" dirty="0" err="1"/>
              <a:t>HB-ben</a:t>
            </a:r>
            <a:r>
              <a:rPr lang="hu-HU" dirty="0"/>
              <a:t> (feltehetően a </a:t>
            </a:r>
            <a:r>
              <a:rPr lang="hu-HU" i="1" dirty="0"/>
              <a:t>e</a:t>
            </a:r>
            <a:r>
              <a:rPr lang="hu-HU" dirty="0"/>
              <a:t> ~ </a:t>
            </a:r>
            <a:r>
              <a:rPr lang="hu-HU" i="1" dirty="0"/>
              <a:t>i</a:t>
            </a:r>
            <a:r>
              <a:rPr lang="hu-HU" dirty="0"/>
              <a:t> közelre mutató névmástő + </a:t>
            </a:r>
            <a:r>
              <a:rPr lang="hu-HU" i="1" dirty="0"/>
              <a:t>l</a:t>
            </a:r>
            <a:r>
              <a:rPr lang="hu-HU" dirty="0"/>
              <a:t> </a:t>
            </a:r>
            <a:r>
              <a:rPr lang="hu-HU" dirty="0" err="1"/>
              <a:t>ablativusrag</a:t>
            </a:r>
            <a:r>
              <a:rPr lang="hu-HU" dirty="0"/>
              <a:t> (&gt; </a:t>
            </a:r>
            <a:r>
              <a:rPr lang="hu-HU" i="1" dirty="0" err="1"/>
              <a:t>ly</a:t>
            </a:r>
            <a:r>
              <a:rPr lang="hu-HU" i="1" dirty="0"/>
              <a:t> </a:t>
            </a:r>
            <a:r>
              <a:rPr lang="hu-HU" dirty="0"/>
              <a:t>&gt; </a:t>
            </a:r>
            <a:r>
              <a:rPr lang="hu-HU" i="1" dirty="0" err="1"/>
              <a:t>gy</a:t>
            </a:r>
            <a:r>
              <a:rPr lang="hu-HU" dirty="0"/>
              <a:t>) vagy </a:t>
            </a:r>
            <a:r>
              <a:rPr lang="hu-HU" i="1" dirty="0" err="1"/>
              <a:t>gy</a:t>
            </a:r>
            <a:r>
              <a:rPr lang="hu-HU" dirty="0"/>
              <a:t> </a:t>
            </a:r>
            <a:r>
              <a:rPr lang="hu-HU" dirty="0" err="1"/>
              <a:t>denominális</a:t>
            </a:r>
            <a:r>
              <a:rPr lang="hu-HU" dirty="0"/>
              <a:t> nomenképző VAGY szóhasadás eredménye: a finnugor </a:t>
            </a:r>
            <a:r>
              <a:rPr lang="hu-HU" i="1" dirty="0"/>
              <a:t>elő</a:t>
            </a:r>
            <a:r>
              <a:rPr lang="hu-HU" dirty="0"/>
              <a:t> *</a:t>
            </a:r>
            <a:r>
              <a:rPr lang="hu-HU" i="1" dirty="0"/>
              <a:t>el</a:t>
            </a:r>
            <a:r>
              <a:rPr lang="hu-HU" dirty="0"/>
              <a:t> tövéből</a:t>
            </a:r>
          </a:p>
          <a:p>
            <a:pPr lvl="0"/>
            <a:r>
              <a:rPr lang="hu-HU" i="1" dirty="0"/>
              <a:t>n</a:t>
            </a:r>
            <a:r>
              <a:rPr lang="hu-HU" dirty="0"/>
              <a:t>: nyomatékosító elem</a:t>
            </a:r>
          </a:p>
          <a:p>
            <a:pPr lvl="0"/>
            <a:r>
              <a:rPr lang="hu-HU" i="1" dirty="0"/>
              <a:t>egy</a:t>
            </a:r>
            <a:r>
              <a:rPr lang="hu-HU" dirty="0"/>
              <a:t>: l. </a:t>
            </a:r>
            <a:r>
              <a:rPr lang="hu-HU" i="1" dirty="0" err="1"/>
              <a:t>eggen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fyodum</a:t>
            </a:r>
            <a:r>
              <a:rPr lang="hu-HU" dirty="0"/>
              <a:t>: l. </a:t>
            </a:r>
            <a:r>
              <a:rPr lang="hu-HU" i="1" dirty="0" err="1"/>
              <a:t>fyodumtul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17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ördög mint szimbólum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A rossz princípiumát testesíti meg.</a:t>
            </a:r>
          </a:p>
          <a:p>
            <a:pPr marL="0" indent="0">
              <a:buNone/>
            </a:pPr>
            <a:r>
              <a:rPr lang="hu-HU" dirty="0" smtClean="0"/>
              <a:t>Isten ellentéte, az ember és Isten ősellensége</a:t>
            </a:r>
          </a:p>
          <a:p>
            <a:pPr marL="0" indent="0">
              <a:buNone/>
            </a:pPr>
            <a:r>
              <a:rPr lang="hu-HU" dirty="0" smtClean="0"/>
              <a:t>A pokol fejedelme</a:t>
            </a:r>
          </a:p>
          <a:p>
            <a:pPr marL="0" indent="0">
              <a:buNone/>
            </a:pPr>
            <a:r>
              <a:rPr lang="hu-HU" dirty="0" smtClean="0"/>
              <a:t>Keverék, torz (kilógó lóláb), fekete és szőrös, farka van, patái, szarva, </a:t>
            </a:r>
          </a:p>
          <a:p>
            <a:pPr marL="0" indent="0">
              <a:buNone/>
            </a:pPr>
            <a:r>
              <a:rPr lang="hu-HU" dirty="0" smtClean="0"/>
              <a:t>Kígyó, oroszlán, sárkány alak</a:t>
            </a:r>
          </a:p>
          <a:p>
            <a:pPr marL="0" indent="0">
              <a:buNone/>
            </a:pPr>
            <a:r>
              <a:rPr lang="hu-HU" dirty="0" smtClean="0"/>
              <a:t>Bukott angyal</a:t>
            </a:r>
          </a:p>
          <a:p>
            <a:pPr marL="0" indent="0">
              <a:buNone/>
            </a:pPr>
            <a:r>
              <a:rPr lang="hu-HU" dirty="0" smtClean="0"/>
              <a:t>Káosz, sötétség, anyagi világ</a:t>
            </a:r>
          </a:p>
          <a:p>
            <a:pPr marL="0" indent="0">
              <a:buNone/>
            </a:pPr>
            <a:r>
              <a:rPr lang="hu-HU" dirty="0" smtClean="0"/>
              <a:t>Emberfeletti hatalom és bölcsesség, de nem mindenható és mindentudó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789040"/>
            <a:ext cx="2124048" cy="242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ſyrou</a:t>
            </a:r>
            <a:r>
              <a:rPr lang="hu-HU" b="1" i="1" dirty="0"/>
              <a:t> </a:t>
            </a:r>
            <a:r>
              <a:rPr lang="hu-HU" b="1" i="1" dirty="0" err="1"/>
              <a:t>aniath</a:t>
            </a:r>
            <a:r>
              <a:rPr lang="hu-HU" b="1" i="1" dirty="0"/>
              <a:t> </a:t>
            </a:r>
            <a:r>
              <a:rPr lang="hu-HU" b="1" i="1" dirty="0" err="1"/>
              <a:t>thekunched</a:t>
            </a:r>
            <a:r>
              <a:rPr lang="hu-HU" b="1" i="1" dirty="0"/>
              <a:t> </a:t>
            </a:r>
            <a:r>
              <a:rPr lang="hu-HU" b="1" i="1" dirty="0" err="1"/>
              <a:t>buabeleul</a:t>
            </a:r>
            <a:r>
              <a:rPr lang="hu-HU" b="1" i="1" dirty="0"/>
              <a:t> </a:t>
            </a:r>
            <a:r>
              <a:rPr lang="hu-HU" b="1" i="1" dirty="0" err="1"/>
              <a:t>kyniuhhad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err="1"/>
              <a:t>ſyrou</a:t>
            </a:r>
            <a:r>
              <a:rPr lang="hu-HU" dirty="0"/>
              <a:t> ‘síró’</a:t>
            </a:r>
          </a:p>
          <a:p>
            <a:pPr lvl="0"/>
            <a:r>
              <a:rPr lang="hu-HU" i="1" dirty="0"/>
              <a:t>sír</a:t>
            </a:r>
            <a:r>
              <a:rPr lang="hu-HU" dirty="0"/>
              <a:t>: l. </a:t>
            </a:r>
            <a:r>
              <a:rPr lang="hu-HU" i="1" dirty="0" err="1"/>
              <a:t>ſyrolm</a:t>
            </a:r>
            <a:endParaRPr lang="hu-HU" dirty="0"/>
          </a:p>
          <a:p>
            <a:pPr lvl="0"/>
            <a:r>
              <a:rPr lang="hu-HU" i="1" dirty="0"/>
              <a:t>ó: </a:t>
            </a:r>
            <a:r>
              <a:rPr lang="hu-HU" dirty="0" err="1"/>
              <a:t>foly</a:t>
            </a:r>
            <a:r>
              <a:rPr lang="hu-HU" dirty="0"/>
              <a:t>. </a:t>
            </a:r>
            <a:r>
              <a:rPr lang="hu-HU" dirty="0" err="1"/>
              <a:t>mninképző</a:t>
            </a:r>
            <a:r>
              <a:rPr lang="hu-HU" dirty="0"/>
              <a:t> (l. a </a:t>
            </a:r>
            <a:r>
              <a:rPr lang="hu-HU" dirty="0" err="1"/>
              <a:t>HB-ben</a:t>
            </a:r>
            <a:r>
              <a:rPr lang="hu-HU" dirty="0"/>
              <a:t> is), </a:t>
            </a:r>
            <a:r>
              <a:rPr lang="hu-HU" dirty="0" err="1"/>
              <a:t>fgr</a:t>
            </a:r>
            <a:r>
              <a:rPr lang="hu-HU" dirty="0"/>
              <a:t>. eredetű: *</a:t>
            </a:r>
            <a:r>
              <a:rPr lang="hu-HU" i="1" dirty="0"/>
              <a:t>β</a:t>
            </a:r>
            <a:r>
              <a:rPr lang="hu-HU" dirty="0"/>
              <a:t> / *γ </a:t>
            </a:r>
          </a:p>
          <a:p>
            <a:pPr marL="0" indent="0">
              <a:buNone/>
            </a:pPr>
            <a:r>
              <a:rPr lang="hu-HU" i="1" dirty="0" err="1"/>
              <a:t>aniath</a:t>
            </a:r>
            <a:r>
              <a:rPr lang="hu-HU" dirty="0"/>
              <a:t> ‘anyát’</a:t>
            </a:r>
          </a:p>
          <a:p>
            <a:pPr lvl="0"/>
            <a:r>
              <a:rPr lang="hu-HU" i="1" dirty="0" err="1"/>
              <a:t>any</a:t>
            </a:r>
            <a:r>
              <a:rPr lang="hu-HU" dirty="0" err="1"/>
              <a:t>-</a:t>
            </a:r>
            <a:r>
              <a:rPr lang="hu-HU" dirty="0"/>
              <a:t>: valószínűleg ősi gyermeknyelvi szó (*</a:t>
            </a:r>
            <a:r>
              <a:rPr lang="hu-HU" i="1" dirty="0" err="1"/>
              <a:t>ańa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a</a:t>
            </a:r>
            <a:r>
              <a:rPr lang="hu-HU" dirty="0"/>
              <a:t> (vitatott eredetű): kicsinyítő képző (l. </a:t>
            </a:r>
            <a:r>
              <a:rPr lang="hu-HU" i="1" dirty="0"/>
              <a:t>epe, apa </a:t>
            </a:r>
            <a:r>
              <a:rPr lang="hu-HU" dirty="0"/>
              <a:t>stb.)</a:t>
            </a:r>
          </a:p>
          <a:p>
            <a:r>
              <a:rPr lang="hu-HU" i="1" dirty="0"/>
              <a:t>t</a:t>
            </a:r>
            <a:r>
              <a:rPr lang="hu-HU" dirty="0"/>
              <a:t> tárgyrag, l. a </a:t>
            </a:r>
            <a:r>
              <a:rPr lang="hu-HU" dirty="0" err="1"/>
              <a:t>HB-ben</a:t>
            </a:r>
            <a:r>
              <a:rPr lang="hu-HU" dirty="0"/>
              <a:t> (*</a:t>
            </a:r>
            <a:r>
              <a:rPr lang="hu-HU" i="1" dirty="0"/>
              <a:t>te</a:t>
            </a:r>
            <a:r>
              <a:rPr lang="hu-HU" dirty="0"/>
              <a:t> / *</a:t>
            </a:r>
            <a:r>
              <a:rPr lang="hu-HU" i="1" dirty="0" err="1"/>
              <a:t>to</a:t>
            </a:r>
            <a:r>
              <a:rPr lang="hu-HU" dirty="0"/>
              <a:t> </a:t>
            </a:r>
            <a:r>
              <a:rPr lang="hu-HU" dirty="0" err="1"/>
              <a:t>fgr</a:t>
            </a:r>
            <a:r>
              <a:rPr lang="hu-HU" dirty="0"/>
              <a:t>. mutató névmásból, vagy az E/2-ű birtokos személyjel eredetileg </a:t>
            </a:r>
            <a:r>
              <a:rPr lang="hu-HU" i="1" dirty="0"/>
              <a:t>t</a:t>
            </a:r>
            <a:r>
              <a:rPr lang="hu-HU" dirty="0"/>
              <a:t> volt, majd </a:t>
            </a:r>
            <a:r>
              <a:rPr lang="hu-HU" i="1" dirty="0"/>
              <a:t>d</a:t>
            </a:r>
            <a:r>
              <a:rPr lang="hu-HU" dirty="0"/>
              <a:t>-vé módosult (pl. </a:t>
            </a:r>
            <a:r>
              <a:rPr lang="hu-HU" i="1" dirty="0"/>
              <a:t>tied</a:t>
            </a:r>
            <a:r>
              <a:rPr lang="hu-HU" dirty="0"/>
              <a:t>), a </a:t>
            </a:r>
            <a:r>
              <a:rPr lang="hu-HU" i="1" dirty="0"/>
              <a:t>t</a:t>
            </a:r>
            <a:r>
              <a:rPr lang="hu-HU" dirty="0"/>
              <a:t> pedig megmaradt tárgyragnak)</a:t>
            </a:r>
          </a:p>
        </p:txBody>
      </p:sp>
    </p:spTree>
    <p:extLst>
      <p:ext uri="{BB962C8B-B14F-4D97-AF65-F5344CB8AC3E}">
        <p14:creationId xmlns:p14="http://schemas.microsoft.com/office/powerpoint/2010/main" val="34414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kyniuhhad</a:t>
            </a:r>
            <a:r>
              <a:rPr lang="hu-HU" dirty="0"/>
              <a:t> ‘kinyújtsad, kihúzzad, (fájdalmát) könnyebbítsed’</a:t>
            </a:r>
          </a:p>
          <a:p>
            <a:pPr marL="0" lvl="0" indent="0">
              <a:buNone/>
            </a:pPr>
            <a:r>
              <a:rPr lang="hu-HU" dirty="0" smtClean="0"/>
              <a:t>A. MOLNÁR</a:t>
            </a:r>
            <a:r>
              <a:rPr lang="hu-HU" dirty="0"/>
              <a:t>: jellemzően a </a:t>
            </a:r>
            <a:r>
              <a:rPr lang="hu-HU" i="1" dirty="0"/>
              <a:t>kinyújt </a:t>
            </a:r>
            <a:r>
              <a:rPr lang="hu-HU" dirty="0"/>
              <a:t>igével kapcsolták össze, kb. ’</a:t>
            </a:r>
            <a:r>
              <a:rPr lang="hu-HU" dirty="0" err="1"/>
              <a:t>szabadítsd</a:t>
            </a:r>
            <a:r>
              <a:rPr lang="hu-HU" dirty="0"/>
              <a:t> ki’ jelentésben (ti. a búból). </a:t>
            </a: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Négyesy </a:t>
            </a:r>
            <a:r>
              <a:rPr lang="hu-HU" dirty="0"/>
              <a:t>László ötlete volt, hogy íráshiba szerepel a szóban, valójában </a:t>
            </a:r>
            <a:r>
              <a:rPr lang="hu-HU" i="1" dirty="0" err="1"/>
              <a:t>kyniuhhed</a:t>
            </a:r>
            <a:r>
              <a:rPr lang="hu-HU" i="1" dirty="0"/>
              <a:t> </a:t>
            </a:r>
            <a:r>
              <a:rPr lang="hu-HU" dirty="0"/>
              <a:t>(tehát </a:t>
            </a:r>
            <a:r>
              <a:rPr lang="hu-HU" i="1" dirty="0"/>
              <a:t>a </a:t>
            </a:r>
            <a:r>
              <a:rPr lang="hu-HU" dirty="0"/>
              <a:t>helyett </a:t>
            </a:r>
            <a:r>
              <a:rPr lang="hu-HU" i="1" dirty="0"/>
              <a:t>e</a:t>
            </a:r>
            <a:r>
              <a:rPr lang="hu-HU" dirty="0"/>
              <a:t>), s így </a:t>
            </a:r>
            <a:r>
              <a:rPr lang="hu-HU" i="1" dirty="0" err="1"/>
              <a:t>könnyühed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könnyít</a:t>
            </a:r>
            <a:r>
              <a:rPr lang="hu-HU" dirty="0"/>
              <a:t>’</a:t>
            </a:r>
            <a:r>
              <a:rPr lang="hu-HU" dirty="0" err="1"/>
              <a:t>lenne</a:t>
            </a:r>
            <a:r>
              <a:rPr lang="hu-HU" dirty="0"/>
              <a:t>, ez rímnek is jobb lenne.  </a:t>
            </a: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Ez </a:t>
            </a:r>
            <a:r>
              <a:rPr lang="hu-HU" dirty="0" err="1"/>
              <a:t>Martinkónak</a:t>
            </a:r>
            <a:r>
              <a:rPr lang="hu-HU" dirty="0"/>
              <a:t> is tetszett, de </a:t>
            </a:r>
            <a:r>
              <a:rPr lang="hu-HU" dirty="0" smtClean="0"/>
              <a:t>elvetette</a:t>
            </a:r>
            <a:r>
              <a:rPr lang="hu-HU" dirty="0"/>
              <a:t>, mert a régiségben nem adatolható </a:t>
            </a:r>
            <a:r>
              <a:rPr lang="hu-HU" i="1" dirty="0"/>
              <a:t>búból könnyít </a:t>
            </a:r>
            <a:r>
              <a:rPr lang="hu-HU" dirty="0"/>
              <a:t>kifejezés. </a:t>
            </a:r>
            <a:r>
              <a:rPr lang="hu-HU" dirty="0" smtClean="0"/>
              <a:t>A</a:t>
            </a:r>
          </a:p>
          <a:p>
            <a:pPr marL="0" lvl="0" indent="0">
              <a:buNone/>
            </a:pPr>
            <a:r>
              <a:rPr lang="hu-HU" dirty="0" smtClean="0"/>
              <a:t>A. M</a:t>
            </a:r>
            <a:r>
              <a:rPr lang="hu-HU" dirty="0"/>
              <a:t>. szerint akkor is jó Négyesy és </a:t>
            </a:r>
            <a:r>
              <a:rPr lang="hu-HU" dirty="0" err="1"/>
              <a:t>Martinkó</a:t>
            </a:r>
            <a:r>
              <a:rPr lang="hu-HU" dirty="0"/>
              <a:t> elképzelése, a vonzatok változhattak a nyelvtörténet folyamán, latin hatást tükrözhettek, tehát lehetett </a:t>
            </a:r>
            <a:r>
              <a:rPr lang="hu-HU" i="1" dirty="0"/>
              <a:t>betegségből megkönnyebbít</a:t>
            </a:r>
            <a:r>
              <a:rPr lang="hu-HU" dirty="0"/>
              <a:t>, mondani lehetett volna, hogy </a:t>
            </a:r>
            <a:r>
              <a:rPr lang="hu-HU" i="1" dirty="0"/>
              <a:t>búból könnyít. </a:t>
            </a:r>
            <a:endParaRPr lang="hu-HU" i="1" dirty="0" smtClean="0"/>
          </a:p>
          <a:p>
            <a:pPr marL="0" lvl="0" indent="0">
              <a:buNone/>
            </a:pPr>
            <a:r>
              <a:rPr lang="hu-HU" dirty="0" smtClean="0"/>
              <a:t>Egy </a:t>
            </a:r>
            <a:r>
              <a:rPr lang="hu-HU" dirty="0"/>
              <a:t>erős érv emellett még az, hogy a </a:t>
            </a:r>
            <a:r>
              <a:rPr lang="hu-HU" i="1" dirty="0"/>
              <a:t>kinyújt </a:t>
            </a:r>
            <a:r>
              <a:rPr lang="hu-HU" dirty="0"/>
              <a:t>nem szerepelhet a fenti írásmódban, ugyanis ebben a korban az igekötőket még különírták az igéktől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9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err="1"/>
              <a:t>thekunched</a:t>
            </a:r>
            <a:r>
              <a:rPr lang="hu-HU" dirty="0"/>
              <a:t> ‘tekintsed’</a:t>
            </a:r>
          </a:p>
          <a:p>
            <a:pPr lvl="0"/>
            <a:r>
              <a:rPr lang="hu-HU" i="1" dirty="0"/>
              <a:t>tekint: </a:t>
            </a:r>
            <a:r>
              <a:rPr lang="hu-HU" i="1" dirty="0" err="1"/>
              <a:t>tek-</a:t>
            </a:r>
            <a:r>
              <a:rPr lang="hu-HU" dirty="0"/>
              <a:t> tő: vsz. </a:t>
            </a:r>
            <a:r>
              <a:rPr lang="hu-HU" dirty="0" err="1"/>
              <a:t>fgr</a:t>
            </a:r>
            <a:r>
              <a:rPr lang="hu-HU" dirty="0"/>
              <a:t>. </a:t>
            </a:r>
            <a:r>
              <a:rPr lang="hu-HU" dirty="0" err="1"/>
              <a:t>er</a:t>
            </a:r>
            <a:r>
              <a:rPr lang="hu-HU" dirty="0"/>
              <a:t>. (*</a:t>
            </a:r>
            <a:r>
              <a:rPr lang="hu-HU" i="1" dirty="0" err="1"/>
              <a:t>täkkз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-nt</a:t>
            </a:r>
            <a:r>
              <a:rPr lang="hu-HU" dirty="0"/>
              <a:t>: mozzanatos igeképző (képzőhalmozás)</a:t>
            </a:r>
          </a:p>
          <a:p>
            <a:pPr lvl="0"/>
            <a:r>
              <a:rPr lang="hu-HU" i="1" dirty="0"/>
              <a:t>s</a:t>
            </a:r>
            <a:r>
              <a:rPr lang="hu-HU" dirty="0"/>
              <a:t> (</a:t>
            </a:r>
            <a:r>
              <a:rPr lang="hu-HU" i="1" dirty="0"/>
              <a:t>j</a:t>
            </a:r>
            <a:r>
              <a:rPr lang="hu-HU" dirty="0"/>
              <a:t>): a felszólító mód jele </a:t>
            </a:r>
          </a:p>
          <a:p>
            <a:pPr lvl="0"/>
            <a:r>
              <a:rPr lang="hu-HU" i="1" dirty="0"/>
              <a:t>d: </a:t>
            </a:r>
            <a:r>
              <a:rPr lang="hu-HU" dirty="0"/>
              <a:t>az 2-ű személyes névmásból (*</a:t>
            </a:r>
            <a:r>
              <a:rPr lang="hu-HU" i="1" dirty="0"/>
              <a:t>ti</a:t>
            </a:r>
            <a:r>
              <a:rPr lang="hu-HU" dirty="0"/>
              <a:t>) </a:t>
            </a:r>
            <a:r>
              <a:rPr lang="hu-HU" dirty="0" smtClean="0"/>
              <a:t>agglutinálódott</a:t>
            </a:r>
          </a:p>
          <a:p>
            <a:pPr marL="0" indent="0">
              <a:buNone/>
            </a:pPr>
            <a:r>
              <a:rPr lang="hu-HU" i="1" dirty="0" err="1"/>
              <a:t>buabeleul</a:t>
            </a:r>
            <a:r>
              <a:rPr lang="hu-HU" dirty="0"/>
              <a:t> ‘</a:t>
            </a:r>
            <a:r>
              <a:rPr lang="hu-HU" dirty="0" err="1"/>
              <a:t>bújabelől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bú</a:t>
            </a:r>
            <a:r>
              <a:rPr lang="hu-HU" dirty="0"/>
              <a:t>: l. </a:t>
            </a:r>
            <a:r>
              <a:rPr lang="hu-HU" i="1" dirty="0" err="1"/>
              <a:t>buol</a:t>
            </a:r>
            <a:endParaRPr lang="hu-HU" dirty="0"/>
          </a:p>
          <a:p>
            <a:pPr lvl="0"/>
            <a:r>
              <a:rPr lang="hu-HU" i="1" dirty="0"/>
              <a:t>ja: </a:t>
            </a:r>
            <a:r>
              <a:rPr lang="hu-HU" dirty="0"/>
              <a:t>hiátustöltő j + </a:t>
            </a:r>
            <a:r>
              <a:rPr lang="hu-HU" dirty="0" err="1"/>
              <a:t>-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dirty="0"/>
              <a:t>E/3-ű birtokos személyjel (3. személyes névmásból (*</a:t>
            </a:r>
            <a:r>
              <a:rPr lang="hu-HU" i="1" dirty="0" err="1"/>
              <a:t>si</a:t>
            </a:r>
            <a:r>
              <a:rPr lang="hu-HU" dirty="0"/>
              <a:t>) </a:t>
            </a:r>
            <a:r>
              <a:rPr lang="hu-HU" dirty="0" err="1"/>
              <a:t>agglut</a:t>
            </a:r>
            <a:r>
              <a:rPr lang="hu-HU" dirty="0"/>
              <a:t>.)</a:t>
            </a:r>
          </a:p>
          <a:p>
            <a:pPr lvl="0"/>
            <a:r>
              <a:rPr lang="hu-HU" i="1" dirty="0" err="1"/>
              <a:t>ból</a:t>
            </a:r>
            <a:r>
              <a:rPr lang="hu-HU" i="1" dirty="0"/>
              <a:t>: </a:t>
            </a:r>
            <a:r>
              <a:rPr lang="hu-HU" dirty="0"/>
              <a:t>*</a:t>
            </a:r>
            <a:r>
              <a:rPr lang="hu-HU" i="1" dirty="0"/>
              <a:t>bele</a:t>
            </a:r>
            <a:r>
              <a:rPr lang="hu-HU" dirty="0"/>
              <a:t> ‘</a:t>
            </a:r>
            <a:r>
              <a:rPr lang="hu-HU" dirty="0" err="1"/>
              <a:t>vminek</a:t>
            </a:r>
            <a:r>
              <a:rPr lang="hu-HU" dirty="0"/>
              <a:t> a belseje’ (l. </a:t>
            </a:r>
            <a:r>
              <a:rPr lang="hu-HU" i="1" dirty="0"/>
              <a:t>bél</a:t>
            </a:r>
            <a:r>
              <a:rPr lang="hu-HU" dirty="0"/>
              <a:t>) + </a:t>
            </a:r>
            <a:r>
              <a:rPr lang="hu-HU" i="1" dirty="0"/>
              <a:t>l</a:t>
            </a:r>
            <a:r>
              <a:rPr lang="hu-HU" dirty="0"/>
              <a:t> </a:t>
            </a:r>
            <a:r>
              <a:rPr lang="hu-HU" dirty="0" err="1"/>
              <a:t>ablativusrag</a:t>
            </a:r>
            <a:endParaRPr lang="hu-HU" dirty="0"/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910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 smtClean="0"/>
              <a:t>ki-: </a:t>
            </a:r>
            <a:r>
              <a:rPr lang="hu-HU" dirty="0" smtClean="0"/>
              <a:t>igekötő (a legkorábbi 6 egyike)</a:t>
            </a:r>
          </a:p>
          <a:p>
            <a:pPr lvl="0"/>
            <a:r>
              <a:rPr lang="hu-HU" i="1" dirty="0" smtClean="0"/>
              <a:t>nyújt: </a:t>
            </a:r>
            <a:r>
              <a:rPr lang="hu-HU" i="1" dirty="0" err="1" smtClean="0"/>
              <a:t>nyú-</a:t>
            </a:r>
            <a:r>
              <a:rPr lang="hu-HU" dirty="0" smtClean="0"/>
              <a:t> ősi örökség + </a:t>
            </a:r>
            <a:r>
              <a:rPr lang="hu-HU" i="1" dirty="0" smtClean="0"/>
              <a:t>j</a:t>
            </a:r>
            <a:r>
              <a:rPr lang="hu-HU" dirty="0" smtClean="0"/>
              <a:t>: a *</a:t>
            </a:r>
            <a:r>
              <a:rPr lang="hu-HU" i="1" dirty="0" err="1" smtClean="0"/>
              <a:t>kt</a:t>
            </a:r>
            <a:r>
              <a:rPr lang="hu-HU" dirty="0" smtClean="0"/>
              <a:t> műveltető képző </a:t>
            </a:r>
            <a:r>
              <a:rPr lang="hu-HU" i="1" dirty="0" smtClean="0"/>
              <a:t>k</a:t>
            </a:r>
            <a:r>
              <a:rPr lang="hu-HU" dirty="0" smtClean="0"/>
              <a:t>-jából</a:t>
            </a:r>
          </a:p>
          <a:p>
            <a:pPr lvl="0"/>
            <a:r>
              <a:rPr lang="hu-HU" i="1" dirty="0" smtClean="0"/>
              <a:t>s</a:t>
            </a:r>
            <a:r>
              <a:rPr lang="hu-HU" dirty="0" smtClean="0"/>
              <a:t> (</a:t>
            </a:r>
            <a:r>
              <a:rPr lang="hu-HU" i="1" dirty="0" smtClean="0"/>
              <a:t>j</a:t>
            </a:r>
            <a:r>
              <a:rPr lang="hu-HU" dirty="0" smtClean="0"/>
              <a:t>): felszólító mód jele, l. </a:t>
            </a:r>
            <a:r>
              <a:rPr lang="hu-HU" i="1" dirty="0" err="1" smtClean="0"/>
              <a:t>thekunched</a:t>
            </a:r>
            <a:endParaRPr lang="hu-HU" dirty="0" smtClean="0"/>
          </a:p>
          <a:p>
            <a:r>
              <a:rPr lang="hu-HU" i="1" dirty="0" smtClean="0"/>
              <a:t>d</a:t>
            </a:r>
            <a:r>
              <a:rPr lang="hu-HU" dirty="0" smtClean="0"/>
              <a:t>: l. </a:t>
            </a:r>
            <a:r>
              <a:rPr lang="hu-HU" i="1" dirty="0" err="1" smtClean="0"/>
              <a:t>thekunched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0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 smtClean="0"/>
              <a:t>Scemem</a:t>
            </a:r>
            <a:r>
              <a:rPr lang="hu-HU" b="1" i="1" dirty="0" smtClean="0"/>
              <a:t> </a:t>
            </a:r>
            <a:r>
              <a:rPr lang="hu-HU" b="1" i="1" dirty="0" err="1" smtClean="0"/>
              <a:t>kunuel</a:t>
            </a:r>
            <a:r>
              <a:rPr lang="hu-HU" b="1" i="1" dirty="0" smtClean="0"/>
              <a:t> </a:t>
            </a:r>
            <a:r>
              <a:rPr lang="hu-HU" b="1" i="1" dirty="0" err="1"/>
              <a:t>arad</a:t>
            </a:r>
            <a:r>
              <a:rPr lang="hu-HU" b="1" i="1" dirty="0"/>
              <a:t>, en </a:t>
            </a:r>
            <a:r>
              <a:rPr lang="hu-HU" b="1" i="1" dirty="0" err="1"/>
              <a:t>iunhum</a:t>
            </a:r>
            <a:r>
              <a:rPr lang="hu-HU" b="1" i="1" dirty="0"/>
              <a:t> </a:t>
            </a:r>
            <a:r>
              <a:rPr lang="hu-HU" b="1" i="1" dirty="0" err="1"/>
              <a:t>buol</a:t>
            </a:r>
            <a:r>
              <a:rPr lang="hu-HU" b="1" i="1" dirty="0"/>
              <a:t> farad /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 err="1"/>
              <a:t>Scemem</a:t>
            </a:r>
            <a:r>
              <a:rPr lang="hu-HU" dirty="0"/>
              <a:t> ‘szemem’</a:t>
            </a:r>
          </a:p>
          <a:p>
            <a:pPr lvl="0"/>
            <a:r>
              <a:rPr lang="hu-HU" i="1" dirty="0"/>
              <a:t>szem: </a:t>
            </a:r>
            <a:r>
              <a:rPr lang="hu-HU" dirty="0"/>
              <a:t>ősi örökség (*</a:t>
            </a:r>
            <a:r>
              <a:rPr lang="hu-HU" i="1" dirty="0" err="1"/>
              <a:t>śilmä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m</a:t>
            </a:r>
            <a:r>
              <a:rPr lang="hu-HU" dirty="0"/>
              <a:t>: </a:t>
            </a:r>
            <a:r>
              <a:rPr lang="hu-HU" dirty="0" err="1"/>
              <a:t>bszj</a:t>
            </a:r>
            <a:r>
              <a:rPr lang="hu-HU" dirty="0"/>
              <a:t>. l. </a:t>
            </a:r>
            <a:r>
              <a:rPr lang="hu-HU" i="1" dirty="0" err="1"/>
              <a:t>vylagum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kunuel</a:t>
            </a:r>
            <a:r>
              <a:rPr lang="hu-HU" dirty="0"/>
              <a:t> ‘könnyel’</a:t>
            </a:r>
          </a:p>
          <a:p>
            <a:pPr lvl="0"/>
            <a:r>
              <a:rPr lang="hu-HU" i="1" dirty="0"/>
              <a:t>könny: </a:t>
            </a:r>
            <a:r>
              <a:rPr lang="hu-HU" dirty="0"/>
              <a:t>ősi örökség (*</a:t>
            </a:r>
            <a:r>
              <a:rPr lang="hu-HU" i="1" dirty="0" err="1"/>
              <a:t>kińe</a:t>
            </a:r>
            <a:r>
              <a:rPr lang="hu-HU" dirty="0"/>
              <a:t>[</a:t>
            </a:r>
            <a:r>
              <a:rPr lang="hu-HU" i="1" dirty="0" err="1"/>
              <a:t>lз</a:t>
            </a:r>
            <a:r>
              <a:rPr lang="hu-HU" dirty="0"/>
              <a:t>])</a:t>
            </a:r>
          </a:p>
          <a:p>
            <a:pPr lvl="0"/>
            <a:r>
              <a:rPr lang="hu-HU" i="1" dirty="0" err="1"/>
              <a:t>-vel</a:t>
            </a:r>
            <a:r>
              <a:rPr lang="hu-HU" dirty="0"/>
              <a:t>: l. </a:t>
            </a:r>
            <a:r>
              <a:rPr lang="hu-HU" i="1" dirty="0" err="1"/>
              <a:t>ſyrolmol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arad</a:t>
            </a:r>
            <a:r>
              <a:rPr lang="hu-HU" dirty="0"/>
              <a:t> ‘árad’</a:t>
            </a:r>
          </a:p>
          <a:p>
            <a:pPr lvl="0"/>
            <a:r>
              <a:rPr lang="hu-HU" i="1" dirty="0"/>
              <a:t>ár</a:t>
            </a:r>
            <a:r>
              <a:rPr lang="hu-HU" dirty="0"/>
              <a:t>: ősi örökség (*</a:t>
            </a:r>
            <a:r>
              <a:rPr lang="hu-HU" i="1" dirty="0" err="1"/>
              <a:t>sarз</a:t>
            </a:r>
            <a:r>
              <a:rPr lang="hu-HU" dirty="0"/>
              <a:t>/*</a:t>
            </a:r>
            <a:r>
              <a:rPr lang="hu-HU" i="1" dirty="0" err="1"/>
              <a:t>šarз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d:  </a:t>
            </a:r>
            <a:r>
              <a:rPr lang="hu-HU" dirty="0" err="1"/>
              <a:t>deverbális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96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 ‘én’: l. korábban</a:t>
            </a:r>
          </a:p>
          <a:p>
            <a:pPr marL="0" indent="0">
              <a:buNone/>
            </a:pPr>
            <a:r>
              <a:rPr lang="hu-HU" i="1" dirty="0" err="1"/>
              <a:t>iunhum</a:t>
            </a:r>
            <a:r>
              <a:rPr lang="hu-HU" dirty="0"/>
              <a:t> ‘</a:t>
            </a:r>
            <a:r>
              <a:rPr lang="hu-HU" dirty="0" err="1"/>
              <a:t>jonhom</a:t>
            </a:r>
            <a:r>
              <a:rPr lang="hu-HU" dirty="0"/>
              <a:t>’</a:t>
            </a:r>
          </a:p>
          <a:p>
            <a:pPr lvl="0"/>
            <a:r>
              <a:rPr lang="hu-HU" i="1" dirty="0" err="1"/>
              <a:t>jonh</a:t>
            </a:r>
            <a:r>
              <a:rPr lang="hu-HU" dirty="0"/>
              <a:t>: elhomályosult szóösszetétel; *</a:t>
            </a:r>
            <a:r>
              <a:rPr lang="hu-HU" i="1" dirty="0" err="1"/>
              <a:t>johon</a:t>
            </a:r>
            <a:r>
              <a:rPr lang="hu-HU" dirty="0"/>
              <a:t> = *</a:t>
            </a:r>
            <a:r>
              <a:rPr lang="hu-HU" i="1" dirty="0" err="1"/>
              <a:t>jo</a:t>
            </a:r>
            <a:r>
              <a:rPr lang="hu-HU" dirty="0"/>
              <a:t>: előtag ‘belső rész’; ősi örökség + *</a:t>
            </a:r>
            <a:r>
              <a:rPr lang="hu-HU" i="1" dirty="0"/>
              <a:t>hon</a:t>
            </a:r>
            <a:r>
              <a:rPr lang="hu-HU" dirty="0"/>
              <a:t>: ősi finnugor örökség (‘has’), itt a szó átvitt értelemben szerepel ‘szívem, lelkem’</a:t>
            </a:r>
          </a:p>
          <a:p>
            <a:pPr lvl="0"/>
            <a:r>
              <a:rPr lang="hu-HU" i="1" dirty="0"/>
              <a:t>m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buol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/>
              <a:t>farad</a:t>
            </a:r>
            <a:r>
              <a:rPr lang="hu-HU" dirty="0"/>
              <a:t> ‘fárad’ </a:t>
            </a:r>
          </a:p>
          <a:p>
            <a:pPr lvl="0"/>
            <a:r>
              <a:rPr lang="hu-HU" dirty="0"/>
              <a:t>A. MOLNÁR: a </a:t>
            </a:r>
            <a:r>
              <a:rPr lang="hu-HU" i="1" dirty="0" err="1"/>
              <a:t>buol</a:t>
            </a:r>
            <a:r>
              <a:rPr lang="hu-HU" i="1" dirty="0"/>
              <a:t> farad </a:t>
            </a:r>
            <a:r>
              <a:rPr lang="hu-HU" dirty="0"/>
              <a:t>jelentése itt ’</a:t>
            </a:r>
            <a:r>
              <a:rPr lang="hu-HU" dirty="0" err="1"/>
              <a:t>kíntól</a:t>
            </a:r>
            <a:r>
              <a:rPr lang="hu-HU" dirty="0"/>
              <a:t>, fájdalomtól emésztődik, szenved, gyötrődik’, a </a:t>
            </a:r>
            <a:r>
              <a:rPr lang="hu-HU" i="1" dirty="0"/>
              <a:t>bú </a:t>
            </a:r>
            <a:r>
              <a:rPr lang="hu-HU" dirty="0"/>
              <a:t>idevágó jelentésére l. a fentebb leírtakat. A</a:t>
            </a:r>
            <a:r>
              <a:rPr lang="hu-HU" i="1" dirty="0"/>
              <a:t> fárad </a:t>
            </a:r>
            <a:r>
              <a:rPr lang="hu-HU" dirty="0"/>
              <a:t>igének a régiségben volt ’</a:t>
            </a:r>
            <a:r>
              <a:rPr lang="hu-HU" dirty="0" err="1"/>
              <a:t>eleped</a:t>
            </a:r>
            <a:r>
              <a:rPr lang="hu-HU" dirty="0"/>
              <a:t>, gyötrődik, szenved’ jelentése (sok kódexpéldával igazolható), kár, hogy értelmező szótáraink ezt nem tartják nyilván, a </a:t>
            </a:r>
            <a:r>
              <a:rPr lang="hu-HU" dirty="0" err="1"/>
              <a:t>TESz-ben</a:t>
            </a:r>
            <a:r>
              <a:rPr lang="hu-HU" dirty="0"/>
              <a:t> sem ez szerepel.</a:t>
            </a:r>
          </a:p>
          <a:p>
            <a:pPr lvl="0"/>
            <a:r>
              <a:rPr lang="hu-HU" i="1" dirty="0" err="1"/>
              <a:t>fár-</a:t>
            </a:r>
            <a:r>
              <a:rPr lang="hu-HU" dirty="0"/>
              <a:t>: ősi alapszó </a:t>
            </a:r>
          </a:p>
          <a:p>
            <a:r>
              <a:rPr lang="hu-HU" i="1" dirty="0"/>
              <a:t>d: </a:t>
            </a:r>
            <a:r>
              <a:rPr lang="hu-HU" dirty="0"/>
              <a:t>gyakorító képző</a:t>
            </a:r>
          </a:p>
        </p:txBody>
      </p:sp>
    </p:spTree>
    <p:extLst>
      <p:ext uri="{BB962C8B-B14F-4D97-AF65-F5344CB8AC3E}">
        <p14:creationId xmlns:p14="http://schemas.microsoft.com/office/powerpoint/2010/main" val="28986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the</a:t>
            </a:r>
            <a:r>
              <a:rPr lang="hu-HU" b="1" i="1" dirty="0"/>
              <a:t> </a:t>
            </a:r>
            <a:r>
              <a:rPr lang="hu-HU" b="1" i="1" dirty="0" err="1"/>
              <a:t>werud</a:t>
            </a:r>
            <a:r>
              <a:rPr lang="hu-HU" b="1" i="1" dirty="0"/>
              <a:t> </a:t>
            </a:r>
            <a:r>
              <a:rPr lang="hu-HU" b="1" i="1" dirty="0" err="1"/>
              <a:t>hullothya</a:t>
            </a:r>
            <a:r>
              <a:rPr lang="hu-HU" b="1" i="1" dirty="0"/>
              <a:t> en </a:t>
            </a:r>
            <a:r>
              <a:rPr lang="hu-HU" b="1" i="1" dirty="0" err="1"/>
              <a:t>iu</a:t>
            </a:r>
            <a:r>
              <a:rPr lang="hu-HU" b="1" i="1" dirty="0"/>
              <a:t>(n)</a:t>
            </a:r>
            <a:r>
              <a:rPr lang="hu-HU" b="1" i="1" dirty="0" err="1"/>
              <a:t>hum</a:t>
            </a:r>
            <a:r>
              <a:rPr lang="hu-HU" b="1" i="1" dirty="0"/>
              <a:t> </a:t>
            </a:r>
            <a:r>
              <a:rPr lang="hu-HU" b="1" i="1" dirty="0" err="1"/>
              <a:t>olelothya</a:t>
            </a:r>
            <a:r>
              <a:rPr lang="hu-HU" b="1" i="1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err="1"/>
              <a:t>the</a:t>
            </a:r>
            <a:r>
              <a:rPr lang="hu-HU" dirty="0"/>
              <a:t> ‘te’</a:t>
            </a:r>
          </a:p>
          <a:p>
            <a:pPr lvl="0"/>
            <a:r>
              <a:rPr lang="hu-HU" dirty="0" err="1"/>
              <a:t>szemn</a:t>
            </a:r>
            <a:r>
              <a:rPr lang="hu-HU" dirty="0"/>
              <a:t>. nm., a 2. személyre referáló *</a:t>
            </a:r>
            <a:r>
              <a:rPr lang="hu-HU" i="1" dirty="0" err="1"/>
              <a:t>ti</a:t>
            </a:r>
            <a:r>
              <a:rPr lang="hu-HU" dirty="0" err="1"/>
              <a:t>-ből</a:t>
            </a:r>
            <a:r>
              <a:rPr lang="hu-HU" dirty="0"/>
              <a:t> lett &gt; </a:t>
            </a:r>
            <a:r>
              <a:rPr lang="hu-HU" i="1" dirty="0"/>
              <a:t>te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i="1" dirty="0" err="1"/>
              <a:t>werud</a:t>
            </a:r>
            <a:r>
              <a:rPr lang="hu-HU" dirty="0"/>
              <a:t> ‘véred’</a:t>
            </a:r>
          </a:p>
          <a:p>
            <a:pPr lvl="0"/>
            <a:r>
              <a:rPr lang="hu-HU" i="1" dirty="0"/>
              <a:t>vér: </a:t>
            </a:r>
            <a:r>
              <a:rPr lang="hu-HU" dirty="0"/>
              <a:t>ősi örökség (*</a:t>
            </a:r>
            <a:r>
              <a:rPr lang="hu-HU" i="1" dirty="0" err="1"/>
              <a:t>βire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-d</a:t>
            </a:r>
            <a:r>
              <a:rPr lang="hu-HU" i="1" dirty="0"/>
              <a:t>: </a:t>
            </a:r>
            <a:r>
              <a:rPr lang="hu-HU" dirty="0"/>
              <a:t>E/2 </a:t>
            </a:r>
            <a:r>
              <a:rPr lang="hu-HU" dirty="0" err="1"/>
              <a:t>bszj</a:t>
            </a:r>
            <a:r>
              <a:rPr lang="hu-HU" dirty="0"/>
              <a:t>. a *</a:t>
            </a:r>
            <a:r>
              <a:rPr lang="hu-HU" i="1" dirty="0"/>
              <a:t>ti</a:t>
            </a:r>
            <a:r>
              <a:rPr lang="hu-HU" dirty="0"/>
              <a:t> 2. személyű szem. </a:t>
            </a:r>
            <a:r>
              <a:rPr lang="hu-HU" dirty="0" err="1"/>
              <a:t>nm-ból</a:t>
            </a:r>
            <a:r>
              <a:rPr lang="hu-HU" dirty="0"/>
              <a:t> keletkezett</a:t>
            </a:r>
          </a:p>
          <a:p>
            <a:pPr marL="0" indent="0">
              <a:buNone/>
            </a:pPr>
            <a:r>
              <a:rPr lang="hu-HU" i="1" dirty="0" err="1"/>
              <a:t>hullothya</a:t>
            </a:r>
            <a:r>
              <a:rPr lang="hu-HU" dirty="0"/>
              <a:t> ‘hullatja’</a:t>
            </a:r>
          </a:p>
          <a:p>
            <a:pPr lvl="0"/>
            <a:r>
              <a:rPr lang="hu-HU" i="1" dirty="0"/>
              <a:t>hull: </a:t>
            </a:r>
            <a:r>
              <a:rPr lang="hu-HU" dirty="0"/>
              <a:t>ősi örökség (*</a:t>
            </a:r>
            <a:r>
              <a:rPr lang="hu-HU" i="1" dirty="0" err="1"/>
              <a:t>kule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at</a:t>
            </a:r>
            <a:r>
              <a:rPr lang="hu-HU" dirty="0"/>
              <a:t> (~ </a:t>
            </a:r>
            <a:r>
              <a:rPr lang="hu-HU" i="1" dirty="0"/>
              <a:t>ás</a:t>
            </a:r>
            <a:r>
              <a:rPr lang="hu-HU" dirty="0"/>
              <a:t>): </a:t>
            </a:r>
            <a:r>
              <a:rPr lang="hu-HU" dirty="0" err="1"/>
              <a:t>deverbális</a:t>
            </a:r>
            <a:r>
              <a:rPr lang="hu-HU" dirty="0"/>
              <a:t> nomenképző</a:t>
            </a:r>
          </a:p>
          <a:p>
            <a:pPr lvl="0"/>
            <a:r>
              <a:rPr lang="hu-HU" i="1" dirty="0"/>
              <a:t>j</a:t>
            </a:r>
            <a:r>
              <a:rPr lang="hu-HU" dirty="0"/>
              <a:t>: hiátustöltő</a:t>
            </a:r>
          </a:p>
          <a:p>
            <a:r>
              <a:rPr lang="hu-HU" i="1" dirty="0" err="1"/>
              <a:t>-a</a:t>
            </a:r>
            <a:r>
              <a:rPr lang="hu-HU" i="1" dirty="0"/>
              <a:t>: </a:t>
            </a:r>
            <a:r>
              <a:rPr lang="hu-HU" dirty="0"/>
              <a:t>E/3. </a:t>
            </a:r>
            <a:r>
              <a:rPr lang="hu-HU" dirty="0" err="1"/>
              <a:t>bszj</a:t>
            </a:r>
            <a:r>
              <a:rPr lang="hu-HU" dirty="0"/>
              <a:t> (ősi eredetű, l. *</a:t>
            </a:r>
            <a:r>
              <a:rPr lang="hu-HU" i="1" dirty="0" err="1"/>
              <a:t>si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55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 ‘én’ l. korábban</a:t>
            </a:r>
          </a:p>
          <a:p>
            <a:pPr marL="0" indent="0">
              <a:buNone/>
            </a:pPr>
            <a:r>
              <a:rPr lang="hu-HU" i="1" dirty="0" err="1"/>
              <a:t>iunhum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olelothya</a:t>
            </a:r>
            <a:r>
              <a:rPr lang="hu-HU" dirty="0"/>
              <a:t> ‘</a:t>
            </a:r>
            <a:r>
              <a:rPr lang="hu-HU" dirty="0" err="1"/>
              <a:t>alélatja</a:t>
            </a:r>
            <a:r>
              <a:rPr lang="hu-HU" dirty="0"/>
              <a:t>, alélása’</a:t>
            </a:r>
          </a:p>
          <a:p>
            <a:pPr lvl="0"/>
            <a:r>
              <a:rPr lang="hu-HU" i="1" dirty="0"/>
              <a:t>alél: </a:t>
            </a:r>
            <a:r>
              <a:rPr lang="hu-HU" i="1" dirty="0" err="1"/>
              <a:t>al-</a:t>
            </a:r>
            <a:r>
              <a:rPr lang="hu-HU" dirty="0"/>
              <a:t> tő ősi eredetű ’</a:t>
            </a:r>
            <a:r>
              <a:rPr lang="hu-HU" dirty="0" err="1"/>
              <a:t>alszik</a:t>
            </a:r>
            <a:r>
              <a:rPr lang="hu-HU" dirty="0"/>
              <a:t>, fekszik’ (vö. </a:t>
            </a:r>
            <a:r>
              <a:rPr lang="hu-HU" i="1" dirty="0"/>
              <a:t>alszik</a:t>
            </a:r>
            <a:r>
              <a:rPr lang="hu-HU" dirty="0"/>
              <a:t>) + </a:t>
            </a:r>
            <a:r>
              <a:rPr lang="hu-HU" i="1" dirty="0"/>
              <a:t>él: </a:t>
            </a:r>
            <a:r>
              <a:rPr lang="hu-HU" dirty="0" err="1"/>
              <a:t>deverbális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pPr lvl="0"/>
            <a:r>
              <a:rPr lang="hu-HU" i="1" dirty="0" err="1"/>
              <a:t>atja</a:t>
            </a:r>
            <a:r>
              <a:rPr lang="hu-HU" dirty="0"/>
              <a:t>: l. </a:t>
            </a:r>
            <a:r>
              <a:rPr lang="hu-HU" i="1" dirty="0" err="1"/>
              <a:t>hullothya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30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Vylag</a:t>
            </a:r>
            <a:r>
              <a:rPr lang="hu-HU" b="1" i="1" dirty="0"/>
              <a:t> </a:t>
            </a:r>
            <a:r>
              <a:rPr lang="hu-HU" b="1" i="1" dirty="0" err="1"/>
              <a:t>uilaga</a:t>
            </a:r>
            <a:r>
              <a:rPr lang="hu-HU" b="1" i="1" dirty="0"/>
              <a:t> </a:t>
            </a:r>
            <a:r>
              <a:rPr lang="hu-HU" b="1" i="1" dirty="0" err="1"/>
              <a:t>viragnac</a:t>
            </a:r>
            <a:r>
              <a:rPr lang="hu-HU" b="1" i="1" dirty="0"/>
              <a:t> </a:t>
            </a:r>
            <a:r>
              <a:rPr lang="hu-HU" b="1" i="1" dirty="0" err="1"/>
              <a:t>uiraga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5172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 err="1"/>
              <a:t>Vylag</a:t>
            </a:r>
            <a:r>
              <a:rPr lang="hu-HU" dirty="0"/>
              <a:t>: l. </a:t>
            </a:r>
            <a:r>
              <a:rPr lang="hu-HU" i="1" dirty="0" err="1"/>
              <a:t>vylagumtul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uilaga</a:t>
            </a:r>
            <a:r>
              <a:rPr lang="hu-HU" dirty="0"/>
              <a:t> ‘világa’</a:t>
            </a:r>
          </a:p>
          <a:p>
            <a:pPr lvl="0"/>
            <a:r>
              <a:rPr lang="hu-HU" dirty="0"/>
              <a:t>A. MOLNÁR: a </a:t>
            </a:r>
            <a:r>
              <a:rPr lang="hu-HU" i="1" dirty="0" err="1"/>
              <a:t>vylag</a:t>
            </a:r>
            <a:r>
              <a:rPr lang="hu-HU" i="1" dirty="0"/>
              <a:t> </a:t>
            </a:r>
            <a:r>
              <a:rPr lang="hu-HU" i="1" dirty="0" err="1"/>
              <a:t>uilaga</a:t>
            </a:r>
            <a:r>
              <a:rPr lang="hu-HU" i="1" dirty="0"/>
              <a:t> </a:t>
            </a:r>
            <a:r>
              <a:rPr lang="hu-HU" dirty="0"/>
              <a:t>itt annyit jelent ’</a:t>
            </a:r>
            <a:r>
              <a:rPr lang="hu-HU" dirty="0" err="1"/>
              <a:t>világosságnak</a:t>
            </a:r>
            <a:r>
              <a:rPr lang="hu-HU" dirty="0"/>
              <a:t> világossága’, azaz erkölcsi példa, ’a világmindenség világossága, erkölcsi példája, forrása, reménye’, l. a Bibliában a </a:t>
            </a:r>
            <a:r>
              <a:rPr lang="hu-HU" i="1" dirty="0"/>
              <a:t>világosság </a:t>
            </a:r>
            <a:r>
              <a:rPr lang="hu-HU" dirty="0"/>
              <a:t>az erkölcsiség, a pozitív tulajdonságok kifejezője, és Istent és Jézust is nevezik így.</a:t>
            </a:r>
          </a:p>
          <a:p>
            <a:pPr lvl="0"/>
            <a:r>
              <a:rPr lang="hu-HU" i="1" dirty="0"/>
              <a:t>világ</a:t>
            </a:r>
            <a:r>
              <a:rPr lang="hu-HU" dirty="0"/>
              <a:t>: l. </a:t>
            </a:r>
            <a:r>
              <a:rPr lang="hu-HU" i="1" dirty="0" err="1"/>
              <a:t>vylagumtul</a:t>
            </a:r>
            <a:endParaRPr lang="hu-HU" dirty="0"/>
          </a:p>
          <a:p>
            <a:pPr lvl="0"/>
            <a:r>
              <a:rPr lang="hu-HU" i="1" dirty="0"/>
              <a:t>a</a:t>
            </a:r>
            <a:r>
              <a:rPr lang="hu-HU" dirty="0"/>
              <a:t>: l. </a:t>
            </a:r>
            <a:r>
              <a:rPr lang="hu-HU" i="1" dirty="0" err="1"/>
              <a:t>hullothya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viragnac</a:t>
            </a:r>
            <a:r>
              <a:rPr lang="hu-HU" dirty="0"/>
              <a:t> ‘virágnak’</a:t>
            </a:r>
          </a:p>
          <a:p>
            <a:pPr lvl="0"/>
            <a:r>
              <a:rPr lang="hu-HU" i="1" dirty="0"/>
              <a:t>virág: </a:t>
            </a:r>
            <a:r>
              <a:rPr lang="hu-HU" dirty="0"/>
              <a:t>ŐSM szóhasadás a </a:t>
            </a:r>
            <a:r>
              <a:rPr lang="hu-HU" i="1" dirty="0"/>
              <a:t>világ</a:t>
            </a:r>
            <a:r>
              <a:rPr lang="hu-HU" dirty="0"/>
              <a:t> ‘fény, ragyogás’ szóból, a másik irányt l. </a:t>
            </a:r>
            <a:r>
              <a:rPr lang="hu-HU" i="1" dirty="0"/>
              <a:t>világ</a:t>
            </a:r>
            <a:endParaRPr lang="hu-HU" dirty="0"/>
          </a:p>
          <a:p>
            <a:pPr lvl="0"/>
            <a:r>
              <a:rPr lang="hu-HU" i="1" dirty="0" err="1"/>
              <a:t>nak</a:t>
            </a:r>
            <a:r>
              <a:rPr lang="hu-HU" i="1" dirty="0"/>
              <a:t>: </a:t>
            </a:r>
            <a:r>
              <a:rPr lang="hu-HU" dirty="0"/>
              <a:t>a birtokos jelző ragja; l. HB. (</a:t>
            </a:r>
            <a:r>
              <a:rPr lang="hu-HU" i="1" dirty="0"/>
              <a:t>ne</a:t>
            </a:r>
            <a:r>
              <a:rPr lang="hu-HU" dirty="0"/>
              <a:t> mutató névmás + </a:t>
            </a:r>
            <a:r>
              <a:rPr lang="hu-HU" i="1" dirty="0"/>
              <a:t>k</a:t>
            </a:r>
            <a:r>
              <a:rPr lang="hu-HU" dirty="0"/>
              <a:t> </a:t>
            </a:r>
            <a:r>
              <a:rPr lang="hu-HU" dirty="0" err="1"/>
              <a:t>lativusrag</a:t>
            </a:r>
            <a:r>
              <a:rPr lang="hu-HU" dirty="0"/>
              <a:t> – </a:t>
            </a:r>
            <a:r>
              <a:rPr lang="hu-HU" dirty="0" err="1"/>
              <a:t>grammatikalizáció</a:t>
            </a:r>
            <a:r>
              <a:rPr lang="hu-HU" dirty="0"/>
              <a:t>), már illeszkedett alak (a nekem, neked stb. mutatja, hogy a palatális a régebbi változat)</a:t>
            </a:r>
          </a:p>
          <a:p>
            <a:pPr marL="0" indent="0">
              <a:buNone/>
            </a:pPr>
            <a:r>
              <a:rPr lang="hu-HU" i="1" dirty="0" err="1"/>
              <a:t>uiraga</a:t>
            </a:r>
            <a:r>
              <a:rPr lang="hu-HU" dirty="0"/>
              <a:t> ‘virága’: l. </a:t>
            </a:r>
            <a:r>
              <a:rPr lang="hu-HU" i="1" dirty="0" err="1"/>
              <a:t>viragnac</a:t>
            </a:r>
            <a:r>
              <a:rPr lang="hu-HU" i="1" dirty="0"/>
              <a:t>,</a:t>
            </a:r>
            <a:r>
              <a:rPr lang="hu-HU" dirty="0"/>
              <a:t> </a:t>
            </a:r>
            <a:r>
              <a:rPr lang="hu-HU" i="1" dirty="0" err="1"/>
              <a:t>hullothya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14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keſeruen</a:t>
            </a:r>
            <a:r>
              <a:rPr lang="hu-HU" b="1" i="1" dirty="0"/>
              <a:t> </a:t>
            </a:r>
            <a:r>
              <a:rPr lang="hu-HU" b="1" i="1" dirty="0" err="1"/>
              <a:t>kynzathul</a:t>
            </a:r>
            <a:r>
              <a:rPr lang="hu-HU" b="1" i="1" dirty="0"/>
              <a:t> </a:t>
            </a:r>
            <a:r>
              <a:rPr lang="hu-HU" b="1" i="1" dirty="0" err="1"/>
              <a:t>uoſ</a:t>
            </a:r>
            <a:r>
              <a:rPr lang="hu-HU" b="1" i="1" dirty="0"/>
              <a:t> </a:t>
            </a:r>
            <a:r>
              <a:rPr lang="hu-HU" b="1" i="1" dirty="0" err="1"/>
              <a:t>ſcegegkel</a:t>
            </a:r>
            <a:r>
              <a:rPr lang="hu-HU" b="1" i="1" dirty="0"/>
              <a:t> </a:t>
            </a:r>
            <a:r>
              <a:rPr lang="hu-HU" b="1" i="1" dirty="0" err="1"/>
              <a:t>werethul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 err="1"/>
              <a:t>keſeruen</a:t>
            </a:r>
            <a:r>
              <a:rPr lang="hu-HU" dirty="0"/>
              <a:t> ‘keserűen’</a:t>
            </a:r>
          </a:p>
          <a:p>
            <a:pPr lvl="0"/>
            <a:r>
              <a:rPr lang="hu-HU" i="1" dirty="0" err="1"/>
              <a:t>keser</a:t>
            </a:r>
            <a:r>
              <a:rPr lang="hu-HU" dirty="0"/>
              <a:t>: ősi örökség </a:t>
            </a:r>
          </a:p>
          <a:p>
            <a:pPr lvl="0"/>
            <a:r>
              <a:rPr lang="hu-HU" i="1" dirty="0"/>
              <a:t>ű</a:t>
            </a:r>
            <a:r>
              <a:rPr lang="hu-HU" dirty="0"/>
              <a:t>: igenévképző</a:t>
            </a:r>
          </a:p>
          <a:p>
            <a:pPr lvl="0"/>
            <a:r>
              <a:rPr lang="hu-HU" i="1" dirty="0" err="1"/>
              <a:t>-ó</a:t>
            </a:r>
            <a:r>
              <a:rPr lang="hu-HU" dirty="0"/>
              <a:t> ~ </a:t>
            </a:r>
            <a:r>
              <a:rPr lang="hu-HU" dirty="0" err="1"/>
              <a:t>-</a:t>
            </a:r>
            <a:r>
              <a:rPr lang="hu-HU" i="1" dirty="0" err="1"/>
              <a:t>ő</a:t>
            </a:r>
            <a:r>
              <a:rPr lang="hu-HU" dirty="0"/>
              <a:t>: </a:t>
            </a:r>
            <a:r>
              <a:rPr lang="hu-HU" dirty="0" err="1"/>
              <a:t>foly</a:t>
            </a:r>
            <a:r>
              <a:rPr lang="hu-HU" dirty="0"/>
              <a:t>. </a:t>
            </a:r>
            <a:r>
              <a:rPr lang="hu-HU" dirty="0" err="1"/>
              <a:t>mnin-képző</a:t>
            </a:r>
            <a:r>
              <a:rPr lang="hu-HU" dirty="0"/>
              <a:t>, l. </a:t>
            </a:r>
            <a:r>
              <a:rPr lang="hu-HU" dirty="0" err="1"/>
              <a:t>fgr</a:t>
            </a:r>
            <a:r>
              <a:rPr lang="hu-HU" dirty="0"/>
              <a:t>. *</a:t>
            </a:r>
            <a:r>
              <a:rPr lang="hu-HU" i="1" dirty="0"/>
              <a:t>β</a:t>
            </a:r>
            <a:r>
              <a:rPr lang="hu-HU" dirty="0"/>
              <a:t> / *γ </a:t>
            </a:r>
          </a:p>
          <a:p>
            <a:pPr marL="0" indent="0">
              <a:buNone/>
            </a:pPr>
            <a:r>
              <a:rPr lang="hu-HU" i="1" dirty="0" err="1"/>
              <a:t>kynzathul</a:t>
            </a:r>
            <a:r>
              <a:rPr lang="hu-HU" dirty="0"/>
              <a:t> ‘</a:t>
            </a:r>
            <a:r>
              <a:rPr lang="hu-HU" dirty="0" err="1"/>
              <a:t>kínzatol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kín: </a:t>
            </a:r>
            <a:r>
              <a:rPr lang="hu-HU" dirty="0"/>
              <a:t>ótörök eredetű (*</a:t>
            </a:r>
            <a:r>
              <a:rPr lang="hu-HU" i="1" dirty="0" err="1"/>
              <a:t>qïn</a:t>
            </a:r>
            <a:r>
              <a:rPr lang="hu-HU" dirty="0"/>
              <a:t>; az</a:t>
            </a:r>
            <a:r>
              <a:rPr lang="hu-HU" i="1" dirty="0"/>
              <a:t> ï</a:t>
            </a:r>
            <a:r>
              <a:rPr lang="hu-HU" dirty="0"/>
              <a:t> helyébe egy veláris </a:t>
            </a:r>
            <a:r>
              <a:rPr lang="hu-HU" i="1" dirty="0"/>
              <a:t>i</a:t>
            </a:r>
            <a:r>
              <a:rPr lang="hu-HU" dirty="0"/>
              <a:t> kerül, majd egy palatális)</a:t>
            </a:r>
          </a:p>
          <a:p>
            <a:pPr lvl="0"/>
            <a:r>
              <a:rPr lang="hu-HU" i="1" dirty="0"/>
              <a:t>z: </a:t>
            </a:r>
            <a:r>
              <a:rPr lang="hu-HU" dirty="0" err="1"/>
              <a:t>denominális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pPr lvl="0"/>
            <a:r>
              <a:rPr lang="hu-HU" i="1" dirty="0"/>
              <a:t>t: </a:t>
            </a:r>
            <a:r>
              <a:rPr lang="hu-HU" dirty="0" err="1"/>
              <a:t>deverbális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r>
              <a:rPr lang="hu-HU" i="1" dirty="0"/>
              <a:t>l: </a:t>
            </a:r>
            <a:r>
              <a:rPr lang="hu-HU" dirty="0"/>
              <a:t>képzői eredetű igei személyrag</a:t>
            </a:r>
          </a:p>
        </p:txBody>
      </p:sp>
    </p:spTree>
    <p:extLst>
      <p:ext uri="{BB962C8B-B14F-4D97-AF65-F5344CB8AC3E}">
        <p14:creationId xmlns:p14="http://schemas.microsoft.com/office/powerpoint/2010/main" val="29159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ördög mint szimbólum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00808"/>
            <a:ext cx="504056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Biblia: a nagy Kerítő, Kísértő</a:t>
            </a:r>
          </a:p>
          <a:p>
            <a:pPr marL="0" indent="0">
              <a:buNone/>
            </a:pPr>
            <a:r>
              <a:rPr lang="hu-HU" dirty="0" smtClean="0"/>
              <a:t>Megzavar, elbizonytalanít</a:t>
            </a:r>
          </a:p>
          <a:p>
            <a:pPr marL="0" indent="0">
              <a:buNone/>
            </a:pPr>
            <a:r>
              <a:rPr lang="hu-HU" dirty="0" smtClean="0"/>
              <a:t>Zárt kör, sötétség</a:t>
            </a:r>
          </a:p>
          <a:p>
            <a:pPr marL="0" indent="0">
              <a:buNone/>
            </a:pPr>
            <a:r>
              <a:rPr lang="hu-HU" dirty="0" smtClean="0"/>
              <a:t>Harca Istennel az ember lelkéért</a:t>
            </a:r>
          </a:p>
          <a:p>
            <a:pPr marL="0" indent="0">
              <a:buNone/>
            </a:pPr>
            <a:r>
              <a:rPr lang="hu-HU" dirty="0" smtClean="0"/>
              <a:t>Pogány elemek, ártó-rontó szellemek, démon- és boszorkányhit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429000"/>
            <a:ext cx="3841810" cy="293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 err="1"/>
              <a:t>uoſ</a:t>
            </a:r>
            <a:r>
              <a:rPr lang="hu-HU" dirty="0"/>
              <a:t> ‘vas’</a:t>
            </a:r>
          </a:p>
          <a:p>
            <a:pPr lvl="0"/>
            <a:r>
              <a:rPr lang="hu-HU" dirty="0"/>
              <a:t>ősi uráli örökség (*</a:t>
            </a:r>
            <a:r>
              <a:rPr lang="hu-HU" i="1" dirty="0" err="1"/>
              <a:t>βaśke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i="1" dirty="0" err="1"/>
              <a:t>ſcegegkel</a:t>
            </a:r>
            <a:r>
              <a:rPr lang="hu-HU" dirty="0"/>
              <a:t> ’</a:t>
            </a:r>
            <a:r>
              <a:rPr lang="hu-HU" dirty="0" err="1"/>
              <a:t>szegekkel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szeg: </a:t>
            </a:r>
            <a:r>
              <a:rPr lang="hu-HU" dirty="0"/>
              <a:t>ősi örökség (*</a:t>
            </a:r>
            <a:r>
              <a:rPr lang="hu-HU" i="1" dirty="0" err="1"/>
              <a:t>śenkз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k:</a:t>
            </a:r>
            <a:r>
              <a:rPr lang="hu-HU" dirty="0"/>
              <a:t> többesjel, ősi örökség; eredetileg *</a:t>
            </a:r>
            <a:r>
              <a:rPr lang="hu-HU" i="1" dirty="0" err="1"/>
              <a:t>kk</a:t>
            </a:r>
            <a:endParaRPr lang="hu-HU" dirty="0"/>
          </a:p>
          <a:p>
            <a:pPr lvl="0"/>
            <a:r>
              <a:rPr lang="hu-HU" i="1" dirty="0" err="1"/>
              <a:t>vel</a:t>
            </a:r>
            <a:r>
              <a:rPr lang="hu-HU" dirty="0"/>
              <a:t>: l. </a:t>
            </a:r>
            <a:r>
              <a:rPr lang="hu-HU" i="1" dirty="0" err="1"/>
              <a:t>ſyrolmol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werethul</a:t>
            </a:r>
            <a:r>
              <a:rPr lang="hu-HU" dirty="0"/>
              <a:t> ‘veretül’</a:t>
            </a:r>
          </a:p>
          <a:p>
            <a:pPr lvl="0"/>
            <a:r>
              <a:rPr lang="hu-HU" i="1" dirty="0"/>
              <a:t>ver: </a:t>
            </a:r>
            <a:r>
              <a:rPr lang="hu-HU" dirty="0"/>
              <a:t>ismeretlen eredetű</a:t>
            </a:r>
          </a:p>
          <a:p>
            <a:pPr lvl="0"/>
            <a:r>
              <a:rPr lang="hu-HU" i="1" dirty="0"/>
              <a:t>t</a:t>
            </a:r>
            <a:r>
              <a:rPr lang="hu-HU" dirty="0"/>
              <a:t>: l. </a:t>
            </a:r>
            <a:r>
              <a:rPr lang="hu-HU" i="1" dirty="0" err="1"/>
              <a:t>kynzathul</a:t>
            </a:r>
            <a:endParaRPr lang="hu-HU" dirty="0"/>
          </a:p>
          <a:p>
            <a:r>
              <a:rPr lang="hu-HU" i="1" dirty="0"/>
              <a:t>l</a:t>
            </a:r>
            <a:r>
              <a:rPr lang="hu-HU" dirty="0"/>
              <a:t>: </a:t>
            </a:r>
            <a:r>
              <a:rPr lang="hu-HU" dirty="0" err="1"/>
              <a:t>l</a:t>
            </a:r>
            <a:r>
              <a:rPr lang="hu-HU" dirty="0"/>
              <a:t>. </a:t>
            </a:r>
            <a:r>
              <a:rPr lang="hu-HU" i="1" dirty="0" err="1"/>
              <a:t>kynzathul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6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/>
              <a:t>Vh</a:t>
            </a:r>
            <a:r>
              <a:rPr lang="hu-HU" b="1" i="1" dirty="0"/>
              <a:t> </a:t>
            </a:r>
            <a:r>
              <a:rPr lang="hu-HU" b="1" i="1" dirty="0" err="1"/>
              <a:t>nequem</a:t>
            </a:r>
            <a:r>
              <a:rPr lang="hu-HU" b="1" i="1" dirty="0"/>
              <a:t> en </a:t>
            </a:r>
            <a:r>
              <a:rPr lang="hu-HU" b="1" i="1" dirty="0" err="1"/>
              <a:t>fyon</a:t>
            </a:r>
            <a:r>
              <a:rPr lang="hu-HU" b="1" i="1" dirty="0"/>
              <a:t> </a:t>
            </a:r>
            <a:r>
              <a:rPr lang="hu-HU" b="1" i="1" dirty="0" err="1"/>
              <a:t>ezes</a:t>
            </a:r>
            <a:r>
              <a:rPr lang="hu-HU" b="1" i="1" dirty="0"/>
              <a:t> </a:t>
            </a:r>
            <a:r>
              <a:rPr lang="hu-HU" b="1" i="1" dirty="0" err="1"/>
              <a:t>mezuul</a:t>
            </a:r>
            <a:r>
              <a:rPr lang="hu-HU" b="1" i="1" dirty="0"/>
              <a:t> /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Vh</a:t>
            </a:r>
            <a:r>
              <a:rPr lang="hu-HU" dirty="0"/>
              <a:t> ‘óh’: l. korábban</a:t>
            </a:r>
          </a:p>
          <a:p>
            <a:pPr marL="0" indent="0">
              <a:buNone/>
            </a:pPr>
            <a:r>
              <a:rPr lang="hu-HU" i="1" dirty="0" err="1"/>
              <a:t>nequem</a:t>
            </a:r>
            <a:r>
              <a:rPr lang="hu-HU" dirty="0"/>
              <a:t> ‘nekem’: </a:t>
            </a:r>
          </a:p>
          <a:p>
            <a:pPr lvl="0"/>
            <a:r>
              <a:rPr lang="hu-HU" dirty="0"/>
              <a:t>megszilárdult ragos alakulat, l. a </a:t>
            </a:r>
            <a:r>
              <a:rPr lang="hu-HU" i="1" dirty="0" err="1"/>
              <a:t>-nak</a:t>
            </a:r>
            <a:r>
              <a:rPr lang="hu-HU" i="1" dirty="0"/>
              <a:t>/</a:t>
            </a:r>
            <a:r>
              <a:rPr lang="hu-HU" i="1" dirty="0" err="1"/>
              <a:t>-nek</a:t>
            </a:r>
            <a:r>
              <a:rPr lang="hu-HU" i="1" dirty="0"/>
              <a:t> </a:t>
            </a:r>
            <a:r>
              <a:rPr lang="hu-HU" dirty="0"/>
              <a:t>rag. kialakulását (*</a:t>
            </a:r>
            <a:r>
              <a:rPr lang="hu-HU" i="1" dirty="0"/>
              <a:t>na</a:t>
            </a:r>
            <a:r>
              <a:rPr lang="hu-HU" dirty="0"/>
              <a:t>/*</a:t>
            </a:r>
            <a:r>
              <a:rPr lang="hu-HU" i="1" dirty="0"/>
              <a:t>ne</a:t>
            </a:r>
            <a:r>
              <a:rPr lang="hu-HU" dirty="0"/>
              <a:t> kezdetű mutató névmás + </a:t>
            </a:r>
            <a:r>
              <a:rPr lang="hu-HU" i="1" dirty="0"/>
              <a:t>k</a:t>
            </a:r>
            <a:r>
              <a:rPr lang="hu-HU" dirty="0"/>
              <a:t> </a:t>
            </a:r>
            <a:r>
              <a:rPr lang="hu-HU" dirty="0" err="1"/>
              <a:t>lativusrag</a:t>
            </a:r>
            <a:r>
              <a:rPr lang="hu-HU" dirty="0"/>
              <a:t>) </a:t>
            </a:r>
          </a:p>
          <a:p>
            <a:pPr lvl="0"/>
            <a:r>
              <a:rPr lang="hu-HU" i="1" dirty="0"/>
              <a:t>m</a:t>
            </a:r>
            <a:r>
              <a:rPr lang="hu-HU" dirty="0"/>
              <a:t>: E/1. </a:t>
            </a:r>
            <a:r>
              <a:rPr lang="hu-HU" dirty="0" err="1"/>
              <a:t>bszj</a:t>
            </a:r>
            <a:r>
              <a:rPr lang="hu-HU" dirty="0"/>
              <a:t>, l. korábban és HB.</a:t>
            </a:r>
          </a:p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fyon</a:t>
            </a:r>
            <a:r>
              <a:rPr lang="hu-HU" dirty="0"/>
              <a:t>: l. </a:t>
            </a:r>
            <a:r>
              <a:rPr lang="hu-HU" i="1" dirty="0" err="1"/>
              <a:t>fyodum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ezes</a:t>
            </a:r>
            <a:r>
              <a:rPr lang="hu-HU" dirty="0"/>
              <a:t>: l. </a:t>
            </a:r>
            <a:r>
              <a:rPr lang="hu-HU" dirty="0" smtClean="0"/>
              <a:t>korábban</a:t>
            </a:r>
          </a:p>
          <a:p>
            <a:pPr marL="0" indent="0">
              <a:buNone/>
            </a:pPr>
            <a:r>
              <a:rPr lang="hu-HU" i="1" dirty="0" err="1"/>
              <a:t>mezuul</a:t>
            </a:r>
            <a:r>
              <a:rPr lang="hu-HU" dirty="0"/>
              <a:t> ‘mézül’: </a:t>
            </a:r>
          </a:p>
          <a:p>
            <a:pPr lvl="0"/>
            <a:r>
              <a:rPr lang="hu-HU" i="1" dirty="0"/>
              <a:t>méz: </a:t>
            </a:r>
            <a:r>
              <a:rPr lang="hu-HU" dirty="0"/>
              <a:t>ősi örökség (*</a:t>
            </a:r>
            <a:r>
              <a:rPr lang="hu-HU" i="1" dirty="0" err="1"/>
              <a:t>mete</a:t>
            </a:r>
            <a:r>
              <a:rPr lang="hu-HU" dirty="0"/>
              <a:t>) „egybeesés” az indoeurópai </a:t>
            </a:r>
            <a:r>
              <a:rPr lang="hu-HU" i="1" dirty="0"/>
              <a:t>méz</a:t>
            </a:r>
            <a:r>
              <a:rPr lang="hu-HU" dirty="0"/>
              <a:t>-megfelelőkkel </a:t>
            </a:r>
          </a:p>
          <a:p>
            <a:r>
              <a:rPr lang="hu-HU" i="1" dirty="0"/>
              <a:t>l: </a:t>
            </a:r>
            <a:r>
              <a:rPr lang="hu-HU" i="1" dirty="0" err="1"/>
              <a:t>-ul</a:t>
            </a:r>
            <a:r>
              <a:rPr lang="hu-HU" i="1" dirty="0"/>
              <a:t>/</a:t>
            </a:r>
            <a:r>
              <a:rPr lang="hu-HU" i="1" dirty="0" err="1"/>
              <a:t>-ül</a:t>
            </a:r>
            <a:r>
              <a:rPr lang="hu-HU" dirty="0"/>
              <a:t>: </a:t>
            </a:r>
            <a:r>
              <a:rPr lang="hu-HU" i="1" dirty="0" err="1"/>
              <a:t>-l</a:t>
            </a:r>
            <a:r>
              <a:rPr lang="hu-HU" i="1" dirty="0"/>
              <a:t> </a:t>
            </a:r>
            <a:r>
              <a:rPr lang="hu-HU" dirty="0" err="1"/>
              <a:t>abl</a:t>
            </a:r>
            <a:r>
              <a:rPr lang="hu-HU" dirty="0"/>
              <a:t>. rag, majd testesedett</a:t>
            </a:r>
          </a:p>
        </p:txBody>
      </p:sp>
    </p:spTree>
    <p:extLst>
      <p:ext uri="{BB962C8B-B14F-4D97-AF65-F5344CB8AC3E}">
        <p14:creationId xmlns:p14="http://schemas.microsoft.com/office/powerpoint/2010/main" val="24343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Scegenul</a:t>
            </a:r>
            <a:r>
              <a:rPr lang="hu-HU" b="1" i="1" dirty="0"/>
              <a:t> </a:t>
            </a:r>
            <a:r>
              <a:rPr lang="hu-HU" b="1" i="1" dirty="0" err="1"/>
              <a:t>ſcepſegud</a:t>
            </a:r>
            <a:r>
              <a:rPr lang="hu-HU" b="1" i="1" dirty="0"/>
              <a:t> </a:t>
            </a:r>
            <a:r>
              <a:rPr lang="hu-HU" b="1" i="1" dirty="0" err="1"/>
              <a:t>wirud</a:t>
            </a:r>
            <a:r>
              <a:rPr lang="hu-HU" b="1" i="1" dirty="0"/>
              <a:t> </a:t>
            </a:r>
            <a:r>
              <a:rPr lang="hu-HU" b="1" i="1" dirty="0" err="1"/>
              <a:t>hioll</a:t>
            </a:r>
            <a:r>
              <a:rPr lang="hu-HU" b="1" i="1" dirty="0"/>
              <a:t> </a:t>
            </a:r>
            <a:r>
              <a:rPr lang="hu-HU" b="1" i="1" dirty="0" err="1"/>
              <a:t>wyzeul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 err="1"/>
              <a:t>Scegenul</a:t>
            </a:r>
            <a:r>
              <a:rPr lang="hu-HU" dirty="0"/>
              <a:t> ‘szégyenül’</a:t>
            </a:r>
          </a:p>
          <a:p>
            <a:pPr lvl="0"/>
            <a:r>
              <a:rPr lang="hu-HU" i="1" dirty="0"/>
              <a:t>szégyen: </a:t>
            </a:r>
            <a:r>
              <a:rPr lang="hu-HU" dirty="0"/>
              <a:t>ismeretlen eredetű + </a:t>
            </a:r>
            <a:r>
              <a:rPr lang="hu-HU" dirty="0" err="1"/>
              <a:t>-</a:t>
            </a:r>
            <a:r>
              <a:rPr lang="hu-HU" i="1" dirty="0" err="1"/>
              <a:t>l</a:t>
            </a:r>
            <a:r>
              <a:rPr lang="hu-HU" dirty="0"/>
              <a:t>: </a:t>
            </a:r>
            <a:r>
              <a:rPr lang="hu-HU" dirty="0" err="1"/>
              <a:t>denominális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i="1" dirty="0" err="1"/>
              <a:t>ſcepſegud</a:t>
            </a:r>
            <a:r>
              <a:rPr lang="hu-HU" dirty="0"/>
              <a:t> ‘szépséged’</a:t>
            </a:r>
          </a:p>
          <a:p>
            <a:pPr lvl="0"/>
            <a:r>
              <a:rPr lang="hu-HU" i="1" dirty="0"/>
              <a:t>szép: </a:t>
            </a:r>
            <a:r>
              <a:rPr lang="hu-HU" dirty="0"/>
              <a:t>ősi örökség (*</a:t>
            </a:r>
            <a:r>
              <a:rPr lang="hu-HU" i="1" dirty="0" err="1"/>
              <a:t>szëp</a:t>
            </a:r>
            <a:r>
              <a:rPr lang="hu-HU" i="1" dirty="0"/>
              <a:t> 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ség</a:t>
            </a:r>
            <a:r>
              <a:rPr lang="hu-HU" i="1" dirty="0"/>
              <a:t>: </a:t>
            </a:r>
            <a:r>
              <a:rPr lang="hu-HU" dirty="0"/>
              <a:t>önálló szói eredetű képző; a </a:t>
            </a:r>
            <a:r>
              <a:rPr lang="hu-HU" i="1" dirty="0" err="1"/>
              <a:t>ság</a:t>
            </a:r>
            <a:r>
              <a:rPr lang="hu-HU" dirty="0"/>
              <a:t> ‘domb, halom’ szóból, l. HB</a:t>
            </a:r>
          </a:p>
          <a:p>
            <a:pPr lvl="0"/>
            <a:r>
              <a:rPr lang="hu-HU" i="1" dirty="0"/>
              <a:t>d: </a:t>
            </a:r>
            <a:r>
              <a:rPr lang="hu-HU" dirty="0"/>
              <a:t>E/2 </a:t>
            </a:r>
            <a:r>
              <a:rPr lang="hu-HU" dirty="0" err="1"/>
              <a:t>bszj</a:t>
            </a:r>
            <a:r>
              <a:rPr lang="hu-HU" dirty="0"/>
              <a:t>., l. korábban + HB</a:t>
            </a:r>
          </a:p>
          <a:p>
            <a:pPr marL="0" indent="0">
              <a:buNone/>
            </a:pPr>
            <a:r>
              <a:rPr lang="hu-HU" i="1" dirty="0" err="1"/>
              <a:t>wirud</a:t>
            </a:r>
            <a:r>
              <a:rPr lang="hu-HU" dirty="0"/>
              <a:t>: l. </a:t>
            </a:r>
            <a:r>
              <a:rPr lang="hu-HU" i="1" dirty="0" err="1"/>
              <a:t>werud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hioll</a:t>
            </a:r>
            <a:r>
              <a:rPr lang="hu-HU" dirty="0"/>
              <a:t>: l. </a:t>
            </a:r>
            <a:r>
              <a:rPr lang="hu-HU" i="1" dirty="0" err="1"/>
              <a:t>hullothya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7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 err="1"/>
              <a:t>wyzeul</a:t>
            </a:r>
            <a:r>
              <a:rPr lang="hu-HU" dirty="0"/>
              <a:t> ‘vízül’ vagy ’</a:t>
            </a:r>
            <a:r>
              <a:rPr lang="hu-HU" dirty="0" err="1"/>
              <a:t>vízzel</a:t>
            </a:r>
            <a:r>
              <a:rPr lang="hu-HU" dirty="0"/>
              <a:t>’: </a:t>
            </a:r>
            <a:r>
              <a:rPr lang="hu-HU" dirty="0" err="1"/>
              <a:t>vagy</a:t>
            </a:r>
            <a:r>
              <a:rPr lang="hu-HU" dirty="0"/>
              <a:t> arra utal, hogy Krisztus vére az egyházi szövegek szerint oly bőségesen hullott, mint a folyóvíz, vagy arra, hogy amikor a katona a halott Krisztus oldalában lándzsát döfött, víz és vér jött ki abból. </a:t>
            </a:r>
          </a:p>
          <a:p>
            <a:r>
              <a:rPr lang="hu-HU" i="1" dirty="0"/>
              <a:t>víz:</a:t>
            </a:r>
            <a:endParaRPr lang="hu-HU" dirty="0"/>
          </a:p>
          <a:p>
            <a:pPr lvl="0"/>
            <a:r>
              <a:rPr lang="hu-HU" dirty="0"/>
              <a:t>ősi örökség (*</a:t>
            </a:r>
            <a:r>
              <a:rPr lang="hu-HU" i="1" dirty="0" err="1"/>
              <a:t>βete</a:t>
            </a:r>
            <a:r>
              <a:rPr lang="hu-HU" dirty="0"/>
              <a:t>)</a:t>
            </a:r>
          </a:p>
          <a:p>
            <a:r>
              <a:rPr lang="hu-HU" i="1" dirty="0"/>
              <a:t>l</a:t>
            </a:r>
            <a:r>
              <a:rPr lang="hu-HU" dirty="0"/>
              <a:t>: </a:t>
            </a:r>
            <a:r>
              <a:rPr lang="hu-HU" dirty="0" err="1"/>
              <a:t>l</a:t>
            </a:r>
            <a:r>
              <a:rPr lang="hu-HU" dirty="0"/>
              <a:t>. </a:t>
            </a:r>
            <a:r>
              <a:rPr lang="hu-HU" i="1" dirty="0" err="1"/>
              <a:t>mezuul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8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930226"/>
          </a:xfrm>
        </p:spPr>
        <p:txBody>
          <a:bodyPr>
            <a:normAutofit fontScale="90000"/>
          </a:bodyPr>
          <a:lstStyle/>
          <a:p>
            <a:r>
              <a:rPr lang="hu-HU" b="1" i="1" dirty="0" err="1"/>
              <a:t>Syrolmom</a:t>
            </a:r>
            <a:r>
              <a:rPr lang="hu-HU" b="1" i="1" dirty="0"/>
              <a:t> </a:t>
            </a:r>
            <a:r>
              <a:rPr lang="hu-HU" b="1" i="1" dirty="0" err="1"/>
              <a:t>fuhazatum</a:t>
            </a:r>
            <a:r>
              <a:rPr lang="hu-HU" b="1" i="1" dirty="0"/>
              <a:t> </a:t>
            </a:r>
            <a:r>
              <a:rPr lang="hu-HU" b="1" i="1" dirty="0" err="1"/>
              <a:t>therthetyk</a:t>
            </a:r>
            <a:r>
              <a:rPr lang="hu-HU" b="1" i="1" dirty="0"/>
              <a:t> </a:t>
            </a:r>
            <a:r>
              <a:rPr lang="hu-HU" b="1" i="1" dirty="0" err="1"/>
              <a:t>kyul</a:t>
            </a:r>
            <a:r>
              <a:rPr lang="hu-HU" b="1" i="1" dirty="0"/>
              <a:t> en </a:t>
            </a:r>
            <a:r>
              <a:rPr lang="hu-HU" b="1" i="1" dirty="0" err="1"/>
              <a:t>iumhummok</a:t>
            </a:r>
            <a:r>
              <a:rPr lang="hu-HU" b="1" i="1" dirty="0"/>
              <a:t> bel </a:t>
            </a:r>
            <a:r>
              <a:rPr lang="hu-HU" b="1" i="1" dirty="0" err="1"/>
              <a:t>bua</a:t>
            </a:r>
            <a:r>
              <a:rPr lang="hu-HU" b="1" i="1" dirty="0"/>
              <a:t> </a:t>
            </a:r>
            <a:r>
              <a:rPr lang="hu-HU" b="1" i="1" dirty="0" err="1"/>
              <a:t>qui</a:t>
            </a:r>
            <a:r>
              <a:rPr lang="hu-HU" b="1" i="1" dirty="0"/>
              <a:t> </a:t>
            </a:r>
            <a:r>
              <a:rPr lang="hu-HU" b="1" i="1" dirty="0" err="1"/>
              <a:t>ſumha</a:t>
            </a:r>
            <a:r>
              <a:rPr lang="hu-HU" b="1" i="1" dirty="0"/>
              <a:t> </a:t>
            </a:r>
            <a:r>
              <a:rPr lang="hu-HU" b="1" i="1" dirty="0" err="1"/>
              <a:t>nym</a:t>
            </a:r>
            <a:r>
              <a:rPr lang="hu-HU" b="1" i="1" dirty="0"/>
              <a:t> [</a:t>
            </a:r>
            <a:r>
              <a:rPr lang="hu-HU" b="1" i="1" dirty="0" err="1"/>
              <a:t>kyul</a:t>
            </a:r>
            <a:r>
              <a:rPr lang="hu-HU" b="1" i="1" dirty="0"/>
              <a:t>] </a:t>
            </a:r>
            <a:r>
              <a:rPr lang="hu-HU" b="1" i="1" dirty="0" err="1"/>
              <a:t>hyul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348880"/>
            <a:ext cx="8424936" cy="4248472"/>
          </a:xfrm>
        </p:spPr>
        <p:txBody>
          <a:bodyPr/>
          <a:lstStyle/>
          <a:p>
            <a:pPr marL="0" indent="0">
              <a:buNone/>
            </a:pPr>
            <a:r>
              <a:rPr lang="hu-HU" i="1" dirty="0" err="1"/>
              <a:t>Syrolmom</a:t>
            </a:r>
            <a:r>
              <a:rPr lang="hu-HU" dirty="0"/>
              <a:t>: l. </a:t>
            </a:r>
            <a:r>
              <a:rPr lang="hu-HU" i="1" dirty="0" err="1"/>
              <a:t>syrolm</a:t>
            </a:r>
            <a:r>
              <a:rPr lang="hu-HU" dirty="0"/>
              <a:t>, </a:t>
            </a:r>
            <a:r>
              <a:rPr lang="hu-HU" i="1" dirty="0" err="1"/>
              <a:t>vylagumtul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fuhazatum</a:t>
            </a:r>
            <a:r>
              <a:rPr lang="hu-HU" dirty="0"/>
              <a:t> ‘fohászatom’</a:t>
            </a:r>
          </a:p>
          <a:p>
            <a:pPr lvl="0"/>
            <a:r>
              <a:rPr lang="hu-HU" i="1" dirty="0"/>
              <a:t>fúj</a:t>
            </a:r>
            <a:r>
              <a:rPr lang="hu-HU" dirty="0"/>
              <a:t> ige + </a:t>
            </a:r>
            <a:r>
              <a:rPr lang="hu-HU" i="1" dirty="0"/>
              <a:t>ász</a:t>
            </a:r>
            <a:r>
              <a:rPr lang="hu-HU" dirty="0"/>
              <a:t> gyakorító képző &gt; * </a:t>
            </a:r>
            <a:r>
              <a:rPr lang="hu-HU" i="1" dirty="0"/>
              <a:t>fohász </a:t>
            </a:r>
            <a:r>
              <a:rPr lang="hu-HU" dirty="0"/>
              <a:t>ige </a:t>
            </a:r>
          </a:p>
          <a:p>
            <a:pPr lvl="0"/>
            <a:r>
              <a:rPr lang="hu-HU" i="1" dirty="0" err="1"/>
              <a:t>-at</a:t>
            </a:r>
            <a:r>
              <a:rPr lang="hu-HU" i="1" dirty="0"/>
              <a:t>: </a:t>
            </a:r>
            <a:r>
              <a:rPr lang="hu-HU" dirty="0" err="1"/>
              <a:t>deverbális</a:t>
            </a:r>
            <a:r>
              <a:rPr lang="hu-HU" dirty="0"/>
              <a:t> nomenképző</a:t>
            </a:r>
          </a:p>
          <a:p>
            <a:pPr lvl="0"/>
            <a:r>
              <a:rPr lang="hu-HU" i="1" dirty="0"/>
              <a:t>m</a:t>
            </a:r>
            <a:r>
              <a:rPr lang="hu-HU" dirty="0"/>
              <a:t>: l. </a:t>
            </a:r>
            <a:r>
              <a:rPr lang="hu-HU" i="1" dirty="0" err="1"/>
              <a:t>vylagumtul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02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dirty="0" err="1"/>
              <a:t>therthetyk</a:t>
            </a:r>
            <a:r>
              <a:rPr lang="hu-HU" i="1" dirty="0"/>
              <a:t> </a:t>
            </a:r>
            <a:r>
              <a:rPr lang="hu-HU" i="1" dirty="0" err="1"/>
              <a:t>kyul</a:t>
            </a:r>
            <a:r>
              <a:rPr lang="hu-HU" i="1" dirty="0"/>
              <a:t> </a:t>
            </a:r>
            <a:r>
              <a:rPr lang="hu-HU" dirty="0"/>
              <a:t>‘törtetik kívül/kifelé</a:t>
            </a:r>
            <a:r>
              <a:rPr lang="hu-HU" dirty="0" smtClean="0"/>
              <a:t>’</a:t>
            </a:r>
          </a:p>
          <a:p>
            <a:r>
              <a:rPr lang="hu-HU" dirty="0" smtClean="0"/>
              <a:t>Ez </a:t>
            </a:r>
            <a:r>
              <a:rPr lang="hu-HU" dirty="0"/>
              <a:t>az egyik legvitatottabb szerkezet</a:t>
            </a:r>
          </a:p>
          <a:p>
            <a:pPr lvl="0"/>
            <a:r>
              <a:rPr lang="hu-HU" dirty="0" smtClean="0"/>
              <a:t>De: A</a:t>
            </a:r>
            <a:r>
              <a:rPr lang="hu-HU" dirty="0"/>
              <a:t>. MOLNÁR: </a:t>
            </a:r>
          </a:p>
          <a:p>
            <a:pPr lvl="1"/>
            <a:r>
              <a:rPr lang="hu-HU" i="1" dirty="0" err="1"/>
              <a:t>therthetyk</a:t>
            </a:r>
            <a:r>
              <a:rPr lang="hu-HU" i="1" dirty="0"/>
              <a:t>: </a:t>
            </a:r>
            <a:r>
              <a:rPr lang="hu-HU" dirty="0"/>
              <a:t>’</a:t>
            </a:r>
            <a:r>
              <a:rPr lang="hu-HU" dirty="0" err="1"/>
              <a:t>láttatik</a:t>
            </a:r>
            <a:r>
              <a:rPr lang="hu-HU" dirty="0"/>
              <a:t>, mutatkozik’, ezt igazolja, hogy az igealak a </a:t>
            </a:r>
            <a:r>
              <a:rPr lang="hu-HU" i="1" dirty="0"/>
              <a:t>tör </a:t>
            </a:r>
            <a:r>
              <a:rPr lang="hu-HU" dirty="0"/>
              <a:t>vagy </a:t>
            </a:r>
            <a:r>
              <a:rPr lang="hu-HU" i="1" dirty="0"/>
              <a:t>tér </a:t>
            </a:r>
            <a:r>
              <a:rPr lang="hu-HU" dirty="0"/>
              <a:t>igével való rokonítása igen bizonytalan, ilyen formában hapax lenne; továbbá, hogy a latin eredetinek megfelel; az itteni íráshiba (t és r tévesztése, felcserélése, hasonló módú írása) itt könnyen magyarázható, a kódex egyéb helyei is támogatják. </a:t>
            </a:r>
          </a:p>
          <a:p>
            <a:pPr lvl="1"/>
            <a:r>
              <a:rPr lang="hu-HU" dirty="0"/>
              <a:t>a </a:t>
            </a:r>
            <a:r>
              <a:rPr lang="hu-HU" i="1" dirty="0" err="1"/>
              <a:t>kyul</a:t>
            </a:r>
            <a:r>
              <a:rPr lang="hu-HU" i="1" dirty="0"/>
              <a:t> </a:t>
            </a:r>
            <a:r>
              <a:rPr lang="hu-HU" dirty="0"/>
              <a:t>Mészöly alapján ’</a:t>
            </a:r>
            <a:r>
              <a:rPr lang="hu-HU" dirty="0" err="1"/>
              <a:t>kifelé</a:t>
            </a:r>
            <a:r>
              <a:rPr lang="hu-HU" dirty="0"/>
              <a:t>’ (a </a:t>
            </a:r>
            <a:r>
              <a:rPr lang="hu-HU" i="1" dirty="0"/>
              <a:t>kívül </a:t>
            </a:r>
            <a:r>
              <a:rPr lang="hu-HU" dirty="0"/>
              <a:t>egyik funkciója volt a korban ez, ti. kívülre)</a:t>
            </a:r>
          </a:p>
          <a:p>
            <a:pPr lvl="0"/>
            <a:r>
              <a:rPr lang="hu-HU" i="1" dirty="0"/>
              <a:t>tör: </a:t>
            </a:r>
            <a:r>
              <a:rPr lang="hu-HU" dirty="0"/>
              <a:t>ismeretlen eredetű</a:t>
            </a:r>
          </a:p>
          <a:p>
            <a:pPr lvl="0"/>
            <a:r>
              <a:rPr lang="hu-HU" i="1" dirty="0" err="1"/>
              <a:t>tetik</a:t>
            </a:r>
            <a:r>
              <a:rPr lang="hu-HU" dirty="0"/>
              <a:t>: műveltető képző + </a:t>
            </a:r>
            <a:r>
              <a:rPr lang="hu-HU" i="1" dirty="0" err="1"/>
              <a:t>-ik</a:t>
            </a:r>
            <a:r>
              <a:rPr lang="hu-HU" i="1" dirty="0"/>
              <a:t> </a:t>
            </a:r>
            <a:r>
              <a:rPr lang="hu-HU" dirty="0"/>
              <a:t>(ezt l. a </a:t>
            </a:r>
            <a:r>
              <a:rPr lang="hu-HU" dirty="0" err="1"/>
              <a:t>HB-ben</a:t>
            </a:r>
            <a:r>
              <a:rPr lang="hu-HU" dirty="0"/>
              <a:t>)</a:t>
            </a:r>
          </a:p>
          <a:p>
            <a:r>
              <a:rPr lang="hu-HU" i="1" dirty="0" err="1"/>
              <a:t>kyul</a:t>
            </a:r>
            <a:r>
              <a:rPr lang="hu-HU" dirty="0"/>
              <a:t> ~ </a:t>
            </a:r>
            <a:r>
              <a:rPr lang="hu-HU" i="1" dirty="0"/>
              <a:t>ki</a:t>
            </a:r>
            <a:r>
              <a:rPr lang="hu-HU" dirty="0"/>
              <a:t> (igekötő): l. </a:t>
            </a:r>
            <a:r>
              <a:rPr lang="hu-HU" i="1" dirty="0" err="1" smtClean="0"/>
              <a:t>kyniuhhad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7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iumhummok</a:t>
            </a:r>
            <a:r>
              <a:rPr lang="hu-HU" dirty="0"/>
              <a:t> ‘</a:t>
            </a:r>
            <a:r>
              <a:rPr lang="hu-HU" dirty="0" err="1"/>
              <a:t>jonhomnak</a:t>
            </a:r>
            <a:r>
              <a:rPr lang="hu-HU" dirty="0"/>
              <a:t>’: l. </a:t>
            </a:r>
            <a:r>
              <a:rPr lang="hu-HU" i="1" dirty="0" err="1"/>
              <a:t>jonhom</a:t>
            </a:r>
            <a:r>
              <a:rPr lang="hu-HU" dirty="0"/>
              <a:t>, </a:t>
            </a:r>
            <a:r>
              <a:rPr lang="hu-HU" i="1" dirty="0" err="1"/>
              <a:t>viragnac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bel</a:t>
            </a:r>
            <a:r>
              <a:rPr lang="hu-HU" dirty="0"/>
              <a:t> </a:t>
            </a:r>
            <a:r>
              <a:rPr lang="hu-HU" i="1" dirty="0" err="1"/>
              <a:t>bua</a:t>
            </a:r>
            <a:r>
              <a:rPr lang="hu-HU" dirty="0"/>
              <a:t> ‘</a:t>
            </a:r>
            <a:r>
              <a:rPr lang="hu-HU" dirty="0" err="1"/>
              <a:t>bel</a:t>
            </a:r>
            <a:r>
              <a:rPr lang="hu-HU" dirty="0"/>
              <a:t> búja’, ’</a:t>
            </a:r>
            <a:r>
              <a:rPr lang="hu-HU" dirty="0" err="1"/>
              <a:t>belső</a:t>
            </a:r>
            <a:r>
              <a:rPr lang="hu-HU" dirty="0"/>
              <a:t> fájdalma’</a:t>
            </a:r>
          </a:p>
          <a:p>
            <a:pPr lvl="0"/>
            <a:r>
              <a:rPr lang="hu-HU" i="1" dirty="0"/>
              <a:t>bel:  </a:t>
            </a:r>
            <a:r>
              <a:rPr lang="hu-HU" dirty="0"/>
              <a:t>l. </a:t>
            </a:r>
            <a:r>
              <a:rPr lang="hu-HU" i="1" dirty="0"/>
              <a:t>–</a:t>
            </a:r>
            <a:r>
              <a:rPr lang="hu-HU" i="1" dirty="0" err="1"/>
              <a:t>ban</a:t>
            </a:r>
            <a:r>
              <a:rPr lang="hu-HU" i="1" dirty="0"/>
              <a:t>/</a:t>
            </a:r>
            <a:r>
              <a:rPr lang="hu-HU" i="1" dirty="0" err="1"/>
              <a:t>-ben</a:t>
            </a:r>
            <a:r>
              <a:rPr lang="hu-HU" i="1" dirty="0"/>
              <a:t>, </a:t>
            </a:r>
            <a:r>
              <a:rPr lang="hu-HU" i="1" dirty="0" err="1"/>
              <a:t>-ból</a:t>
            </a:r>
            <a:r>
              <a:rPr lang="hu-HU" i="1" dirty="0"/>
              <a:t>/</a:t>
            </a:r>
            <a:r>
              <a:rPr lang="hu-HU" i="1" dirty="0" err="1"/>
              <a:t>-ból</a:t>
            </a:r>
            <a:r>
              <a:rPr lang="hu-HU" i="1" dirty="0"/>
              <a:t>, </a:t>
            </a:r>
            <a:r>
              <a:rPr lang="hu-HU" i="1" dirty="0" err="1"/>
              <a:t>-ba</a:t>
            </a:r>
            <a:r>
              <a:rPr lang="hu-HU" i="1" dirty="0"/>
              <a:t>/</a:t>
            </a:r>
            <a:r>
              <a:rPr lang="hu-HU" i="1" dirty="0" err="1"/>
              <a:t>-be</a:t>
            </a:r>
            <a:r>
              <a:rPr lang="hu-HU" i="1" dirty="0"/>
              <a:t> </a:t>
            </a:r>
            <a:r>
              <a:rPr lang="hu-HU" dirty="0"/>
              <a:t>ragcsalád, ill. korábban</a:t>
            </a:r>
          </a:p>
          <a:p>
            <a:pPr lvl="0"/>
            <a:r>
              <a:rPr lang="hu-HU" i="1" dirty="0" err="1"/>
              <a:t>bua</a:t>
            </a:r>
            <a:r>
              <a:rPr lang="hu-HU" dirty="0"/>
              <a:t>: l. </a:t>
            </a:r>
            <a:r>
              <a:rPr lang="hu-HU" i="1" dirty="0" err="1"/>
              <a:t>buol</a:t>
            </a:r>
            <a:r>
              <a:rPr lang="hu-HU" i="1" dirty="0"/>
              <a:t>, </a:t>
            </a:r>
            <a:r>
              <a:rPr lang="hu-HU" i="1" dirty="0" err="1"/>
              <a:t>buabeleul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qui</a:t>
            </a:r>
            <a:r>
              <a:rPr lang="hu-HU" dirty="0"/>
              <a:t>: l. </a:t>
            </a:r>
            <a:r>
              <a:rPr lang="hu-HU" i="1" dirty="0" err="1"/>
              <a:t>kyniuhhad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ſumha</a:t>
            </a:r>
            <a:r>
              <a:rPr lang="hu-HU" dirty="0"/>
              <a:t> ‘soha’</a:t>
            </a:r>
          </a:p>
          <a:p>
            <a:pPr lvl="0"/>
            <a:r>
              <a:rPr lang="hu-HU" i="1" dirty="0"/>
              <a:t>sem</a:t>
            </a:r>
            <a:r>
              <a:rPr lang="hu-HU" dirty="0"/>
              <a:t> (</a:t>
            </a:r>
            <a:r>
              <a:rPr lang="hu-HU" i="1" dirty="0"/>
              <a:t>is</a:t>
            </a:r>
            <a:r>
              <a:rPr lang="hu-HU" dirty="0"/>
              <a:t>, </a:t>
            </a:r>
            <a:r>
              <a:rPr lang="hu-HU" i="1" dirty="0"/>
              <a:t>és</a:t>
            </a:r>
            <a:r>
              <a:rPr lang="hu-HU" dirty="0"/>
              <a:t>, </a:t>
            </a:r>
            <a:r>
              <a:rPr lang="hu-HU" i="1" dirty="0"/>
              <a:t>s</a:t>
            </a:r>
            <a:r>
              <a:rPr lang="hu-HU" dirty="0"/>
              <a:t> + </a:t>
            </a:r>
            <a:r>
              <a:rPr lang="hu-HU" i="1" dirty="0"/>
              <a:t>nem </a:t>
            </a:r>
            <a:r>
              <a:rPr lang="hu-HU" dirty="0"/>
              <a:t>tag. szó) + </a:t>
            </a:r>
            <a:r>
              <a:rPr lang="hu-HU" i="1" dirty="0"/>
              <a:t>ha</a:t>
            </a:r>
            <a:r>
              <a:rPr lang="hu-HU" dirty="0"/>
              <a:t>  &gt; </a:t>
            </a:r>
            <a:r>
              <a:rPr lang="hu-HU" i="1" dirty="0" err="1"/>
              <a:t>somha</a:t>
            </a:r>
            <a:r>
              <a:rPr lang="hu-HU" i="1" dirty="0"/>
              <a:t> &gt; soha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32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nym</a:t>
            </a:r>
            <a:r>
              <a:rPr lang="hu-HU" dirty="0"/>
              <a:t> ‘nem’</a:t>
            </a:r>
          </a:p>
          <a:p>
            <a:pPr lvl="0"/>
            <a:r>
              <a:rPr lang="hu-HU" dirty="0"/>
              <a:t>ősi örökség, a </a:t>
            </a:r>
            <a:r>
              <a:rPr lang="hu-HU" i="1" dirty="0"/>
              <a:t>ne</a:t>
            </a:r>
            <a:r>
              <a:rPr lang="hu-HU" dirty="0"/>
              <a:t> előzménye az </a:t>
            </a:r>
            <a:r>
              <a:rPr lang="hu-HU" dirty="0" err="1"/>
              <a:t>ur</a:t>
            </a:r>
            <a:r>
              <a:rPr lang="hu-HU" dirty="0"/>
              <a:t>. *</a:t>
            </a:r>
            <a:r>
              <a:rPr lang="hu-HU" i="1" dirty="0"/>
              <a:t>ne</a:t>
            </a:r>
            <a:r>
              <a:rPr lang="hu-HU" dirty="0"/>
              <a:t> mutató névmás (vö. </a:t>
            </a:r>
            <a:r>
              <a:rPr lang="hu-HU" i="1" dirty="0"/>
              <a:t>némi</a:t>
            </a:r>
            <a:r>
              <a:rPr lang="hu-HU" dirty="0"/>
              <a:t>, </a:t>
            </a:r>
            <a:r>
              <a:rPr lang="hu-HU" i="1" dirty="0"/>
              <a:t>némely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nem</a:t>
            </a:r>
            <a:r>
              <a:rPr lang="hu-HU" dirty="0"/>
              <a:t>: *</a:t>
            </a:r>
            <a:r>
              <a:rPr lang="hu-HU" i="1" dirty="0"/>
              <a:t>ne</a:t>
            </a:r>
            <a:r>
              <a:rPr lang="hu-HU" dirty="0"/>
              <a:t> + *</a:t>
            </a:r>
            <a:r>
              <a:rPr lang="hu-HU" i="1" dirty="0"/>
              <a:t>mi</a:t>
            </a:r>
            <a:r>
              <a:rPr lang="hu-HU" dirty="0"/>
              <a:t> ’</a:t>
            </a:r>
            <a:r>
              <a:rPr lang="hu-HU" dirty="0" err="1"/>
              <a:t>ez</a:t>
            </a:r>
            <a:r>
              <a:rPr lang="hu-HU" dirty="0"/>
              <a:t>’ + ’</a:t>
            </a:r>
            <a:r>
              <a:rPr lang="hu-HU" dirty="0" err="1"/>
              <a:t>mi</a:t>
            </a:r>
            <a:r>
              <a:rPr lang="hu-HU" dirty="0"/>
              <a:t>, micsoda’</a:t>
            </a:r>
          </a:p>
          <a:p>
            <a:pPr lvl="0"/>
            <a:r>
              <a:rPr lang="hu-HU" dirty="0"/>
              <a:t>tagadószóvá válása már az együttélés korában megkezdődött</a:t>
            </a:r>
          </a:p>
          <a:p>
            <a:pPr marL="0" indent="0">
              <a:buNone/>
            </a:pPr>
            <a:r>
              <a:rPr lang="hu-HU" dirty="0"/>
              <a:t>[</a:t>
            </a:r>
            <a:r>
              <a:rPr lang="hu-HU" i="1" dirty="0" err="1"/>
              <a:t>kyul</a:t>
            </a:r>
            <a:r>
              <a:rPr lang="hu-HU" dirty="0"/>
              <a:t>] </a:t>
            </a:r>
            <a:r>
              <a:rPr lang="hu-HU" i="1" dirty="0" err="1"/>
              <a:t>hyul</a:t>
            </a:r>
            <a:r>
              <a:rPr lang="hu-HU" dirty="0"/>
              <a:t> ‘</a:t>
            </a:r>
            <a:r>
              <a:rPr lang="hu-HU" dirty="0" err="1"/>
              <a:t>kíül</a:t>
            </a:r>
            <a:r>
              <a:rPr lang="hu-HU" i="1" dirty="0"/>
              <a:t> </a:t>
            </a:r>
            <a:r>
              <a:rPr lang="hu-HU" dirty="0" err="1"/>
              <a:t>hiül</a:t>
            </a:r>
            <a:r>
              <a:rPr lang="hu-HU" dirty="0" smtClean="0"/>
              <a:t>’</a:t>
            </a:r>
          </a:p>
          <a:p>
            <a:r>
              <a:rPr lang="hu-HU" i="1" dirty="0"/>
              <a:t>ki</a:t>
            </a:r>
            <a:r>
              <a:rPr lang="hu-HU" dirty="0"/>
              <a:t>: l. </a:t>
            </a:r>
            <a:r>
              <a:rPr lang="hu-HU" i="1" dirty="0" err="1"/>
              <a:t>kyniuhhad</a:t>
            </a:r>
            <a:endParaRPr lang="hu-HU" dirty="0"/>
          </a:p>
          <a:p>
            <a:r>
              <a:rPr lang="hu-HU" i="1" dirty="0" err="1"/>
              <a:t>hyul</a:t>
            </a:r>
            <a:r>
              <a:rPr lang="hu-HU" i="1" dirty="0"/>
              <a:t>: </a:t>
            </a:r>
            <a:endParaRPr lang="hu-HU" dirty="0"/>
          </a:p>
          <a:p>
            <a:pPr lvl="0"/>
            <a:r>
              <a:rPr lang="hu-HU" i="1" dirty="0" err="1"/>
              <a:t>hy</a:t>
            </a:r>
            <a:r>
              <a:rPr lang="hu-HU" dirty="0" err="1"/>
              <a:t>-</a:t>
            </a:r>
            <a:r>
              <a:rPr lang="hu-HU" dirty="0"/>
              <a:t>: vitatott </a:t>
            </a:r>
            <a:r>
              <a:rPr lang="hu-HU" dirty="0" err="1"/>
              <a:t>er</a:t>
            </a:r>
            <a:r>
              <a:rPr lang="hu-HU" dirty="0"/>
              <a:t>., Benkő </a:t>
            </a:r>
            <a:r>
              <a:rPr lang="hu-HU" i="1" dirty="0" err="1"/>
              <a:t>hiul</a:t>
            </a:r>
            <a:r>
              <a:rPr lang="hu-HU" dirty="0"/>
              <a:t> ‘fogy, üresedik’ (vö. </a:t>
            </a:r>
            <a:r>
              <a:rPr lang="hu-HU" i="1" dirty="0"/>
              <a:t>hiány</a:t>
            </a:r>
            <a:r>
              <a:rPr lang="hu-HU" dirty="0"/>
              <a:t>), vö. HB. </a:t>
            </a:r>
            <a:r>
              <a:rPr lang="hu-HU" i="1" dirty="0" err="1"/>
              <a:t>heon</a:t>
            </a:r>
            <a:r>
              <a:rPr lang="hu-HU" i="1" dirty="0"/>
              <a:t> </a:t>
            </a:r>
            <a:r>
              <a:rPr lang="hu-HU" dirty="0"/>
              <a:t>etimológiája</a:t>
            </a:r>
          </a:p>
          <a:p>
            <a:r>
              <a:rPr lang="hu-HU" i="1" dirty="0"/>
              <a:t>l</a:t>
            </a:r>
            <a:r>
              <a:rPr lang="hu-HU" dirty="0"/>
              <a:t>: </a:t>
            </a:r>
            <a:r>
              <a:rPr lang="hu-HU" dirty="0" err="1"/>
              <a:t>-képző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39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hu-HU" b="1" i="1" dirty="0" err="1"/>
              <a:t>Wegh</a:t>
            </a:r>
            <a:r>
              <a:rPr lang="hu-HU" b="1" i="1" dirty="0"/>
              <a:t> </a:t>
            </a:r>
            <a:r>
              <a:rPr lang="hu-HU" b="1" i="1" dirty="0" err="1"/>
              <a:t>halal</a:t>
            </a:r>
            <a:r>
              <a:rPr lang="hu-HU" b="1" i="1" dirty="0"/>
              <a:t> </a:t>
            </a:r>
            <a:r>
              <a:rPr lang="hu-HU" b="1" i="1" dirty="0" err="1"/>
              <a:t>engumet</a:t>
            </a:r>
            <a:r>
              <a:rPr lang="hu-HU" b="1" i="1" dirty="0"/>
              <a:t> / </a:t>
            </a:r>
            <a:r>
              <a:rPr lang="hu-HU" b="1" i="1" dirty="0" err="1"/>
              <a:t>eggedum</a:t>
            </a:r>
            <a:r>
              <a:rPr lang="hu-HU" b="1" i="1" dirty="0"/>
              <a:t> </a:t>
            </a:r>
            <a:r>
              <a:rPr lang="hu-HU" b="1" i="1" dirty="0" err="1"/>
              <a:t>illen</a:t>
            </a:r>
            <a:r>
              <a:rPr lang="hu-HU" b="1" i="1" dirty="0"/>
              <a:t> / </a:t>
            </a:r>
            <a:r>
              <a:rPr lang="hu-HU" b="1" i="1" dirty="0" err="1"/>
              <a:t>maraggun</a:t>
            </a:r>
            <a:r>
              <a:rPr lang="hu-HU" b="1" i="1" dirty="0"/>
              <a:t> </a:t>
            </a:r>
            <a:r>
              <a:rPr lang="hu-HU" b="1" i="1" dirty="0" err="1"/>
              <a:t>urodum</a:t>
            </a:r>
            <a:r>
              <a:rPr lang="hu-HU" b="1" i="1" dirty="0"/>
              <a:t>, </a:t>
            </a:r>
            <a:r>
              <a:rPr lang="hu-HU" b="1" i="1" dirty="0" err="1"/>
              <a:t>kyth</a:t>
            </a:r>
            <a:r>
              <a:rPr lang="hu-HU" b="1" i="1" dirty="0"/>
              <a:t> </a:t>
            </a:r>
            <a:r>
              <a:rPr lang="hu-HU" b="1" i="1" dirty="0" err="1"/>
              <a:t>wylag</a:t>
            </a:r>
            <a:r>
              <a:rPr lang="hu-HU" b="1" i="1" dirty="0"/>
              <a:t> </a:t>
            </a:r>
            <a:r>
              <a:rPr lang="hu-HU" b="1" i="1" dirty="0" err="1"/>
              <a:t>felleyn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 err="1"/>
              <a:t>Wegh</a:t>
            </a:r>
            <a:r>
              <a:rPr lang="hu-HU" dirty="0"/>
              <a:t> ‘végy’</a:t>
            </a:r>
          </a:p>
          <a:p>
            <a:pPr lvl="0"/>
            <a:r>
              <a:rPr lang="hu-HU" i="1" dirty="0"/>
              <a:t>vesz: </a:t>
            </a:r>
            <a:r>
              <a:rPr lang="hu-HU" dirty="0"/>
              <a:t>vsz. a </a:t>
            </a:r>
            <a:r>
              <a:rPr lang="hu-HU" i="1" dirty="0"/>
              <a:t>visz</a:t>
            </a:r>
            <a:r>
              <a:rPr lang="hu-HU" dirty="0"/>
              <a:t> (*</a:t>
            </a:r>
            <a:r>
              <a:rPr lang="hu-HU" i="1" dirty="0" err="1"/>
              <a:t>βīke</a:t>
            </a:r>
            <a:r>
              <a:rPr lang="hu-HU" dirty="0"/>
              <a:t>) igéből keletkezett szóhasadással </a:t>
            </a:r>
          </a:p>
          <a:p>
            <a:pPr lvl="0"/>
            <a:r>
              <a:rPr lang="hu-HU" i="1" dirty="0" err="1"/>
              <a:t>sz</a:t>
            </a:r>
            <a:r>
              <a:rPr lang="hu-HU" dirty="0"/>
              <a:t>, </a:t>
            </a:r>
            <a:r>
              <a:rPr lang="hu-HU" i="1" dirty="0"/>
              <a:t>v</a:t>
            </a:r>
            <a:r>
              <a:rPr lang="hu-HU" dirty="0"/>
              <a:t>-s ige, l. a </a:t>
            </a:r>
            <a:r>
              <a:rPr lang="hu-HU" dirty="0" err="1"/>
              <a:t>HB-nél</a:t>
            </a:r>
            <a:r>
              <a:rPr lang="hu-HU" dirty="0"/>
              <a:t> azokról elmondottakat (különösen a felszól. módról),  </a:t>
            </a:r>
            <a:r>
              <a:rPr lang="hu-HU" i="1" dirty="0"/>
              <a:t>j</a:t>
            </a:r>
            <a:r>
              <a:rPr lang="hu-HU" dirty="0"/>
              <a:t>: a felszólító mód, l. </a:t>
            </a:r>
            <a:r>
              <a:rPr lang="hu-HU" i="1" dirty="0" err="1"/>
              <a:t>thekunched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halal</a:t>
            </a:r>
            <a:r>
              <a:rPr lang="hu-HU" dirty="0"/>
              <a:t> ‘halál’</a:t>
            </a:r>
          </a:p>
          <a:p>
            <a:pPr lvl="0"/>
            <a:r>
              <a:rPr lang="hu-HU" i="1" dirty="0"/>
              <a:t>hal: </a:t>
            </a:r>
            <a:r>
              <a:rPr lang="hu-HU" dirty="0"/>
              <a:t>ősi uráli örökség (*</a:t>
            </a:r>
            <a:r>
              <a:rPr lang="hu-HU" i="1" dirty="0" err="1"/>
              <a:t>kole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-l</a:t>
            </a:r>
            <a:r>
              <a:rPr lang="hu-HU" i="1" dirty="0"/>
              <a:t>:</a:t>
            </a:r>
            <a:r>
              <a:rPr lang="hu-HU" dirty="0"/>
              <a:t> </a:t>
            </a:r>
            <a:r>
              <a:rPr lang="hu-HU" dirty="0" err="1"/>
              <a:t>deverbális</a:t>
            </a:r>
            <a:r>
              <a:rPr lang="hu-HU" dirty="0"/>
              <a:t> nomenképző</a:t>
            </a:r>
          </a:p>
          <a:p>
            <a:pPr marL="0" indent="0">
              <a:buNone/>
            </a:pPr>
            <a:r>
              <a:rPr lang="hu-HU" i="1" dirty="0" err="1"/>
              <a:t>engumet</a:t>
            </a:r>
            <a:r>
              <a:rPr lang="hu-HU" dirty="0"/>
              <a:t> ‘engemet’</a:t>
            </a:r>
          </a:p>
          <a:p>
            <a:pPr lvl="0"/>
            <a:r>
              <a:rPr lang="hu-HU" i="1" dirty="0"/>
              <a:t>engem: én</a:t>
            </a:r>
            <a:r>
              <a:rPr lang="hu-HU" dirty="0"/>
              <a:t>: l. korábban + </a:t>
            </a:r>
            <a:r>
              <a:rPr lang="hu-HU" i="1" dirty="0"/>
              <a:t>g</a:t>
            </a:r>
            <a:r>
              <a:rPr lang="hu-HU" dirty="0"/>
              <a:t>: névmásképző + </a:t>
            </a:r>
            <a:r>
              <a:rPr lang="hu-HU" i="1" dirty="0"/>
              <a:t>m</a:t>
            </a:r>
            <a:r>
              <a:rPr lang="hu-HU" dirty="0"/>
              <a:t>: E/1 </a:t>
            </a:r>
            <a:r>
              <a:rPr lang="hu-HU" dirty="0" err="1"/>
              <a:t>bszj</a:t>
            </a:r>
            <a:r>
              <a:rPr lang="hu-HU" dirty="0"/>
              <a:t>. (l korábban) + </a:t>
            </a:r>
            <a:r>
              <a:rPr lang="hu-HU" i="1" dirty="0"/>
              <a:t>t</a:t>
            </a:r>
            <a:r>
              <a:rPr lang="hu-HU" dirty="0"/>
              <a:t>: tárgyrag l. </a:t>
            </a:r>
            <a:r>
              <a:rPr lang="hu-HU" i="1" dirty="0" err="1"/>
              <a:t>aniath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24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 err="1"/>
              <a:t>eggedum</a:t>
            </a:r>
            <a:r>
              <a:rPr lang="hu-HU" dirty="0"/>
              <a:t> ‘</a:t>
            </a:r>
            <a:r>
              <a:rPr lang="hu-HU" dirty="0" err="1"/>
              <a:t>egyedüm</a:t>
            </a:r>
            <a:r>
              <a:rPr lang="hu-HU" dirty="0"/>
              <a:t>, egyetlenkém’: l. </a:t>
            </a:r>
            <a:r>
              <a:rPr lang="hu-HU" i="1" dirty="0"/>
              <a:t>egy</a:t>
            </a:r>
            <a:r>
              <a:rPr lang="hu-HU" dirty="0"/>
              <a:t>, </a:t>
            </a:r>
            <a:r>
              <a:rPr lang="hu-HU" i="1" dirty="0" err="1"/>
              <a:t>fyodumtul</a:t>
            </a:r>
            <a:endParaRPr lang="hu-HU" dirty="0"/>
          </a:p>
          <a:p>
            <a:r>
              <a:rPr lang="hu-HU" i="1" dirty="0" err="1"/>
              <a:t>illen</a:t>
            </a:r>
            <a:r>
              <a:rPr lang="hu-HU" dirty="0"/>
              <a:t> ‘éljen’</a:t>
            </a:r>
          </a:p>
          <a:p>
            <a:pPr marL="0" lvl="0" indent="0">
              <a:buNone/>
            </a:pPr>
            <a:r>
              <a:rPr lang="hu-HU" i="1" dirty="0"/>
              <a:t>él: </a:t>
            </a:r>
            <a:r>
              <a:rPr lang="hu-HU" dirty="0"/>
              <a:t>ősi uráli örökség (*</a:t>
            </a:r>
            <a:r>
              <a:rPr lang="hu-HU" i="1" dirty="0" err="1"/>
              <a:t>elä</a:t>
            </a:r>
            <a:r>
              <a:rPr lang="hu-HU" dirty="0"/>
              <a:t>), </a:t>
            </a:r>
            <a:r>
              <a:rPr lang="hu-HU" dirty="0" err="1"/>
              <a:t>pótlónyúlással</a:t>
            </a:r>
            <a:r>
              <a:rPr lang="hu-HU" dirty="0"/>
              <a:t> lett hosszú </a:t>
            </a:r>
            <a:r>
              <a:rPr lang="hu-HU" i="1" dirty="0"/>
              <a:t>é</a:t>
            </a:r>
            <a:endParaRPr lang="hu-HU" dirty="0"/>
          </a:p>
          <a:p>
            <a:pPr lvl="0"/>
            <a:r>
              <a:rPr lang="hu-HU" i="1" dirty="0"/>
              <a:t>j</a:t>
            </a:r>
            <a:r>
              <a:rPr lang="hu-HU" dirty="0"/>
              <a:t>: l. </a:t>
            </a:r>
            <a:r>
              <a:rPr lang="hu-HU" i="1" dirty="0" err="1"/>
              <a:t>thekunched</a:t>
            </a:r>
            <a:r>
              <a:rPr lang="hu-HU" dirty="0"/>
              <a:t> </a:t>
            </a:r>
          </a:p>
          <a:p>
            <a:pPr lvl="0"/>
            <a:r>
              <a:rPr lang="hu-HU" i="1" dirty="0"/>
              <a:t>n: </a:t>
            </a:r>
            <a:r>
              <a:rPr lang="hu-HU" dirty="0"/>
              <a:t>képzői eredetű igei személyrag</a:t>
            </a:r>
          </a:p>
          <a:p>
            <a:pPr marL="0" indent="0">
              <a:buNone/>
            </a:pPr>
            <a:r>
              <a:rPr lang="hu-HU" i="1" dirty="0" err="1"/>
              <a:t>maraggun</a:t>
            </a:r>
            <a:r>
              <a:rPr lang="hu-HU" dirty="0"/>
              <a:t> ‘maradjon’</a:t>
            </a:r>
          </a:p>
          <a:p>
            <a:pPr lvl="0"/>
            <a:r>
              <a:rPr lang="hu-HU" i="1" dirty="0"/>
              <a:t>marad: </a:t>
            </a:r>
            <a:r>
              <a:rPr lang="hu-HU" dirty="0"/>
              <a:t>bizonytalan eredetű (talán ősi örökség)</a:t>
            </a:r>
          </a:p>
          <a:p>
            <a:pPr lvl="0"/>
            <a:r>
              <a:rPr lang="hu-HU" i="1" dirty="0"/>
              <a:t>d</a:t>
            </a:r>
            <a:r>
              <a:rPr lang="hu-HU" dirty="0"/>
              <a:t>: gyakorító képző</a:t>
            </a:r>
          </a:p>
          <a:p>
            <a:pPr lvl="0"/>
            <a:r>
              <a:rPr lang="hu-HU" i="1" dirty="0"/>
              <a:t>j</a:t>
            </a:r>
            <a:r>
              <a:rPr lang="hu-HU" dirty="0"/>
              <a:t>: l. </a:t>
            </a:r>
            <a:r>
              <a:rPr lang="hu-HU" i="1" dirty="0" err="1"/>
              <a:t>thekunched</a:t>
            </a:r>
            <a:endParaRPr lang="hu-HU" dirty="0"/>
          </a:p>
          <a:p>
            <a:r>
              <a:rPr lang="hu-HU" i="1" dirty="0"/>
              <a:t>n</a:t>
            </a:r>
            <a:r>
              <a:rPr lang="hu-HU" dirty="0"/>
              <a:t>: l. </a:t>
            </a:r>
            <a:r>
              <a:rPr lang="hu-HU" i="1" dirty="0" err="1"/>
              <a:t>illen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89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5 fő jelentés:</a:t>
            </a:r>
          </a:p>
          <a:p>
            <a:pPr marL="514350" indent="-514350">
              <a:buAutoNum type="arabicPeriod"/>
            </a:pPr>
            <a:r>
              <a:rPr lang="hu-HU" dirty="0" smtClean="0"/>
              <a:t>Bűnre csábító, pokolbeli gonosz szellem. (</a:t>
            </a:r>
            <a:r>
              <a:rPr lang="hu-HU" i="1" dirty="0" smtClean="0"/>
              <a:t>Az ördög nem alszik.</a:t>
            </a:r>
            <a:r>
              <a:rPr lang="hu-HU" dirty="0" smtClean="0"/>
              <a:t>)</a:t>
            </a:r>
          </a:p>
          <a:p>
            <a:pPr marL="514350" indent="-514350">
              <a:buAutoNum type="arabicPeriod"/>
            </a:pPr>
            <a:r>
              <a:rPr lang="hu-HU" dirty="0" smtClean="0"/>
              <a:t>(</a:t>
            </a:r>
            <a:r>
              <a:rPr lang="hu-HU" dirty="0" err="1" smtClean="0"/>
              <a:t>átv</a:t>
            </a:r>
            <a:r>
              <a:rPr lang="hu-HU" dirty="0" smtClean="0"/>
              <a:t>.) rosszra csábító erő (</a:t>
            </a:r>
            <a:r>
              <a:rPr lang="hu-HU" i="1" dirty="0" smtClean="0"/>
              <a:t>a nagyravágyás ördöge</a:t>
            </a:r>
            <a:r>
              <a:rPr lang="hu-HU" dirty="0" smtClean="0"/>
              <a:t>)</a:t>
            </a:r>
          </a:p>
          <a:p>
            <a:pPr marL="514350" indent="-514350">
              <a:buAutoNum type="arabicPeriod"/>
            </a:pPr>
            <a:r>
              <a:rPr lang="hu-HU" dirty="0" smtClean="0"/>
              <a:t>(</a:t>
            </a:r>
            <a:r>
              <a:rPr lang="hu-HU" dirty="0" err="1" smtClean="0"/>
              <a:t>átv</a:t>
            </a:r>
            <a:r>
              <a:rPr lang="hu-HU" dirty="0" smtClean="0"/>
              <a:t>.) gonosz ember (</a:t>
            </a:r>
            <a:r>
              <a:rPr lang="hu-HU" i="1" dirty="0" smtClean="0"/>
              <a:t>valóságos ördög</a:t>
            </a:r>
            <a:r>
              <a:rPr lang="hu-HU" dirty="0" smtClean="0"/>
              <a:t>)</a:t>
            </a:r>
          </a:p>
          <a:p>
            <a:pPr marL="514350" indent="-514350">
              <a:buAutoNum type="arabicPeriod"/>
            </a:pPr>
            <a:r>
              <a:rPr lang="hu-HU" dirty="0" smtClean="0"/>
              <a:t>(</a:t>
            </a:r>
            <a:r>
              <a:rPr lang="hu-HU" dirty="0" err="1" smtClean="0"/>
              <a:t>átv</a:t>
            </a:r>
            <a:r>
              <a:rPr lang="hu-HU" dirty="0" smtClean="0"/>
              <a:t>.) szánalomra méltó ember (</a:t>
            </a:r>
            <a:r>
              <a:rPr lang="hu-HU" i="1" dirty="0" smtClean="0"/>
              <a:t>szegény ördög</a:t>
            </a:r>
            <a:r>
              <a:rPr lang="hu-HU" dirty="0" smtClean="0"/>
              <a:t>)</a:t>
            </a:r>
          </a:p>
          <a:p>
            <a:pPr marL="514350" indent="-514350">
              <a:buAutoNum type="arabicPeriod"/>
            </a:pPr>
            <a:r>
              <a:rPr lang="hu-HU" dirty="0" smtClean="0"/>
              <a:t>(</a:t>
            </a:r>
            <a:r>
              <a:rPr lang="hu-HU" dirty="0" err="1" smtClean="0"/>
              <a:t>átv</a:t>
            </a:r>
            <a:r>
              <a:rPr lang="hu-HU" dirty="0" smtClean="0"/>
              <a:t>.) csintalan, pajkos gyermek (</a:t>
            </a:r>
            <a:r>
              <a:rPr lang="hu-HU" i="1" dirty="0" smtClean="0"/>
              <a:t>ördögfióka, kisördög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0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 err="1"/>
              <a:t>urodum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kyth</a:t>
            </a:r>
            <a:r>
              <a:rPr lang="hu-HU" dirty="0"/>
              <a:t> ‘kit’</a:t>
            </a:r>
          </a:p>
          <a:p>
            <a:pPr lvl="0"/>
            <a:r>
              <a:rPr lang="hu-HU" i="1" dirty="0"/>
              <a:t>ki: </a:t>
            </a:r>
            <a:r>
              <a:rPr lang="hu-HU" dirty="0"/>
              <a:t>ősi eredetű; eredetileg kérdő névmás &gt; </a:t>
            </a:r>
            <a:r>
              <a:rPr lang="hu-HU" dirty="0" err="1"/>
              <a:t>ksz</a:t>
            </a:r>
            <a:r>
              <a:rPr lang="hu-HU" dirty="0"/>
              <a:t>.</a:t>
            </a:r>
          </a:p>
          <a:p>
            <a:pPr lvl="0"/>
            <a:r>
              <a:rPr lang="hu-HU" i="1" dirty="0"/>
              <a:t>t</a:t>
            </a:r>
            <a:r>
              <a:rPr lang="hu-HU" dirty="0"/>
              <a:t>: l. </a:t>
            </a:r>
            <a:r>
              <a:rPr lang="hu-HU" i="1" dirty="0" err="1"/>
              <a:t>aniath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wylag</a:t>
            </a:r>
            <a:r>
              <a:rPr lang="hu-HU" dirty="0"/>
              <a:t>: l. </a:t>
            </a:r>
            <a:r>
              <a:rPr lang="hu-HU" i="1" dirty="0" err="1"/>
              <a:t>vylagum</a:t>
            </a:r>
            <a:endParaRPr lang="hu-HU" dirty="0"/>
          </a:p>
          <a:p>
            <a:r>
              <a:rPr lang="hu-HU" i="1" dirty="0" err="1"/>
              <a:t>felleyn</a:t>
            </a:r>
            <a:endParaRPr lang="hu-HU" dirty="0"/>
          </a:p>
          <a:p>
            <a:pPr marL="0" lvl="0" indent="0">
              <a:buNone/>
            </a:pPr>
            <a:r>
              <a:rPr lang="hu-HU" i="1" dirty="0"/>
              <a:t>fél: </a:t>
            </a:r>
            <a:r>
              <a:rPr lang="hu-HU" dirty="0"/>
              <a:t>ősi örökség *</a:t>
            </a:r>
            <a:r>
              <a:rPr lang="hu-HU" i="1" dirty="0"/>
              <a:t>pele</a:t>
            </a:r>
            <a:endParaRPr lang="hu-HU" dirty="0"/>
          </a:p>
          <a:p>
            <a:pPr lvl="0"/>
            <a:r>
              <a:rPr lang="hu-HU" i="1" dirty="0"/>
              <a:t>j</a:t>
            </a:r>
            <a:r>
              <a:rPr lang="hu-HU" dirty="0"/>
              <a:t>: felszól. módjel, l. </a:t>
            </a:r>
            <a:r>
              <a:rPr lang="hu-HU" i="1" dirty="0" err="1"/>
              <a:t>thekunched</a:t>
            </a:r>
            <a:endParaRPr lang="hu-HU" dirty="0"/>
          </a:p>
          <a:p>
            <a:r>
              <a:rPr lang="hu-HU" i="1" dirty="0"/>
              <a:t>n: </a:t>
            </a:r>
            <a:r>
              <a:rPr lang="hu-HU" dirty="0"/>
              <a:t>képzői eredetű igei személyrag, l. korábban</a:t>
            </a:r>
          </a:p>
        </p:txBody>
      </p:sp>
    </p:spTree>
    <p:extLst>
      <p:ext uri="{BB962C8B-B14F-4D97-AF65-F5344CB8AC3E}">
        <p14:creationId xmlns:p14="http://schemas.microsoft.com/office/powerpoint/2010/main" val="41960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O </a:t>
            </a:r>
            <a:r>
              <a:rPr lang="hu-HU" b="1" i="1" dirty="0" err="1"/>
              <a:t>ygoz</a:t>
            </a:r>
            <a:r>
              <a:rPr lang="hu-HU" b="1" i="1" dirty="0"/>
              <a:t> </a:t>
            </a:r>
            <a:r>
              <a:rPr lang="hu-HU" b="1" i="1" dirty="0" err="1"/>
              <a:t>ſyemonnok</a:t>
            </a:r>
            <a:r>
              <a:rPr lang="hu-HU" b="1" i="1" dirty="0"/>
              <a:t> bezzeg </a:t>
            </a:r>
            <a:r>
              <a:rPr lang="hu-HU" b="1" i="1" dirty="0" err="1"/>
              <a:t>ſcouuo</a:t>
            </a:r>
            <a:r>
              <a:rPr lang="hu-HU" b="1" i="1" dirty="0"/>
              <a:t> 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/>
              <a:t>O</a:t>
            </a:r>
            <a:r>
              <a:rPr lang="hu-HU" dirty="0"/>
              <a:t> ’</a:t>
            </a:r>
            <a:r>
              <a:rPr lang="hu-HU" dirty="0" err="1"/>
              <a:t>óh</a:t>
            </a:r>
            <a:r>
              <a:rPr lang="hu-HU" dirty="0"/>
              <a:t>’: l. korábban</a:t>
            </a:r>
          </a:p>
          <a:p>
            <a:pPr marL="0" indent="0">
              <a:buNone/>
            </a:pPr>
            <a:r>
              <a:rPr lang="hu-HU" i="1" dirty="0" err="1"/>
              <a:t>ygoz</a:t>
            </a:r>
            <a:r>
              <a:rPr lang="hu-HU" dirty="0"/>
              <a:t> ’</a:t>
            </a:r>
            <a:r>
              <a:rPr lang="hu-HU" dirty="0" err="1"/>
              <a:t>igaz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bizonytalan eredetű; ?a </a:t>
            </a:r>
            <a:r>
              <a:rPr lang="hu-HU" i="1" dirty="0" err="1"/>
              <a:t>jóg</a:t>
            </a:r>
            <a:r>
              <a:rPr lang="hu-HU" dirty="0"/>
              <a:t> ’</a:t>
            </a:r>
            <a:r>
              <a:rPr lang="hu-HU" dirty="0" err="1"/>
              <a:t>jó</a:t>
            </a:r>
            <a:r>
              <a:rPr lang="hu-HU" dirty="0"/>
              <a:t>, jobb kéz’ *</a:t>
            </a:r>
            <a:r>
              <a:rPr lang="hu-HU" i="1" dirty="0" err="1"/>
              <a:t>ig</a:t>
            </a:r>
            <a:r>
              <a:rPr lang="hu-HU" i="1" dirty="0"/>
              <a:t> </a:t>
            </a:r>
            <a:r>
              <a:rPr lang="hu-HU" dirty="0"/>
              <a:t>változatából</a:t>
            </a:r>
          </a:p>
          <a:p>
            <a:pPr lvl="0"/>
            <a:r>
              <a:rPr lang="hu-HU" i="1" dirty="0"/>
              <a:t>z</a:t>
            </a:r>
            <a:r>
              <a:rPr lang="hu-HU" dirty="0"/>
              <a:t>: </a:t>
            </a:r>
            <a:r>
              <a:rPr lang="hu-HU" dirty="0" err="1"/>
              <a:t>denominális</a:t>
            </a:r>
            <a:r>
              <a:rPr lang="hu-HU" dirty="0"/>
              <a:t> nomenképző</a:t>
            </a:r>
          </a:p>
          <a:p>
            <a:pPr marL="0" indent="0">
              <a:buNone/>
            </a:pPr>
            <a:r>
              <a:rPr lang="hu-HU" i="1" dirty="0" err="1" smtClean="0"/>
              <a:t>ſymeonnok</a:t>
            </a:r>
            <a:r>
              <a:rPr lang="hu-HU" dirty="0" smtClean="0"/>
              <a:t> </a:t>
            </a:r>
            <a:r>
              <a:rPr lang="hu-HU" dirty="0"/>
              <a:t>‘Simeonnak’</a:t>
            </a:r>
          </a:p>
          <a:p>
            <a:pPr lvl="0"/>
            <a:r>
              <a:rPr lang="hu-HU" i="1" dirty="0"/>
              <a:t>Simeon</a:t>
            </a:r>
            <a:r>
              <a:rPr lang="hu-HU" dirty="0"/>
              <a:t>: tulajdonnév</a:t>
            </a:r>
          </a:p>
          <a:p>
            <a:pPr lvl="0"/>
            <a:r>
              <a:rPr lang="hu-HU" i="1" dirty="0" err="1"/>
              <a:t>-nak</a:t>
            </a:r>
            <a:r>
              <a:rPr lang="hu-HU" i="1" dirty="0"/>
              <a:t>: </a:t>
            </a:r>
            <a:r>
              <a:rPr lang="hu-HU" dirty="0"/>
              <a:t>a birtokos jelző ragja, önálló szóból keletkezett testes rag: </a:t>
            </a:r>
            <a:r>
              <a:rPr lang="hu-HU" i="1" dirty="0"/>
              <a:t>ne</a:t>
            </a:r>
            <a:r>
              <a:rPr lang="hu-HU" dirty="0"/>
              <a:t> mutató névmás + </a:t>
            </a:r>
            <a:r>
              <a:rPr lang="hu-HU" i="1" dirty="0"/>
              <a:t>k</a:t>
            </a:r>
            <a:r>
              <a:rPr lang="hu-HU" dirty="0"/>
              <a:t> </a:t>
            </a:r>
            <a:r>
              <a:rPr lang="hu-HU" dirty="0" err="1"/>
              <a:t>lativusrag</a:t>
            </a:r>
            <a:r>
              <a:rPr lang="hu-HU" dirty="0"/>
              <a:t> (</a:t>
            </a:r>
            <a:r>
              <a:rPr lang="hu-HU" i="1" dirty="0"/>
              <a:t>nekem, neked </a:t>
            </a:r>
            <a:r>
              <a:rPr lang="hu-HU" dirty="0"/>
              <a:t>stb. </a:t>
            </a:r>
            <a:r>
              <a:rPr lang="hu-HU" dirty="0" err="1"/>
              <a:t>pdm</a:t>
            </a:r>
            <a:r>
              <a:rPr lang="hu-HU" dirty="0"/>
              <a:t> alapján a palatális alak az eredetibb)</a:t>
            </a:r>
          </a:p>
          <a:p>
            <a:pPr marL="0" indent="0">
              <a:buNone/>
            </a:pPr>
            <a:r>
              <a:rPr lang="hu-HU" i="1" dirty="0"/>
              <a:t>bezzeg</a:t>
            </a:r>
            <a:r>
              <a:rPr lang="hu-HU" dirty="0"/>
              <a:t> ‘</a:t>
            </a:r>
            <a:r>
              <a:rPr lang="hu-HU" dirty="0" err="1"/>
              <a:t>bezzeg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a </a:t>
            </a:r>
            <a:r>
              <a:rPr lang="hu-HU" i="1" dirty="0"/>
              <a:t>bíz</a:t>
            </a:r>
            <a:r>
              <a:rPr lang="hu-HU" dirty="0"/>
              <a:t>, </a:t>
            </a:r>
            <a:r>
              <a:rPr lang="hu-HU" i="1" dirty="0"/>
              <a:t>bízik</a:t>
            </a:r>
            <a:r>
              <a:rPr lang="hu-HU" dirty="0"/>
              <a:t> ige rövid magánhangzós változata adja a tövet</a:t>
            </a:r>
          </a:p>
          <a:p>
            <a:pPr lvl="0"/>
            <a:r>
              <a:rPr lang="hu-HU" i="1" dirty="0"/>
              <a:t>g</a:t>
            </a:r>
            <a:r>
              <a:rPr lang="hu-HU" dirty="0"/>
              <a:t>: tisztázatlan eredetű</a:t>
            </a:r>
          </a:p>
          <a:p>
            <a:r>
              <a:rPr lang="hu-HU" dirty="0"/>
              <a:t>határozószóvá öt. mondatok </a:t>
            </a:r>
            <a:r>
              <a:rPr lang="hu-HU" dirty="0" err="1"/>
              <a:t>főm-bei</a:t>
            </a:r>
            <a:r>
              <a:rPr lang="hu-HU" dirty="0"/>
              <a:t> névszói állítmányaként fejlődött</a:t>
            </a:r>
          </a:p>
        </p:txBody>
      </p:sp>
    </p:spTree>
    <p:extLst>
      <p:ext uri="{BB962C8B-B14F-4D97-AF65-F5344CB8AC3E}">
        <p14:creationId xmlns:p14="http://schemas.microsoft.com/office/powerpoint/2010/main" val="4220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dirty="0" err="1"/>
              <a:t>ſcouuo</a:t>
            </a:r>
            <a:r>
              <a:rPr lang="hu-HU" dirty="0"/>
              <a:t> ‘szava’</a:t>
            </a:r>
          </a:p>
          <a:p>
            <a:pPr lvl="0"/>
            <a:r>
              <a:rPr lang="hu-HU" i="1" dirty="0"/>
              <a:t>szó: </a:t>
            </a:r>
            <a:r>
              <a:rPr lang="hu-HU" dirty="0"/>
              <a:t>ősi örökség (*</a:t>
            </a:r>
            <a:r>
              <a:rPr lang="hu-HU" i="1" dirty="0" err="1"/>
              <a:t>saβз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a: </a:t>
            </a:r>
            <a:r>
              <a:rPr lang="hu-HU" dirty="0"/>
              <a:t>E/3. </a:t>
            </a:r>
            <a:r>
              <a:rPr lang="hu-HU" dirty="0" err="1"/>
              <a:t>bszj</a:t>
            </a:r>
            <a:r>
              <a:rPr lang="hu-HU" dirty="0"/>
              <a:t>., l. korábban, ill. HB</a:t>
            </a:r>
          </a:p>
          <a:p>
            <a:pPr marL="0" indent="0">
              <a:buNone/>
            </a:pPr>
            <a:r>
              <a:rPr lang="hu-HU" i="1" dirty="0"/>
              <a:t>ere</a:t>
            </a:r>
            <a:r>
              <a:rPr lang="hu-HU" dirty="0"/>
              <a:t> ‘</a:t>
            </a:r>
            <a:r>
              <a:rPr lang="hu-HU" dirty="0" err="1"/>
              <a:t>ére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ér</a:t>
            </a:r>
            <a:r>
              <a:rPr lang="hu-HU" dirty="0"/>
              <a:t>: vitatott eredetű, ótörök (</a:t>
            </a:r>
            <a:r>
              <a:rPr lang="hu-HU" i="1" dirty="0" err="1"/>
              <a:t>är</a:t>
            </a:r>
            <a:r>
              <a:rPr lang="hu-HU" dirty="0"/>
              <a:t>, </a:t>
            </a:r>
            <a:r>
              <a:rPr lang="hu-HU" i="1" dirty="0" err="1"/>
              <a:t>er</a:t>
            </a:r>
            <a:r>
              <a:rPr lang="hu-HU" dirty="0"/>
              <a:t>) vagy ősi örökség (*</a:t>
            </a:r>
            <a:r>
              <a:rPr lang="hu-HU" i="1" dirty="0" err="1"/>
              <a:t>särз</a:t>
            </a:r>
            <a:r>
              <a:rPr lang="hu-HU" dirty="0"/>
              <a:t>)</a:t>
            </a:r>
          </a:p>
          <a:p>
            <a:r>
              <a:rPr lang="hu-HU" i="1" dirty="0"/>
              <a:t>e: </a:t>
            </a:r>
            <a:r>
              <a:rPr lang="hu-HU" dirty="0"/>
              <a:t>az </a:t>
            </a:r>
            <a:r>
              <a:rPr lang="hu-HU" i="1" dirty="0"/>
              <a:t>á/</a:t>
            </a:r>
            <a:r>
              <a:rPr lang="hu-HU" i="1" dirty="0" err="1"/>
              <a:t>é-</a:t>
            </a:r>
            <a:r>
              <a:rPr lang="hu-HU" dirty="0" err="1"/>
              <a:t>jeles</a:t>
            </a:r>
            <a:r>
              <a:rPr lang="hu-HU" dirty="0"/>
              <a:t> múlt idő jele, l&lt; </a:t>
            </a:r>
            <a:r>
              <a:rPr lang="hu-HU" dirty="0" err="1"/>
              <a:t>fgr</a:t>
            </a:r>
            <a:r>
              <a:rPr lang="hu-HU" dirty="0"/>
              <a:t>. *</a:t>
            </a:r>
            <a:r>
              <a:rPr lang="hu-HU" i="1" dirty="0"/>
              <a:t>i</a:t>
            </a:r>
            <a:r>
              <a:rPr lang="hu-HU" dirty="0"/>
              <a:t> múltidő-jel – már röviden ejtik, l. </a:t>
            </a:r>
            <a:r>
              <a:rPr lang="hu-HU" i="1" dirty="0"/>
              <a:t>a: á </a:t>
            </a:r>
            <a:r>
              <a:rPr lang="hu-HU" dirty="0"/>
              <a:t>és </a:t>
            </a:r>
            <a:r>
              <a:rPr lang="hu-HU" i="1" dirty="0"/>
              <a:t>e: é</a:t>
            </a:r>
            <a:r>
              <a:rPr lang="hu-HU" dirty="0"/>
              <a:t> szembenállás</a:t>
            </a:r>
          </a:p>
        </p:txBody>
      </p:sp>
    </p:spTree>
    <p:extLst>
      <p:ext uri="{BB962C8B-B14F-4D97-AF65-F5344CB8AC3E}">
        <p14:creationId xmlns:p14="http://schemas.microsoft.com/office/powerpoint/2010/main" val="23458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/>
              <a:t>en </a:t>
            </a:r>
            <a:r>
              <a:rPr lang="hu-HU" b="1" i="1" dirty="0" err="1"/>
              <a:t>erzem</a:t>
            </a:r>
            <a:r>
              <a:rPr lang="hu-HU" b="1" i="1" dirty="0"/>
              <a:t> ez </a:t>
            </a:r>
            <a:r>
              <a:rPr lang="hu-HU" b="1" i="1" dirty="0" err="1"/>
              <a:t>buthuruth</a:t>
            </a:r>
            <a:r>
              <a:rPr lang="hu-HU" b="1" i="1" dirty="0"/>
              <a:t> / </a:t>
            </a:r>
            <a:r>
              <a:rPr lang="hu-HU" b="1" i="1" dirty="0" err="1"/>
              <a:t>kyt</a:t>
            </a:r>
            <a:r>
              <a:rPr lang="hu-HU" b="1" i="1" dirty="0"/>
              <a:t> </a:t>
            </a:r>
            <a:r>
              <a:rPr lang="hu-HU" b="1" i="1" dirty="0" err="1"/>
              <a:t>niha</a:t>
            </a:r>
            <a:r>
              <a:rPr lang="hu-HU" b="1" i="1" dirty="0"/>
              <a:t> egyre.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/>
              <a:t>en</a:t>
            </a:r>
            <a:r>
              <a:rPr lang="hu-HU" dirty="0"/>
              <a:t> ‘én’: l. korábban </a:t>
            </a:r>
          </a:p>
          <a:p>
            <a:pPr marL="0" indent="0">
              <a:buNone/>
            </a:pPr>
            <a:r>
              <a:rPr lang="hu-HU" i="1" dirty="0" err="1"/>
              <a:t>erzem</a:t>
            </a:r>
            <a:r>
              <a:rPr lang="hu-HU" dirty="0"/>
              <a:t> ‘érzem’</a:t>
            </a:r>
          </a:p>
          <a:p>
            <a:pPr lvl="0"/>
            <a:r>
              <a:rPr lang="hu-HU" i="1" dirty="0"/>
              <a:t>érez: ér- </a:t>
            </a:r>
            <a:r>
              <a:rPr lang="hu-HU" dirty="0"/>
              <a:t>tő ’</a:t>
            </a:r>
            <a:r>
              <a:rPr lang="hu-HU" dirty="0" err="1"/>
              <a:t>elér</a:t>
            </a:r>
            <a:r>
              <a:rPr lang="hu-HU" dirty="0"/>
              <a:t>’ + </a:t>
            </a:r>
            <a:r>
              <a:rPr lang="hu-HU" i="1" dirty="0"/>
              <a:t>z </a:t>
            </a:r>
            <a:r>
              <a:rPr lang="hu-HU" dirty="0"/>
              <a:t>gyakorító képző, az </a:t>
            </a:r>
            <a:r>
              <a:rPr lang="hu-HU" i="1" dirty="0"/>
              <a:t>ér </a:t>
            </a:r>
            <a:r>
              <a:rPr lang="hu-HU" dirty="0"/>
              <a:t>etimológiája bizonytalan, talán ótörök </a:t>
            </a:r>
            <a:r>
              <a:rPr lang="hu-HU" dirty="0" err="1"/>
              <a:t>jöv</a:t>
            </a:r>
            <a:r>
              <a:rPr lang="hu-HU" dirty="0"/>
              <a:t>. szó, nagyon korán, talán már az uráli korban átvehettük.</a:t>
            </a:r>
          </a:p>
          <a:p>
            <a:pPr lvl="0"/>
            <a:r>
              <a:rPr lang="hu-HU" i="1" dirty="0"/>
              <a:t>m: </a:t>
            </a:r>
            <a:r>
              <a:rPr lang="hu-HU" dirty="0"/>
              <a:t>E/1 személyrag, szem. </a:t>
            </a:r>
            <a:r>
              <a:rPr lang="hu-HU" dirty="0" err="1"/>
              <a:t>nm-ból</a:t>
            </a:r>
            <a:r>
              <a:rPr lang="hu-HU" dirty="0"/>
              <a:t> agglutinálódott, l. korábban, ill. HB</a:t>
            </a:r>
          </a:p>
          <a:p>
            <a:pPr marL="0" indent="0">
              <a:buNone/>
            </a:pPr>
            <a:r>
              <a:rPr lang="hu-HU" i="1" dirty="0"/>
              <a:t>ez</a:t>
            </a:r>
            <a:r>
              <a:rPr lang="hu-HU" dirty="0"/>
              <a:t> ‘</a:t>
            </a:r>
            <a:r>
              <a:rPr lang="hu-HU" dirty="0" err="1"/>
              <a:t>ez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e</a:t>
            </a:r>
            <a:r>
              <a:rPr lang="hu-HU" dirty="0"/>
              <a:t>: ősi uráli örökség  (*</a:t>
            </a:r>
            <a:r>
              <a:rPr lang="hu-HU" i="1" dirty="0"/>
              <a:t>e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z: </a:t>
            </a:r>
            <a:r>
              <a:rPr lang="hu-HU" dirty="0"/>
              <a:t>névmási eredetű (*</a:t>
            </a:r>
            <a:r>
              <a:rPr lang="hu-HU" i="1" dirty="0"/>
              <a:t>te</a:t>
            </a:r>
            <a:r>
              <a:rPr lang="hu-HU" dirty="0"/>
              <a:t>/*</a:t>
            </a:r>
            <a:r>
              <a:rPr lang="hu-HU" i="1" dirty="0" err="1"/>
              <a:t>to</a:t>
            </a:r>
            <a:r>
              <a:rPr lang="hu-HU" dirty="0"/>
              <a:t>) képzőszerű elem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11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buthuruth</a:t>
            </a:r>
            <a:r>
              <a:rPr lang="hu-HU" dirty="0"/>
              <a:t> ‘bútőrt’</a:t>
            </a:r>
          </a:p>
          <a:p>
            <a:pPr lvl="0"/>
            <a:r>
              <a:rPr lang="hu-HU" dirty="0"/>
              <a:t>A. MOLNÁR: az egyházi latinban gyakori </a:t>
            </a:r>
            <a:r>
              <a:rPr lang="hu-HU" dirty="0" err="1"/>
              <a:t>gladius</a:t>
            </a:r>
            <a:r>
              <a:rPr lang="hu-HU" dirty="0"/>
              <a:t> </a:t>
            </a:r>
            <a:r>
              <a:rPr lang="hu-HU" dirty="0" err="1"/>
              <a:t>doloris</a:t>
            </a:r>
            <a:r>
              <a:rPr lang="hu-HU" dirty="0"/>
              <a:t> ’</a:t>
            </a:r>
            <a:r>
              <a:rPr lang="hu-HU" dirty="0" err="1"/>
              <a:t>fájdalomnak</a:t>
            </a:r>
            <a:r>
              <a:rPr lang="hu-HU" dirty="0"/>
              <a:t> a tőre/karja’ megfelelője, a szenvedő anyát szívét átjáró tőrökkel ábrázolják (l. korábban is). Sok verziója megjelenik a kódexekben is: </a:t>
            </a:r>
            <a:r>
              <a:rPr lang="hu-HU" i="1" dirty="0"/>
              <a:t>keserűségnek tőre, bánatnak tőre, </a:t>
            </a:r>
            <a:r>
              <a:rPr lang="hu-HU" i="1" dirty="0" err="1"/>
              <a:t>sérelmnek</a:t>
            </a:r>
            <a:r>
              <a:rPr lang="hu-HU" i="1" dirty="0"/>
              <a:t> </a:t>
            </a:r>
            <a:r>
              <a:rPr lang="hu-HU" i="1" dirty="0" err="1"/>
              <a:t>tőre</a:t>
            </a:r>
            <a:r>
              <a:rPr lang="hu-HU" i="1" dirty="0"/>
              <a:t>, fájdalom tőre</a:t>
            </a:r>
            <a:endParaRPr lang="hu-HU" dirty="0"/>
          </a:p>
          <a:p>
            <a:pPr lvl="0"/>
            <a:r>
              <a:rPr lang="hu-HU" i="1" dirty="0"/>
              <a:t>bú: </a:t>
            </a:r>
            <a:r>
              <a:rPr lang="hu-HU" dirty="0"/>
              <a:t>ótörök eredetű (*</a:t>
            </a:r>
            <a:r>
              <a:rPr lang="hu-HU" i="1" dirty="0" err="1"/>
              <a:t>buγ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tőr: </a:t>
            </a:r>
            <a:r>
              <a:rPr lang="hu-HU" dirty="0"/>
              <a:t>ősi örökség (*</a:t>
            </a:r>
            <a:r>
              <a:rPr lang="hu-HU" i="1" dirty="0" err="1"/>
              <a:t>terä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t</a:t>
            </a:r>
            <a:r>
              <a:rPr lang="hu-HU" dirty="0"/>
              <a:t> tárgyrag: l. korábban</a:t>
            </a:r>
          </a:p>
          <a:p>
            <a:pPr marL="0" indent="0">
              <a:buNone/>
            </a:pPr>
            <a:r>
              <a:rPr lang="hu-HU" i="1" dirty="0" err="1"/>
              <a:t>kyt</a:t>
            </a:r>
            <a:r>
              <a:rPr lang="hu-HU" dirty="0"/>
              <a:t> ‘kit’</a:t>
            </a:r>
          </a:p>
          <a:p>
            <a:pPr lvl="0"/>
            <a:r>
              <a:rPr lang="hu-HU" i="1" dirty="0"/>
              <a:t>ki: </a:t>
            </a:r>
            <a:r>
              <a:rPr lang="hu-HU" dirty="0" err="1"/>
              <a:t>kérdő-vonatozó-hatlan</a:t>
            </a:r>
            <a:r>
              <a:rPr lang="hu-HU" dirty="0"/>
              <a:t> nm., ősi örökség: (*</a:t>
            </a:r>
            <a:r>
              <a:rPr lang="hu-HU" i="1" dirty="0" err="1"/>
              <a:t>ke</a:t>
            </a:r>
            <a:r>
              <a:rPr lang="hu-HU" i="1" dirty="0"/>
              <a:t> </a:t>
            </a:r>
            <a:r>
              <a:rPr lang="hu-HU" dirty="0"/>
              <a:t>~*</a:t>
            </a:r>
            <a:r>
              <a:rPr lang="hu-HU" i="1" dirty="0"/>
              <a:t>ki</a:t>
            </a:r>
            <a:r>
              <a:rPr lang="hu-HU" dirty="0"/>
              <a:t>)</a:t>
            </a:r>
          </a:p>
          <a:p>
            <a:r>
              <a:rPr lang="hu-HU" i="1" dirty="0"/>
              <a:t>t</a:t>
            </a:r>
            <a:r>
              <a:rPr lang="hu-HU" dirty="0"/>
              <a:t> tárgyrag: l korábban, </a:t>
            </a:r>
            <a:r>
              <a:rPr lang="hu-HU" i="1" dirty="0" err="1"/>
              <a:t>buthuruth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52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/>
              <a:t>niha</a:t>
            </a:r>
            <a:r>
              <a:rPr lang="hu-HU" dirty="0"/>
              <a:t> ‘néha’</a:t>
            </a:r>
          </a:p>
          <a:p>
            <a:pPr lvl="0"/>
            <a:r>
              <a:rPr lang="hu-HU" i="1" dirty="0"/>
              <a:t>né: </a:t>
            </a:r>
            <a:r>
              <a:rPr lang="hu-HU" dirty="0"/>
              <a:t>bizonytalan eredetű, talán a *</a:t>
            </a:r>
            <a:r>
              <a:rPr lang="hu-HU" i="1" dirty="0" err="1"/>
              <a:t>nä</a:t>
            </a:r>
            <a:r>
              <a:rPr lang="hu-HU" dirty="0"/>
              <a:t> mutató névmás folytatása (vö. </a:t>
            </a:r>
            <a:r>
              <a:rPr lang="hu-HU" i="1" dirty="0"/>
              <a:t>nem</a:t>
            </a:r>
            <a:r>
              <a:rPr lang="hu-HU" dirty="0"/>
              <a:t>, </a:t>
            </a:r>
            <a:r>
              <a:rPr lang="hu-HU" i="1" dirty="0"/>
              <a:t>neki</a:t>
            </a:r>
            <a:r>
              <a:rPr lang="hu-HU" dirty="0"/>
              <a:t>, </a:t>
            </a:r>
            <a:r>
              <a:rPr lang="hu-HU" i="1" dirty="0"/>
              <a:t>ne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i="1" dirty="0"/>
              <a:t>egyre</a:t>
            </a:r>
            <a:r>
              <a:rPr lang="hu-HU" dirty="0"/>
              <a:t> ‘</a:t>
            </a:r>
            <a:r>
              <a:rPr lang="hu-HU" dirty="0" err="1"/>
              <a:t>ígére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ígér: </a:t>
            </a:r>
            <a:r>
              <a:rPr lang="hu-HU" dirty="0"/>
              <a:t>ismeretlen eredetű</a:t>
            </a:r>
          </a:p>
          <a:p>
            <a:r>
              <a:rPr lang="hu-HU" i="1" dirty="0"/>
              <a:t>e</a:t>
            </a:r>
            <a:r>
              <a:rPr lang="hu-HU" dirty="0"/>
              <a:t>: </a:t>
            </a:r>
            <a:r>
              <a:rPr lang="hu-HU" dirty="0" err="1"/>
              <a:t>elb</a:t>
            </a:r>
            <a:r>
              <a:rPr lang="hu-HU" dirty="0"/>
              <a:t>. múlt jele, l. korábban és </a:t>
            </a:r>
            <a:r>
              <a:rPr lang="hu-HU" i="1" dirty="0"/>
              <a:t>ere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61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Tuled</a:t>
            </a:r>
            <a:r>
              <a:rPr lang="hu-HU" b="1" i="1" dirty="0"/>
              <a:t> </a:t>
            </a:r>
            <a:r>
              <a:rPr lang="hu-HU" b="1" i="1" dirty="0" err="1"/>
              <a:t>ualmun</a:t>
            </a:r>
            <a:r>
              <a:rPr lang="hu-HU" b="1" i="1" dirty="0"/>
              <a:t> de </a:t>
            </a:r>
            <a:r>
              <a:rPr lang="hu-HU" b="1" i="1" dirty="0" err="1"/>
              <a:t>num</a:t>
            </a:r>
            <a:r>
              <a:rPr lang="hu-HU" b="1" i="1" dirty="0"/>
              <a:t> </a:t>
            </a:r>
            <a:r>
              <a:rPr lang="hu-HU" b="1" i="1" dirty="0" err="1"/>
              <a:t>ualallal</a:t>
            </a:r>
            <a:r>
              <a:rPr lang="hu-HU" b="1" i="1" dirty="0"/>
              <a:t>, </a:t>
            </a:r>
            <a:r>
              <a:rPr lang="hu-HU" b="1" i="1" dirty="0" err="1"/>
              <a:t>hul</a:t>
            </a:r>
            <a:r>
              <a:rPr lang="hu-HU" b="1" i="1" dirty="0"/>
              <a:t> </a:t>
            </a:r>
            <a:r>
              <a:rPr lang="hu-HU" b="1" i="1" dirty="0" err="1"/>
              <a:t>yg</a:t>
            </a:r>
            <a:r>
              <a:rPr lang="hu-HU" b="1" i="1" dirty="0"/>
              <a:t> </a:t>
            </a:r>
            <a:r>
              <a:rPr lang="hu-HU" b="1" i="1" dirty="0" err="1"/>
              <a:t>kynzaſſal</a:t>
            </a:r>
            <a:r>
              <a:rPr lang="hu-HU" b="1" i="1" dirty="0"/>
              <a:t>, </a:t>
            </a:r>
            <a:r>
              <a:rPr lang="hu-HU" b="1" i="1" dirty="0" err="1"/>
              <a:t>Fyom</a:t>
            </a:r>
            <a:r>
              <a:rPr lang="hu-HU" b="1" i="1" dirty="0"/>
              <a:t> </a:t>
            </a:r>
            <a:r>
              <a:rPr lang="hu-HU" b="1" i="1" dirty="0" err="1"/>
              <a:t>halallal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Tuled</a:t>
            </a:r>
            <a:r>
              <a:rPr lang="hu-HU" dirty="0"/>
              <a:t> ‘</a:t>
            </a:r>
            <a:r>
              <a:rPr lang="hu-HU" dirty="0" err="1"/>
              <a:t>tűled</a:t>
            </a:r>
            <a:r>
              <a:rPr lang="hu-HU" dirty="0"/>
              <a:t>’</a:t>
            </a:r>
          </a:p>
          <a:p>
            <a:pPr lvl="0"/>
            <a:r>
              <a:rPr lang="hu-HU" i="1" dirty="0" err="1"/>
              <a:t>től</a:t>
            </a:r>
            <a:r>
              <a:rPr lang="hu-HU" i="1" dirty="0"/>
              <a:t>: tő</a:t>
            </a:r>
            <a:r>
              <a:rPr lang="hu-HU" dirty="0"/>
              <a:t> (*</a:t>
            </a:r>
            <a:r>
              <a:rPr lang="hu-HU" i="1" dirty="0" err="1"/>
              <a:t>tiβe</a:t>
            </a:r>
            <a:r>
              <a:rPr lang="hu-HU" dirty="0"/>
              <a:t>) + </a:t>
            </a:r>
            <a:r>
              <a:rPr lang="hu-HU" i="1" dirty="0"/>
              <a:t>l</a:t>
            </a:r>
            <a:r>
              <a:rPr lang="hu-HU" dirty="0"/>
              <a:t> ablativus rag &gt; </a:t>
            </a:r>
            <a:r>
              <a:rPr lang="hu-HU" dirty="0" err="1"/>
              <a:t>-</a:t>
            </a:r>
            <a:r>
              <a:rPr lang="hu-HU" i="1" dirty="0" err="1"/>
              <a:t>tól</a:t>
            </a:r>
            <a:r>
              <a:rPr lang="hu-HU" dirty="0"/>
              <a:t>/</a:t>
            </a:r>
            <a:r>
              <a:rPr lang="hu-HU" dirty="0" err="1"/>
              <a:t>-</a:t>
            </a:r>
            <a:r>
              <a:rPr lang="hu-HU" i="1" dirty="0" err="1"/>
              <a:t>től</a:t>
            </a:r>
            <a:r>
              <a:rPr lang="hu-HU" dirty="0"/>
              <a:t> (’</a:t>
            </a:r>
            <a:r>
              <a:rPr lang="hu-HU" dirty="0" err="1"/>
              <a:t>valaminek</a:t>
            </a:r>
            <a:r>
              <a:rPr lang="hu-HU" dirty="0"/>
              <a:t> a tövétől’), l. HB</a:t>
            </a:r>
          </a:p>
          <a:p>
            <a:pPr lvl="0"/>
            <a:r>
              <a:rPr lang="hu-HU" i="1" dirty="0"/>
              <a:t>d: </a:t>
            </a:r>
            <a:r>
              <a:rPr lang="hu-HU" dirty="0"/>
              <a:t>E/2. </a:t>
            </a:r>
            <a:r>
              <a:rPr lang="hu-HU" dirty="0" err="1"/>
              <a:t>bszj</a:t>
            </a:r>
            <a:r>
              <a:rPr lang="hu-HU" dirty="0"/>
              <a:t>, szem. </a:t>
            </a:r>
            <a:r>
              <a:rPr lang="hu-HU" dirty="0" err="1"/>
              <a:t>nm-ból</a:t>
            </a:r>
            <a:r>
              <a:rPr lang="hu-HU" dirty="0"/>
              <a:t> agglutinálódott, l. korábban és HB.</a:t>
            </a:r>
          </a:p>
          <a:p>
            <a:pPr marL="0" indent="0">
              <a:buNone/>
            </a:pPr>
            <a:r>
              <a:rPr lang="hu-HU" i="1" dirty="0" err="1"/>
              <a:t>ualmun</a:t>
            </a:r>
            <a:r>
              <a:rPr lang="hu-HU" dirty="0"/>
              <a:t> ‘válnom’</a:t>
            </a:r>
          </a:p>
          <a:p>
            <a:pPr lvl="0"/>
            <a:r>
              <a:rPr lang="hu-HU" dirty="0"/>
              <a:t>MOLNÁR: </a:t>
            </a:r>
            <a:r>
              <a:rPr lang="hu-HU" i="1" dirty="0" err="1"/>
              <a:t>Tuled</a:t>
            </a:r>
            <a:r>
              <a:rPr lang="hu-HU" i="1" dirty="0"/>
              <a:t> </a:t>
            </a:r>
            <a:r>
              <a:rPr lang="hu-HU" i="1" dirty="0" err="1"/>
              <a:t>ualmun</a:t>
            </a:r>
            <a:r>
              <a:rPr lang="hu-HU" i="1" dirty="0"/>
              <a:t> de </a:t>
            </a:r>
            <a:r>
              <a:rPr lang="hu-HU" i="1" dirty="0" err="1"/>
              <a:t>num</a:t>
            </a:r>
            <a:r>
              <a:rPr lang="hu-HU" i="1" dirty="0"/>
              <a:t> </a:t>
            </a:r>
            <a:r>
              <a:rPr lang="hu-HU" i="1" dirty="0" err="1"/>
              <a:t>ualallal</a:t>
            </a:r>
            <a:r>
              <a:rPr lang="hu-HU" i="1" dirty="0"/>
              <a:t>: </a:t>
            </a:r>
            <a:r>
              <a:rPr lang="hu-HU" dirty="0"/>
              <a:t>Benkő szerint az ÓMS legrejtélyesebb része, a </a:t>
            </a:r>
            <a:r>
              <a:rPr lang="hu-HU" i="1" dirty="0" err="1"/>
              <a:t>ualmun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i="1" dirty="0" err="1"/>
              <a:t>ualallal</a:t>
            </a:r>
            <a:r>
              <a:rPr lang="hu-HU" i="1" dirty="0"/>
              <a:t> </a:t>
            </a:r>
            <a:r>
              <a:rPr lang="hu-HU" dirty="0"/>
              <a:t>igen problémás. Az, hogy az első íráshiba, azt A. Molnár szerint, nagyjából mindenki elfogadja, a </a:t>
            </a:r>
            <a:r>
              <a:rPr lang="hu-HU" i="1" dirty="0" err="1"/>
              <a:t>ualnam</a:t>
            </a:r>
            <a:r>
              <a:rPr lang="hu-HU" i="1" dirty="0"/>
              <a:t> </a:t>
            </a:r>
            <a:r>
              <a:rPr lang="hu-HU" dirty="0"/>
              <a:t>’</a:t>
            </a:r>
            <a:r>
              <a:rPr lang="hu-HU" dirty="0" err="1"/>
              <a:t>válnám</a:t>
            </a:r>
            <a:r>
              <a:rPr lang="hu-HU" dirty="0"/>
              <a:t>’ lenne a helyes (vagy </a:t>
            </a:r>
            <a:r>
              <a:rPr lang="hu-HU" i="1" dirty="0" err="1"/>
              <a:t>ualnom</a:t>
            </a:r>
            <a:r>
              <a:rPr lang="hu-HU" dirty="0"/>
              <a:t> és kimaradt a </a:t>
            </a:r>
            <a:r>
              <a:rPr lang="hu-HU" i="1" dirty="0"/>
              <a:t>kell </a:t>
            </a:r>
            <a:r>
              <a:rPr lang="hu-HU" dirty="0"/>
              <a:t>mögüle, de ez utóbbit A. M. ritmikailag és más okokból sem tartja valószínűnek). A többit l. </a:t>
            </a:r>
            <a:r>
              <a:rPr lang="hu-HU" i="1" dirty="0" err="1"/>
              <a:t>ualallal</a:t>
            </a:r>
            <a:r>
              <a:rPr lang="hu-HU" i="1" dirty="0"/>
              <a:t>.</a:t>
            </a:r>
            <a:endParaRPr lang="hu-HU" dirty="0"/>
          </a:p>
          <a:p>
            <a:pPr lvl="0"/>
            <a:r>
              <a:rPr lang="hu-HU" i="1" dirty="0" err="1"/>
              <a:t>vál</a:t>
            </a:r>
            <a:r>
              <a:rPr lang="hu-HU" dirty="0"/>
              <a:t>: </a:t>
            </a:r>
            <a:r>
              <a:rPr lang="hu-HU" dirty="0" err="1"/>
              <a:t>fgr</a:t>
            </a:r>
            <a:r>
              <a:rPr lang="hu-HU" dirty="0"/>
              <a:t>. kori szó, ’</a:t>
            </a:r>
            <a:r>
              <a:rPr lang="hu-HU" dirty="0" err="1"/>
              <a:t>leszáll</a:t>
            </a:r>
            <a:r>
              <a:rPr lang="hu-HU" dirty="0"/>
              <a:t>, lemegy’</a:t>
            </a:r>
          </a:p>
          <a:p>
            <a:pPr lvl="0"/>
            <a:r>
              <a:rPr lang="hu-HU" i="1" dirty="0"/>
              <a:t>n</a:t>
            </a:r>
            <a:r>
              <a:rPr lang="hu-HU" dirty="0"/>
              <a:t>: képzői eredetű igei személyrag</a:t>
            </a:r>
          </a:p>
          <a:p>
            <a:r>
              <a:rPr lang="hu-HU" i="1" dirty="0"/>
              <a:t>m</a:t>
            </a:r>
            <a:r>
              <a:rPr lang="hu-HU" dirty="0"/>
              <a:t>: l. </a:t>
            </a:r>
            <a:r>
              <a:rPr lang="hu-HU" i="1" dirty="0" err="1"/>
              <a:t>erzem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30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i="1" dirty="0"/>
              <a:t>de</a:t>
            </a:r>
            <a:r>
              <a:rPr lang="hu-HU" dirty="0"/>
              <a:t> ‘</a:t>
            </a:r>
            <a:r>
              <a:rPr lang="hu-HU" dirty="0" err="1"/>
              <a:t>de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ismeretlen eredetű, eredetileg határozószó vagy indulatszó lehetett, részletesebben l. HB.</a:t>
            </a:r>
          </a:p>
          <a:p>
            <a:pPr marL="0" indent="0">
              <a:buNone/>
            </a:pPr>
            <a:r>
              <a:rPr lang="hu-HU" i="1" dirty="0" err="1"/>
              <a:t>num</a:t>
            </a:r>
            <a:r>
              <a:rPr lang="hu-HU" dirty="0"/>
              <a:t> ’ nem’, l. korábban: </a:t>
            </a:r>
            <a:r>
              <a:rPr lang="hu-HU" i="1" dirty="0" err="1"/>
              <a:t>nym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ualallal</a:t>
            </a:r>
            <a:r>
              <a:rPr lang="hu-HU" dirty="0"/>
              <a:t> ‘</a:t>
            </a:r>
            <a:r>
              <a:rPr lang="hu-HU" dirty="0" err="1"/>
              <a:t>valállal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A. MOLNÁR: ’</a:t>
            </a:r>
            <a:r>
              <a:rPr lang="hu-HU" dirty="0" err="1"/>
              <a:t>élettel</a:t>
            </a:r>
            <a:r>
              <a:rPr lang="hu-HU" dirty="0"/>
              <a:t>, életben maradva’ (s a </a:t>
            </a:r>
            <a:r>
              <a:rPr lang="hu-HU" i="1" dirty="0" err="1"/>
              <a:t>valál</a:t>
            </a:r>
            <a:r>
              <a:rPr lang="hu-HU" i="1" dirty="0"/>
              <a:t> </a:t>
            </a:r>
            <a:r>
              <a:rPr lang="hu-HU" dirty="0"/>
              <a:t>így ’</a:t>
            </a:r>
            <a:r>
              <a:rPr lang="hu-HU" dirty="0" err="1"/>
              <a:t>élet</a:t>
            </a:r>
            <a:r>
              <a:rPr lang="hu-HU" dirty="0"/>
              <a:t>’ jelentésű), vagyis Mária meg akar halni a fiával együtt, tehát elválna tőle, de nem életben maradva, s ezt az ÓMS utolsó </a:t>
            </a:r>
            <a:r>
              <a:rPr lang="hu-HU" dirty="0" err="1"/>
              <a:t>vszk-ában</a:t>
            </a:r>
            <a:r>
              <a:rPr lang="hu-HU" dirty="0"/>
              <a:t> is szereplő ’</a:t>
            </a:r>
            <a:r>
              <a:rPr lang="hu-HU" dirty="0" err="1"/>
              <a:t>végy</a:t>
            </a:r>
            <a:r>
              <a:rPr lang="hu-HU" dirty="0"/>
              <a:t> halál engemet’</a:t>
            </a:r>
            <a:r>
              <a:rPr lang="hu-HU" dirty="0" err="1"/>
              <a:t>-tel</a:t>
            </a:r>
            <a:r>
              <a:rPr lang="hu-HU" dirty="0"/>
              <a:t> teljesen koherens. </a:t>
            </a:r>
          </a:p>
          <a:p>
            <a:pPr lvl="0"/>
            <a:r>
              <a:rPr lang="hu-HU" dirty="0"/>
              <a:t>jelentése: </a:t>
            </a:r>
            <a:r>
              <a:rPr lang="hu-HU" i="1" dirty="0" err="1"/>
              <a:t>valál</a:t>
            </a:r>
            <a:r>
              <a:rPr lang="hu-HU" dirty="0"/>
              <a:t>: ‘az, ami van’ (valós helyzet)</a:t>
            </a:r>
          </a:p>
          <a:p>
            <a:pPr lvl="0"/>
            <a:r>
              <a:rPr lang="hu-HU" dirty="0"/>
              <a:t>alapja: a létige: </a:t>
            </a:r>
            <a:r>
              <a:rPr lang="hu-HU" i="1" dirty="0" err="1"/>
              <a:t>val-</a:t>
            </a:r>
            <a:r>
              <a:rPr lang="hu-HU" dirty="0"/>
              <a:t>, l. HB</a:t>
            </a:r>
          </a:p>
          <a:p>
            <a:r>
              <a:rPr lang="hu-HU" dirty="0" err="1"/>
              <a:t>-</a:t>
            </a:r>
            <a:r>
              <a:rPr lang="hu-HU" i="1" dirty="0" err="1"/>
              <a:t>val</a:t>
            </a:r>
            <a:r>
              <a:rPr lang="hu-HU" i="1" dirty="0"/>
              <a:t>, </a:t>
            </a:r>
            <a:r>
              <a:rPr lang="hu-HU" dirty="0"/>
              <a:t>l. korábban és HB.</a:t>
            </a:r>
          </a:p>
        </p:txBody>
      </p:sp>
    </p:spTree>
    <p:extLst>
      <p:ext uri="{BB962C8B-B14F-4D97-AF65-F5344CB8AC3E}">
        <p14:creationId xmlns:p14="http://schemas.microsoft.com/office/powerpoint/2010/main" val="10644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 err="1"/>
              <a:t>hul</a:t>
            </a:r>
            <a:r>
              <a:rPr lang="hu-HU" dirty="0"/>
              <a:t> ‘hol’</a:t>
            </a:r>
          </a:p>
          <a:p>
            <a:pPr lvl="0"/>
            <a:r>
              <a:rPr lang="hu-HU" i="1" dirty="0" err="1"/>
              <a:t>ho</a:t>
            </a:r>
            <a:r>
              <a:rPr lang="hu-HU" dirty="0"/>
              <a:t>:</a:t>
            </a:r>
            <a:r>
              <a:rPr lang="hu-HU" i="1" dirty="0"/>
              <a:t> </a:t>
            </a:r>
            <a:r>
              <a:rPr lang="hu-HU" dirty="0"/>
              <a:t>a *</a:t>
            </a:r>
            <a:r>
              <a:rPr lang="hu-HU" i="1" dirty="0" err="1"/>
              <a:t>ko</a:t>
            </a:r>
            <a:r>
              <a:rPr lang="hu-HU" i="1" dirty="0"/>
              <a:t> </a:t>
            </a:r>
            <a:r>
              <a:rPr lang="hu-HU" dirty="0" err="1"/>
              <a:t>fgr</a:t>
            </a:r>
            <a:r>
              <a:rPr lang="hu-HU" dirty="0"/>
              <a:t>. névmásból alakult ki (</a:t>
            </a:r>
            <a:r>
              <a:rPr lang="hu-HU" i="1" dirty="0"/>
              <a:t>k &gt; h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l</a:t>
            </a:r>
            <a:r>
              <a:rPr lang="hu-HU" dirty="0"/>
              <a:t>: </a:t>
            </a:r>
            <a:r>
              <a:rPr lang="hu-HU" dirty="0" err="1"/>
              <a:t>ablativusrag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yg</a:t>
            </a:r>
            <a:r>
              <a:rPr lang="hu-HU" dirty="0"/>
              <a:t> ‘így’</a:t>
            </a:r>
          </a:p>
          <a:p>
            <a:pPr lvl="0"/>
            <a:r>
              <a:rPr lang="hu-HU" dirty="0"/>
              <a:t>magyar fejlemény</a:t>
            </a:r>
          </a:p>
          <a:p>
            <a:pPr lvl="0"/>
            <a:r>
              <a:rPr lang="hu-HU" i="1" dirty="0" err="1"/>
              <a:t>gy</a:t>
            </a:r>
            <a:r>
              <a:rPr lang="hu-HU" dirty="0"/>
              <a:t>: </a:t>
            </a:r>
            <a:r>
              <a:rPr lang="hu-HU" i="1" dirty="0"/>
              <a:t>l</a:t>
            </a:r>
            <a:r>
              <a:rPr lang="hu-HU" dirty="0"/>
              <a:t> </a:t>
            </a:r>
            <a:r>
              <a:rPr lang="hu-HU" dirty="0" err="1"/>
              <a:t>abl</a:t>
            </a:r>
            <a:r>
              <a:rPr lang="hu-HU" dirty="0"/>
              <a:t>. rag (l. </a:t>
            </a:r>
            <a:r>
              <a:rPr lang="hu-HU" i="1" dirty="0"/>
              <a:t>l</a:t>
            </a:r>
            <a:r>
              <a:rPr lang="hu-HU" dirty="0"/>
              <a:t> &gt; </a:t>
            </a:r>
            <a:r>
              <a:rPr lang="hu-HU" i="1" dirty="0" err="1"/>
              <a:t>ly</a:t>
            </a:r>
            <a:r>
              <a:rPr lang="hu-HU" dirty="0"/>
              <a:t> &gt; </a:t>
            </a:r>
            <a:r>
              <a:rPr lang="hu-HU" i="1" dirty="0" err="1"/>
              <a:t>gy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i="1" dirty="0" err="1"/>
              <a:t>kynzaſſal</a:t>
            </a:r>
            <a:r>
              <a:rPr lang="hu-HU" dirty="0"/>
              <a:t> ‘</a:t>
            </a:r>
            <a:r>
              <a:rPr lang="hu-HU" dirty="0" err="1"/>
              <a:t>kínzassál</a:t>
            </a:r>
            <a:r>
              <a:rPr lang="hu-HU" dirty="0"/>
              <a:t>’, l. </a:t>
            </a:r>
            <a:r>
              <a:rPr lang="hu-HU" i="1" dirty="0" err="1"/>
              <a:t>kynzathul</a:t>
            </a:r>
            <a:endParaRPr lang="hu-HU" dirty="0"/>
          </a:p>
          <a:p>
            <a:pPr lvl="0"/>
            <a:r>
              <a:rPr lang="hu-HU" i="1" dirty="0"/>
              <a:t>t: </a:t>
            </a:r>
            <a:r>
              <a:rPr lang="hu-HU" dirty="0" err="1"/>
              <a:t>deverbális</a:t>
            </a:r>
            <a:r>
              <a:rPr lang="hu-HU" dirty="0"/>
              <a:t> </a:t>
            </a:r>
            <a:r>
              <a:rPr lang="hu-HU" dirty="0" err="1"/>
              <a:t>verbumképző</a:t>
            </a:r>
            <a:endParaRPr lang="hu-HU" dirty="0"/>
          </a:p>
          <a:p>
            <a:pPr lvl="0"/>
            <a:r>
              <a:rPr lang="hu-HU" i="1" dirty="0"/>
              <a:t>s</a:t>
            </a:r>
            <a:r>
              <a:rPr lang="hu-HU" dirty="0"/>
              <a:t> (</a:t>
            </a:r>
            <a:r>
              <a:rPr lang="hu-HU" i="1" dirty="0"/>
              <a:t>j</a:t>
            </a:r>
            <a:r>
              <a:rPr lang="hu-HU" dirty="0"/>
              <a:t>): felszólító módjel, l. korábban</a:t>
            </a:r>
          </a:p>
          <a:p>
            <a:pPr lvl="0"/>
            <a:r>
              <a:rPr lang="hu-HU" i="1" dirty="0"/>
              <a:t>l: </a:t>
            </a:r>
            <a:r>
              <a:rPr lang="hu-HU" dirty="0" err="1"/>
              <a:t>l</a:t>
            </a:r>
            <a:r>
              <a:rPr lang="hu-HU" dirty="0"/>
              <a:t>. korábban</a:t>
            </a:r>
          </a:p>
          <a:p>
            <a:pPr marL="0" indent="0">
              <a:buNone/>
            </a:pPr>
            <a:r>
              <a:rPr lang="hu-HU" i="1" dirty="0" err="1"/>
              <a:t>Fyom</a:t>
            </a:r>
            <a:r>
              <a:rPr lang="hu-HU" dirty="0"/>
              <a:t> ‘fiam’: l. </a:t>
            </a:r>
            <a:r>
              <a:rPr lang="hu-HU" i="1" dirty="0" err="1"/>
              <a:t>fyodumtul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halallal</a:t>
            </a:r>
            <a:r>
              <a:rPr lang="hu-HU" dirty="0"/>
              <a:t> ‘halállal’, l. </a:t>
            </a:r>
            <a:r>
              <a:rPr lang="hu-HU" i="1" dirty="0" err="1"/>
              <a:t>halal</a:t>
            </a:r>
            <a:endParaRPr lang="hu-HU" dirty="0"/>
          </a:p>
          <a:p>
            <a:r>
              <a:rPr lang="hu-HU" i="1" dirty="0" err="1"/>
              <a:t>-val</a:t>
            </a:r>
            <a:r>
              <a:rPr lang="hu-HU" dirty="0"/>
              <a:t>: </a:t>
            </a:r>
            <a:r>
              <a:rPr lang="hu-HU" i="1" dirty="0" err="1"/>
              <a:t>ualallal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61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Sydou</a:t>
            </a:r>
            <a:r>
              <a:rPr lang="hu-HU" b="1" i="1" dirty="0"/>
              <a:t> </a:t>
            </a:r>
            <a:r>
              <a:rPr lang="hu-HU" b="1" i="1" dirty="0" err="1"/>
              <a:t>myth</a:t>
            </a:r>
            <a:r>
              <a:rPr lang="hu-HU" b="1" i="1" dirty="0"/>
              <a:t> </a:t>
            </a:r>
            <a:r>
              <a:rPr lang="hu-HU" b="1" i="1" dirty="0" err="1"/>
              <a:t>thes</a:t>
            </a:r>
            <a:r>
              <a:rPr lang="hu-HU" b="1" i="1" dirty="0"/>
              <a:t> </a:t>
            </a:r>
            <a:r>
              <a:rPr lang="hu-HU" b="1" i="1" dirty="0" err="1"/>
              <a:t>turuentelen</a:t>
            </a:r>
            <a:r>
              <a:rPr lang="hu-HU" b="1" i="1" dirty="0"/>
              <a:t> / </a:t>
            </a:r>
            <a:r>
              <a:rPr lang="hu-HU" b="1" i="1" dirty="0" err="1"/>
              <a:t>fyom</a:t>
            </a:r>
            <a:r>
              <a:rPr lang="hu-HU" b="1" i="1" dirty="0"/>
              <a:t> </a:t>
            </a:r>
            <a:r>
              <a:rPr lang="hu-HU" b="1" i="1" dirty="0" err="1"/>
              <a:t>merth</a:t>
            </a:r>
            <a:r>
              <a:rPr lang="hu-HU" b="1" i="1" dirty="0"/>
              <a:t> hol </a:t>
            </a:r>
            <a:r>
              <a:rPr lang="hu-HU" b="1" i="1" dirty="0" err="1"/>
              <a:t>byuntelen</a:t>
            </a:r>
            <a:r>
              <a:rPr lang="hu-HU" b="1" i="1" dirty="0"/>
              <a:t> /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Sydou</a:t>
            </a:r>
            <a:r>
              <a:rPr lang="hu-HU" dirty="0"/>
              <a:t> ‘zsidó’, l. korábban</a:t>
            </a:r>
          </a:p>
          <a:p>
            <a:pPr marL="0" indent="0">
              <a:buNone/>
            </a:pPr>
            <a:r>
              <a:rPr lang="hu-HU" i="1" dirty="0" err="1"/>
              <a:t>myth</a:t>
            </a:r>
            <a:r>
              <a:rPr lang="hu-HU" dirty="0"/>
              <a:t> ’</a:t>
            </a:r>
            <a:r>
              <a:rPr lang="hu-HU" dirty="0" err="1"/>
              <a:t>mit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*</a:t>
            </a:r>
            <a:r>
              <a:rPr lang="hu-HU" i="1" dirty="0"/>
              <a:t>mi</a:t>
            </a:r>
            <a:r>
              <a:rPr lang="hu-HU" dirty="0"/>
              <a:t> ősi </a:t>
            </a:r>
            <a:r>
              <a:rPr lang="hu-HU" dirty="0" err="1"/>
              <a:t>er</a:t>
            </a:r>
            <a:r>
              <a:rPr lang="hu-HU" dirty="0"/>
              <a:t>. nm.</a:t>
            </a:r>
          </a:p>
          <a:p>
            <a:pPr lvl="0"/>
            <a:r>
              <a:rPr lang="hu-HU" i="1" dirty="0"/>
              <a:t>t </a:t>
            </a:r>
            <a:r>
              <a:rPr lang="hu-HU" dirty="0"/>
              <a:t>tárgyrag: l. korábban, </a:t>
            </a:r>
            <a:r>
              <a:rPr lang="hu-HU" i="1" dirty="0" err="1"/>
              <a:t>buthuruth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thes</a:t>
            </a:r>
            <a:r>
              <a:rPr lang="hu-HU" dirty="0"/>
              <a:t> ‘</a:t>
            </a:r>
            <a:r>
              <a:rPr lang="hu-HU" dirty="0" err="1"/>
              <a:t>tész</a:t>
            </a:r>
            <a:r>
              <a:rPr lang="hu-HU" dirty="0"/>
              <a:t>’</a:t>
            </a:r>
          </a:p>
          <a:p>
            <a:pPr lvl="0"/>
            <a:r>
              <a:rPr lang="hu-HU" i="1" dirty="0"/>
              <a:t>tesz: </a:t>
            </a:r>
            <a:r>
              <a:rPr lang="hu-HU" dirty="0"/>
              <a:t>ősi örökség (*</a:t>
            </a:r>
            <a:r>
              <a:rPr lang="hu-HU" i="1" dirty="0"/>
              <a:t>teke</a:t>
            </a:r>
            <a:r>
              <a:rPr lang="hu-HU" dirty="0"/>
              <a:t>), </a:t>
            </a:r>
            <a:r>
              <a:rPr lang="hu-HU" i="1" dirty="0" err="1"/>
              <a:t>sz</a:t>
            </a:r>
            <a:r>
              <a:rPr lang="hu-HU" i="1" dirty="0"/>
              <a:t>, v</a:t>
            </a:r>
            <a:r>
              <a:rPr lang="hu-HU" dirty="0"/>
              <a:t>-s ige</a:t>
            </a:r>
          </a:p>
          <a:p>
            <a:pPr marL="0" indent="0">
              <a:buNone/>
            </a:pPr>
            <a:r>
              <a:rPr lang="hu-HU" i="1" dirty="0" err="1"/>
              <a:t>turuentelen</a:t>
            </a:r>
            <a:r>
              <a:rPr lang="hu-HU" dirty="0"/>
              <a:t> ‘törvénytelen’</a:t>
            </a:r>
          </a:p>
          <a:p>
            <a:pPr lvl="0"/>
            <a:r>
              <a:rPr lang="hu-HU" dirty="0"/>
              <a:t>a </a:t>
            </a:r>
            <a:r>
              <a:rPr lang="hu-HU" i="1" dirty="0"/>
              <a:t>tör- </a:t>
            </a:r>
            <a:r>
              <a:rPr lang="hu-HU" dirty="0"/>
              <a:t>tő ismeretlen eredetű, vsz. török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-</a:t>
            </a:r>
            <a:r>
              <a:rPr lang="hu-HU" i="1" dirty="0" err="1"/>
              <a:t>vány</a:t>
            </a:r>
            <a:r>
              <a:rPr lang="hu-HU" dirty="0"/>
              <a:t>/</a:t>
            </a:r>
            <a:r>
              <a:rPr lang="hu-HU" dirty="0" err="1"/>
              <a:t>-</a:t>
            </a:r>
            <a:r>
              <a:rPr lang="hu-HU" i="1" dirty="0" err="1"/>
              <a:t>vény</a:t>
            </a:r>
            <a:r>
              <a:rPr lang="hu-HU" dirty="0"/>
              <a:t> </a:t>
            </a:r>
            <a:r>
              <a:rPr lang="hu-HU" dirty="0" err="1"/>
              <a:t>deverbális</a:t>
            </a:r>
            <a:r>
              <a:rPr lang="hu-HU" dirty="0"/>
              <a:t> nomenképzőnek tűnik, de nem bizonyítható az ismeretlen etimológia miatt biztosan</a:t>
            </a:r>
          </a:p>
          <a:p>
            <a:r>
              <a:rPr lang="hu-HU" i="1" dirty="0" err="1"/>
              <a:t>-telen</a:t>
            </a:r>
            <a:r>
              <a:rPr lang="hu-HU" i="1" dirty="0"/>
              <a:t>: </a:t>
            </a:r>
            <a:r>
              <a:rPr lang="hu-HU" dirty="0"/>
              <a:t>fosztóképző (képzőhalmozás)</a:t>
            </a:r>
          </a:p>
        </p:txBody>
      </p:sp>
    </p:spTree>
    <p:extLst>
      <p:ext uri="{BB962C8B-B14F-4D97-AF65-F5344CB8AC3E}">
        <p14:creationId xmlns:p14="http://schemas.microsoft.com/office/powerpoint/2010/main" val="2215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szócsalád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Kevés származék:</a:t>
            </a:r>
          </a:p>
          <a:p>
            <a:pPr marL="0" indent="0">
              <a:buNone/>
            </a:pPr>
            <a:r>
              <a:rPr lang="hu-HU" i="1" dirty="0" err="1" smtClean="0"/>
              <a:t>Ördöngős</a:t>
            </a:r>
            <a:r>
              <a:rPr lang="hu-HU" dirty="0" smtClean="0"/>
              <a:t> ’</a:t>
            </a:r>
            <a:r>
              <a:rPr lang="hu-HU" dirty="0" err="1" smtClean="0"/>
              <a:t>ördögtől</a:t>
            </a:r>
            <a:r>
              <a:rPr lang="hu-HU" dirty="0" smtClean="0"/>
              <a:t> megszállott’, ’</a:t>
            </a:r>
            <a:r>
              <a:rPr lang="hu-HU" dirty="0" err="1" smtClean="0"/>
              <a:t>varázserejű</a:t>
            </a:r>
            <a:r>
              <a:rPr lang="hu-HU" dirty="0" smtClean="0"/>
              <a:t>’, ’</a:t>
            </a:r>
            <a:r>
              <a:rPr lang="hu-HU" dirty="0" err="1" smtClean="0"/>
              <a:t>furfangos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i="1" dirty="0" smtClean="0"/>
              <a:t>Ördögi, Ördögadta, Ördögfajzat, Ördögfióka, ördögűzés</a:t>
            </a:r>
          </a:p>
          <a:p>
            <a:pPr marL="0" indent="0">
              <a:buNone/>
            </a:pPr>
            <a:r>
              <a:rPr lang="hu-HU" dirty="0" smtClean="0"/>
              <a:t>Helynév és családnév</a:t>
            </a:r>
          </a:p>
          <a:p>
            <a:pPr marL="0" indent="0">
              <a:buNone/>
            </a:pPr>
            <a:r>
              <a:rPr lang="hu-HU" dirty="0" err="1" smtClean="0"/>
              <a:t>Frazémákban</a:t>
            </a:r>
            <a:r>
              <a:rPr lang="hu-HU" dirty="0" smtClean="0"/>
              <a:t> gyakori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708920"/>
            <a:ext cx="2598713" cy="34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/>
              <a:t>fyom</a:t>
            </a:r>
            <a:r>
              <a:rPr lang="hu-HU" dirty="0"/>
              <a:t>: l. korábban</a:t>
            </a:r>
          </a:p>
          <a:p>
            <a:pPr marL="0" indent="0">
              <a:buNone/>
            </a:pPr>
            <a:r>
              <a:rPr lang="hu-HU" i="1" dirty="0" err="1"/>
              <a:t>merth</a:t>
            </a:r>
            <a:r>
              <a:rPr lang="hu-HU" dirty="0"/>
              <a:t> ‘mert’, l. korábban</a:t>
            </a:r>
          </a:p>
          <a:p>
            <a:pPr marL="0" indent="0">
              <a:buNone/>
            </a:pPr>
            <a:r>
              <a:rPr lang="hu-HU" i="1" dirty="0"/>
              <a:t>hol</a:t>
            </a:r>
            <a:r>
              <a:rPr lang="hu-HU" dirty="0"/>
              <a:t>: l. </a:t>
            </a:r>
            <a:r>
              <a:rPr lang="hu-HU" i="1" dirty="0" err="1"/>
              <a:t>hul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byuntelen</a:t>
            </a:r>
            <a:r>
              <a:rPr lang="hu-HU" dirty="0"/>
              <a:t> ‘bűntelen’</a:t>
            </a:r>
          </a:p>
          <a:p>
            <a:pPr lvl="0"/>
            <a:r>
              <a:rPr lang="hu-HU" i="1" dirty="0"/>
              <a:t>bűn: </a:t>
            </a:r>
            <a:r>
              <a:rPr lang="hu-HU" dirty="0"/>
              <a:t>ismeretlen eredetű</a:t>
            </a:r>
          </a:p>
          <a:p>
            <a:r>
              <a:rPr lang="hu-HU" i="1" dirty="0" err="1"/>
              <a:t>-telen</a:t>
            </a:r>
            <a:r>
              <a:rPr lang="hu-HU" dirty="0"/>
              <a:t>: l. </a:t>
            </a:r>
            <a:r>
              <a:rPr lang="hu-HU" i="1" dirty="0" err="1"/>
              <a:t>turuentelen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22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fugwa</a:t>
            </a:r>
            <a:r>
              <a:rPr lang="hu-HU" b="1" i="1" dirty="0"/>
              <a:t> / </a:t>
            </a:r>
            <a:r>
              <a:rPr lang="hu-HU" b="1" i="1" dirty="0" err="1"/>
              <a:t>huztuzwa</a:t>
            </a:r>
            <a:r>
              <a:rPr lang="hu-HU" b="1" i="1" dirty="0"/>
              <a:t> </a:t>
            </a:r>
            <a:r>
              <a:rPr lang="hu-HU" b="1" i="1" dirty="0" err="1"/>
              <a:t>wklelue</a:t>
            </a:r>
            <a:r>
              <a:rPr lang="hu-HU" b="1" i="1" dirty="0"/>
              <a:t> / </a:t>
            </a:r>
            <a:r>
              <a:rPr lang="hu-HU" b="1" i="1" dirty="0" err="1"/>
              <a:t>kethwe</a:t>
            </a:r>
            <a:r>
              <a:rPr lang="hu-HU" b="1" i="1" dirty="0"/>
              <a:t>, </a:t>
            </a:r>
            <a:r>
              <a:rPr lang="hu-HU" b="1" i="1" dirty="0" err="1"/>
              <a:t>ulud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fugwa</a:t>
            </a:r>
            <a:r>
              <a:rPr lang="hu-HU" dirty="0"/>
              <a:t> ‘fogva’</a:t>
            </a:r>
          </a:p>
          <a:p>
            <a:pPr lvl="0"/>
            <a:r>
              <a:rPr lang="hu-HU" i="1" dirty="0"/>
              <a:t>fog: </a:t>
            </a:r>
            <a:r>
              <a:rPr lang="hu-HU" dirty="0"/>
              <a:t>ősi ugor örökség (*</a:t>
            </a:r>
            <a:r>
              <a:rPr lang="hu-HU" i="1" dirty="0" err="1"/>
              <a:t>punз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va</a:t>
            </a:r>
            <a:r>
              <a:rPr lang="hu-HU" i="1" dirty="0"/>
              <a:t>:</a:t>
            </a:r>
            <a:r>
              <a:rPr lang="hu-HU" dirty="0"/>
              <a:t> </a:t>
            </a:r>
            <a:r>
              <a:rPr lang="hu-HU" dirty="0" err="1"/>
              <a:t>hatin</a:t>
            </a:r>
            <a:r>
              <a:rPr lang="hu-HU" dirty="0"/>
              <a:t>. képző, vagy </a:t>
            </a:r>
            <a:r>
              <a:rPr lang="hu-HU" dirty="0" err="1"/>
              <a:t>fgr</a:t>
            </a:r>
            <a:r>
              <a:rPr lang="hu-HU" dirty="0"/>
              <a:t>. eredetű (*</a:t>
            </a:r>
            <a:r>
              <a:rPr lang="hu-HU" i="1" dirty="0"/>
              <a:t>ma</a:t>
            </a:r>
            <a:r>
              <a:rPr lang="hu-HU" dirty="0"/>
              <a:t>, *</a:t>
            </a:r>
            <a:r>
              <a:rPr lang="hu-HU" i="1" dirty="0" err="1"/>
              <a:t>me</a:t>
            </a:r>
            <a:r>
              <a:rPr lang="hu-HU" dirty="0"/>
              <a:t>) vagy összetétel: </a:t>
            </a:r>
            <a:r>
              <a:rPr lang="hu-HU" i="1" dirty="0"/>
              <a:t>v</a:t>
            </a:r>
            <a:r>
              <a:rPr lang="hu-HU" dirty="0"/>
              <a:t> igenévképző + </a:t>
            </a:r>
            <a:r>
              <a:rPr lang="hu-HU" dirty="0" err="1"/>
              <a:t>lativusrag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huztuzwa</a:t>
            </a:r>
            <a:r>
              <a:rPr lang="hu-HU" dirty="0"/>
              <a:t> ‘húzkodva’</a:t>
            </a:r>
          </a:p>
          <a:p>
            <a:pPr lvl="0"/>
            <a:r>
              <a:rPr lang="hu-HU" i="1" dirty="0"/>
              <a:t>húz: </a:t>
            </a:r>
            <a:r>
              <a:rPr lang="hu-HU" dirty="0"/>
              <a:t>ősi örökség (*</a:t>
            </a:r>
            <a:r>
              <a:rPr lang="hu-HU" i="1" dirty="0" err="1"/>
              <a:t>kutз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toz</a:t>
            </a:r>
            <a:r>
              <a:rPr lang="hu-HU" dirty="0"/>
              <a:t> (~ </a:t>
            </a:r>
            <a:r>
              <a:rPr lang="hu-HU" i="1" dirty="0" err="1"/>
              <a:t>doz</a:t>
            </a:r>
            <a:r>
              <a:rPr lang="hu-HU" dirty="0"/>
              <a:t>): gyakorító képző</a:t>
            </a:r>
          </a:p>
          <a:p>
            <a:pPr lvl="0"/>
            <a:r>
              <a:rPr lang="hu-HU" i="1" dirty="0" err="1"/>
              <a:t>va</a:t>
            </a:r>
            <a:r>
              <a:rPr lang="hu-HU" dirty="0"/>
              <a:t>: l. </a:t>
            </a:r>
            <a:r>
              <a:rPr lang="hu-HU" i="1" dirty="0" err="1"/>
              <a:t>fugwa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wklelue</a:t>
            </a:r>
            <a:r>
              <a:rPr lang="hu-HU" dirty="0"/>
              <a:t> ‘öklelve’</a:t>
            </a:r>
          </a:p>
          <a:p>
            <a:pPr lvl="0"/>
            <a:r>
              <a:rPr lang="hu-HU" i="1" dirty="0"/>
              <a:t>öklel: </a:t>
            </a:r>
            <a:r>
              <a:rPr lang="hu-HU" dirty="0" err="1"/>
              <a:t>ismertelen</a:t>
            </a:r>
            <a:r>
              <a:rPr lang="hu-HU" dirty="0"/>
              <a:t> eredetű </a:t>
            </a:r>
            <a:r>
              <a:rPr lang="hu-HU" i="1" dirty="0" err="1"/>
              <a:t>ök</a:t>
            </a:r>
            <a:r>
              <a:rPr lang="hu-HU" dirty="0"/>
              <a:t> szótő, az </a:t>
            </a:r>
            <a:r>
              <a:rPr lang="hu-HU" i="1" dirty="0"/>
              <a:t>ököl</a:t>
            </a:r>
            <a:r>
              <a:rPr lang="hu-HU" dirty="0"/>
              <a:t> igei származéka</a:t>
            </a:r>
          </a:p>
          <a:p>
            <a:pPr lvl="0"/>
            <a:r>
              <a:rPr lang="hu-HU" i="1" dirty="0"/>
              <a:t>l</a:t>
            </a:r>
            <a:r>
              <a:rPr lang="hu-HU" dirty="0"/>
              <a:t>: gyakorító képző</a:t>
            </a:r>
          </a:p>
          <a:p>
            <a:pPr lvl="0"/>
            <a:r>
              <a:rPr lang="hu-HU" i="1" dirty="0"/>
              <a:t>l: </a:t>
            </a:r>
            <a:r>
              <a:rPr lang="hu-HU" dirty="0"/>
              <a:t>igeképző</a:t>
            </a:r>
          </a:p>
          <a:p>
            <a:r>
              <a:rPr lang="hu-HU" i="1" dirty="0" err="1"/>
              <a:t>ve</a:t>
            </a:r>
            <a:r>
              <a:rPr lang="hu-HU" dirty="0"/>
              <a:t>: l. </a:t>
            </a:r>
            <a:r>
              <a:rPr lang="hu-HU" i="1" dirty="0" err="1"/>
              <a:t>fugwa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93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err="1"/>
              <a:t>kethwe</a:t>
            </a:r>
            <a:r>
              <a:rPr lang="hu-HU" i="1" dirty="0"/>
              <a:t> </a:t>
            </a:r>
            <a:r>
              <a:rPr lang="hu-HU" dirty="0"/>
              <a:t>‘kötve’</a:t>
            </a:r>
          </a:p>
          <a:p>
            <a:pPr lvl="0"/>
            <a:r>
              <a:rPr lang="hu-HU" i="1" dirty="0"/>
              <a:t>köt: </a:t>
            </a:r>
            <a:r>
              <a:rPr lang="hu-HU" dirty="0"/>
              <a:t>ősi örökség (*</a:t>
            </a:r>
            <a:r>
              <a:rPr lang="hu-HU" i="1" dirty="0" err="1"/>
              <a:t>kitke</a:t>
            </a:r>
            <a:r>
              <a:rPr lang="hu-HU" dirty="0"/>
              <a:t>)</a:t>
            </a:r>
          </a:p>
          <a:p>
            <a:pPr lvl="0"/>
            <a:r>
              <a:rPr lang="hu-HU" i="1" dirty="0" err="1"/>
              <a:t>ve</a:t>
            </a:r>
            <a:r>
              <a:rPr lang="hu-HU" dirty="0"/>
              <a:t>: l. </a:t>
            </a:r>
            <a:r>
              <a:rPr lang="hu-HU" i="1" dirty="0" err="1"/>
              <a:t>fugwa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ulud</a:t>
            </a:r>
            <a:r>
              <a:rPr lang="hu-HU" dirty="0"/>
              <a:t> ‘ölöd’</a:t>
            </a:r>
          </a:p>
          <a:p>
            <a:pPr lvl="0"/>
            <a:r>
              <a:rPr lang="hu-HU" i="1" dirty="0"/>
              <a:t>öl: </a:t>
            </a:r>
            <a:r>
              <a:rPr lang="hu-HU" dirty="0"/>
              <a:t>ősi örökség (*</a:t>
            </a:r>
            <a:r>
              <a:rPr lang="hu-HU" i="1" dirty="0" err="1"/>
              <a:t>βeδз</a:t>
            </a:r>
            <a:r>
              <a:rPr lang="hu-HU" dirty="0"/>
              <a:t>)</a:t>
            </a:r>
          </a:p>
          <a:p>
            <a:pPr lvl="0"/>
            <a:r>
              <a:rPr lang="hu-HU" i="1" dirty="0"/>
              <a:t>d: </a:t>
            </a:r>
            <a:r>
              <a:rPr lang="hu-HU" dirty="0"/>
              <a:t>igei személyrag, l. HB.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90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Keguggethuk</a:t>
            </a:r>
            <a:r>
              <a:rPr lang="hu-HU" b="1" i="1" dirty="0"/>
              <a:t> </a:t>
            </a:r>
            <a:r>
              <a:rPr lang="hu-HU" b="1" i="1" dirty="0" err="1"/>
              <a:t>fyomnok</a:t>
            </a:r>
            <a:r>
              <a:rPr lang="hu-HU" b="1" i="1" dirty="0"/>
              <a:t> / ne leg, </a:t>
            </a:r>
            <a:r>
              <a:rPr lang="hu-HU" b="1" i="1" dirty="0" err="1"/>
              <a:t>kegulm</a:t>
            </a:r>
            <a:r>
              <a:rPr lang="hu-HU" b="1" i="1" dirty="0"/>
              <a:t> </a:t>
            </a:r>
            <a:r>
              <a:rPr lang="hu-HU" b="1" i="1" dirty="0" err="1"/>
              <a:t>mogomnok</a:t>
            </a:r>
            <a:r>
              <a:rPr lang="hu-HU" b="1" i="1" dirty="0"/>
              <a:t> /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i="1" dirty="0" err="1"/>
              <a:t>Keguggethuk</a:t>
            </a:r>
            <a:r>
              <a:rPr lang="hu-HU" dirty="0"/>
              <a:t> ‘kegyelmezzetek’</a:t>
            </a:r>
          </a:p>
          <a:p>
            <a:pPr lvl="0"/>
            <a:r>
              <a:rPr lang="hu-HU" i="1" dirty="0"/>
              <a:t>kegy</a:t>
            </a:r>
            <a:r>
              <a:rPr lang="hu-HU" dirty="0"/>
              <a:t>: ismeretlen eredetű</a:t>
            </a:r>
          </a:p>
          <a:p>
            <a:pPr lvl="0"/>
            <a:r>
              <a:rPr lang="hu-HU" i="1" dirty="0"/>
              <a:t>g: </a:t>
            </a:r>
            <a:r>
              <a:rPr lang="hu-HU" dirty="0"/>
              <a:t>képző</a:t>
            </a:r>
          </a:p>
          <a:p>
            <a:pPr lvl="0"/>
            <a:r>
              <a:rPr lang="hu-HU" i="1" dirty="0"/>
              <a:t>j</a:t>
            </a:r>
            <a:r>
              <a:rPr lang="hu-HU" dirty="0"/>
              <a:t>: felszól. módjel, l. </a:t>
            </a:r>
            <a:r>
              <a:rPr lang="hu-HU" i="1" dirty="0" err="1"/>
              <a:t>kynzaſſal</a:t>
            </a:r>
            <a:endParaRPr lang="hu-HU" dirty="0"/>
          </a:p>
          <a:p>
            <a:pPr lvl="0"/>
            <a:r>
              <a:rPr lang="hu-HU" i="1" dirty="0" err="1"/>
              <a:t>-tek</a:t>
            </a:r>
            <a:r>
              <a:rPr lang="hu-HU" dirty="0"/>
              <a:t>: T/2-ű igei személyrag, l. HB. (2. személyű szem. nm. + többesjel) </a:t>
            </a:r>
          </a:p>
          <a:p>
            <a:pPr marL="0" indent="0">
              <a:buNone/>
            </a:pPr>
            <a:r>
              <a:rPr lang="hu-HU" i="1" dirty="0" err="1"/>
              <a:t>fyomnok</a:t>
            </a:r>
            <a:r>
              <a:rPr lang="hu-HU" dirty="0"/>
              <a:t>: l. </a:t>
            </a:r>
            <a:r>
              <a:rPr lang="hu-HU" i="1" dirty="0" err="1"/>
              <a:t>Fyom</a:t>
            </a:r>
            <a:r>
              <a:rPr lang="hu-HU" i="1" dirty="0"/>
              <a:t> </a:t>
            </a:r>
            <a:r>
              <a:rPr lang="hu-HU" dirty="0"/>
              <a:t>és </a:t>
            </a:r>
            <a:r>
              <a:rPr lang="hu-HU" i="1" dirty="0" err="1"/>
              <a:t>Symeonnok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ne</a:t>
            </a:r>
            <a:r>
              <a:rPr lang="hu-HU" dirty="0"/>
              <a:t> ‘</a:t>
            </a:r>
            <a:r>
              <a:rPr lang="hu-HU" dirty="0" err="1"/>
              <a:t>ne</a:t>
            </a:r>
            <a:r>
              <a:rPr lang="hu-HU" dirty="0"/>
              <a:t>’</a:t>
            </a:r>
          </a:p>
          <a:p>
            <a:pPr lvl="0"/>
            <a:r>
              <a:rPr lang="hu-HU" dirty="0"/>
              <a:t>előzménye: uráli *</a:t>
            </a:r>
            <a:r>
              <a:rPr lang="hu-HU" i="1" dirty="0"/>
              <a:t>ne</a:t>
            </a:r>
            <a:r>
              <a:rPr lang="hu-HU" dirty="0"/>
              <a:t> mutató névmás (vö. </a:t>
            </a:r>
            <a:r>
              <a:rPr lang="hu-HU" i="1" dirty="0"/>
              <a:t>némi</a:t>
            </a:r>
            <a:r>
              <a:rPr lang="hu-HU" dirty="0"/>
              <a:t>, </a:t>
            </a:r>
            <a:r>
              <a:rPr lang="hu-HU" i="1" dirty="0"/>
              <a:t>némely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5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i="1" dirty="0"/>
              <a:t>leg</a:t>
            </a:r>
            <a:r>
              <a:rPr lang="hu-HU" dirty="0"/>
              <a:t> ‘légy’</a:t>
            </a:r>
          </a:p>
          <a:p>
            <a:r>
              <a:rPr lang="hu-HU" i="1" dirty="0"/>
              <a:t>lesz: </a:t>
            </a:r>
            <a:endParaRPr lang="hu-HU" dirty="0"/>
          </a:p>
          <a:p>
            <a:pPr lvl="0"/>
            <a:r>
              <a:rPr lang="hu-HU" dirty="0" err="1"/>
              <a:t>fgr</a:t>
            </a:r>
            <a:r>
              <a:rPr lang="hu-HU" dirty="0"/>
              <a:t>. örökség a tő: *</a:t>
            </a:r>
            <a:r>
              <a:rPr lang="hu-HU" i="1" dirty="0" err="1"/>
              <a:t>lē</a:t>
            </a:r>
            <a:r>
              <a:rPr lang="hu-HU" dirty="0"/>
              <a:t> / *</a:t>
            </a:r>
            <a:r>
              <a:rPr lang="hu-HU" i="1" dirty="0"/>
              <a:t>le</a:t>
            </a:r>
            <a:endParaRPr lang="hu-HU" dirty="0"/>
          </a:p>
          <a:p>
            <a:pPr lvl="0"/>
            <a:r>
              <a:rPr lang="hu-HU" i="1" dirty="0" err="1"/>
              <a:t>sz</a:t>
            </a:r>
            <a:r>
              <a:rPr lang="hu-HU" i="1" dirty="0"/>
              <a:t>, v</a:t>
            </a:r>
            <a:r>
              <a:rPr lang="hu-HU" dirty="0"/>
              <a:t>-s ige, a </a:t>
            </a:r>
            <a:r>
              <a:rPr lang="hu-HU" i="1" dirty="0"/>
              <a:t>v</a:t>
            </a:r>
            <a:r>
              <a:rPr lang="hu-HU" dirty="0"/>
              <a:t>-s tő vsz. hiátustöltés eredménye</a:t>
            </a:r>
          </a:p>
          <a:p>
            <a:pPr marL="0" indent="0">
              <a:buNone/>
            </a:pPr>
            <a:r>
              <a:rPr lang="hu-HU" i="1" dirty="0" err="1"/>
              <a:t>kegulm</a:t>
            </a:r>
            <a:r>
              <a:rPr lang="hu-HU" dirty="0"/>
              <a:t> ‘kegyelem’, l. még </a:t>
            </a:r>
            <a:r>
              <a:rPr lang="hu-HU" i="1" dirty="0" err="1"/>
              <a:t>keguggethuk</a:t>
            </a:r>
            <a:endParaRPr lang="hu-HU" dirty="0"/>
          </a:p>
          <a:p>
            <a:pPr lvl="0"/>
            <a:r>
              <a:rPr lang="hu-HU" i="1" dirty="0"/>
              <a:t>l</a:t>
            </a:r>
            <a:r>
              <a:rPr lang="hu-HU" dirty="0"/>
              <a:t>, </a:t>
            </a:r>
            <a:r>
              <a:rPr lang="hu-HU" i="1" dirty="0"/>
              <a:t>m</a:t>
            </a:r>
            <a:r>
              <a:rPr lang="hu-HU" dirty="0"/>
              <a:t>: képzőhalmozás</a:t>
            </a:r>
          </a:p>
          <a:p>
            <a:pPr marL="0" indent="0">
              <a:buNone/>
            </a:pPr>
            <a:r>
              <a:rPr lang="hu-HU" i="1" dirty="0" err="1"/>
              <a:t>mogomnok</a:t>
            </a:r>
            <a:r>
              <a:rPr lang="hu-HU" dirty="0"/>
              <a:t> ‘magamnak’</a:t>
            </a:r>
          </a:p>
          <a:p>
            <a:r>
              <a:rPr lang="hu-HU" i="1" dirty="0"/>
              <a:t>maga: </a:t>
            </a:r>
            <a:r>
              <a:rPr lang="hu-HU" dirty="0"/>
              <a:t>l. HB is (</a:t>
            </a:r>
            <a:r>
              <a:rPr lang="hu-HU" i="1" dirty="0" err="1"/>
              <a:t>muga</a:t>
            </a:r>
            <a:r>
              <a:rPr lang="hu-HU" i="1" dirty="0"/>
              <a:t> </a:t>
            </a:r>
            <a:r>
              <a:rPr lang="hu-HU" i="1" dirty="0" err="1"/>
              <a:t>nec</a:t>
            </a:r>
            <a:r>
              <a:rPr lang="hu-HU" dirty="0"/>
              <a:t>): </a:t>
            </a:r>
          </a:p>
          <a:p>
            <a:pPr lvl="0"/>
            <a:r>
              <a:rPr lang="hu-HU" dirty="0"/>
              <a:t>vitatott eredetű, hogy a </a:t>
            </a:r>
            <a:r>
              <a:rPr lang="hu-HU" i="1" dirty="0"/>
              <a:t>mag</a:t>
            </a:r>
            <a:r>
              <a:rPr lang="hu-HU" dirty="0"/>
              <a:t> főnévből származtatható-e (+ E/3. </a:t>
            </a:r>
            <a:r>
              <a:rPr lang="hu-HU" dirty="0" err="1"/>
              <a:t>bszj</a:t>
            </a:r>
            <a:r>
              <a:rPr lang="hu-HU" dirty="0"/>
              <a:t>.)</a:t>
            </a:r>
          </a:p>
          <a:p>
            <a:pPr lvl="0"/>
            <a:r>
              <a:rPr lang="hu-HU" dirty="0"/>
              <a:t>Más etimológia </a:t>
            </a:r>
            <a:r>
              <a:rPr lang="hu-HU" i="1" dirty="0"/>
              <a:t>ma</a:t>
            </a:r>
            <a:r>
              <a:rPr lang="hu-HU" dirty="0"/>
              <a:t>- ~ </a:t>
            </a:r>
            <a:r>
              <a:rPr lang="hu-HU" i="1" dirty="0" err="1"/>
              <a:t>mo</a:t>
            </a:r>
            <a:r>
              <a:rPr lang="hu-HU" dirty="0" err="1"/>
              <a:t>-</a:t>
            </a:r>
            <a:r>
              <a:rPr lang="hu-HU" dirty="0"/>
              <a:t> névmási tő (</a:t>
            </a:r>
            <a:r>
              <a:rPr lang="hu-HU" i="1" dirty="0"/>
              <a:t>más</a:t>
            </a:r>
            <a:r>
              <a:rPr lang="hu-HU" dirty="0"/>
              <a:t>, </a:t>
            </a:r>
            <a:r>
              <a:rPr lang="hu-HU" i="1" dirty="0"/>
              <a:t>ma</a:t>
            </a:r>
            <a:r>
              <a:rPr lang="hu-HU" dirty="0"/>
              <a:t>, </a:t>
            </a:r>
            <a:r>
              <a:rPr lang="hu-HU" i="1" dirty="0"/>
              <a:t>majd</a:t>
            </a:r>
            <a:r>
              <a:rPr lang="hu-HU" dirty="0"/>
              <a:t> stb.) + </a:t>
            </a:r>
            <a:r>
              <a:rPr lang="hu-HU" i="1" dirty="0"/>
              <a:t>g</a:t>
            </a:r>
            <a:r>
              <a:rPr lang="hu-HU" dirty="0"/>
              <a:t> nyomatékosító elem + </a:t>
            </a:r>
            <a:r>
              <a:rPr lang="hu-HU" dirty="0" err="1"/>
              <a:t>bszj</a:t>
            </a:r>
            <a:r>
              <a:rPr lang="hu-HU" dirty="0"/>
              <a:t>.</a:t>
            </a:r>
          </a:p>
          <a:p>
            <a:r>
              <a:rPr lang="hu-HU" i="1" dirty="0"/>
              <a:t>m: </a:t>
            </a:r>
            <a:r>
              <a:rPr lang="hu-HU" dirty="0"/>
              <a:t>E/1. </a:t>
            </a:r>
            <a:r>
              <a:rPr lang="hu-HU" dirty="0" err="1"/>
              <a:t>bszj</a:t>
            </a:r>
            <a:r>
              <a:rPr lang="hu-HU" dirty="0"/>
              <a:t>, l. korábban</a:t>
            </a:r>
          </a:p>
          <a:p>
            <a:r>
              <a:rPr lang="hu-HU" i="1" dirty="0" err="1"/>
              <a:t>nak</a:t>
            </a:r>
            <a:r>
              <a:rPr lang="hu-HU" dirty="0"/>
              <a:t>: l. </a:t>
            </a:r>
            <a:r>
              <a:rPr lang="hu-HU" i="1" dirty="0" err="1"/>
              <a:t>ſymeonnak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9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err="1"/>
              <a:t>owog</a:t>
            </a:r>
            <a:r>
              <a:rPr lang="hu-HU" b="1" i="1" dirty="0"/>
              <a:t> </a:t>
            </a:r>
            <a:r>
              <a:rPr lang="hu-HU" b="1" i="1" dirty="0" err="1"/>
              <a:t>halal</a:t>
            </a:r>
            <a:r>
              <a:rPr lang="hu-HU" b="1" i="1" dirty="0"/>
              <a:t> </a:t>
            </a:r>
            <a:r>
              <a:rPr lang="hu-HU" b="1" i="1" dirty="0" err="1"/>
              <a:t>kynaal</a:t>
            </a:r>
            <a:r>
              <a:rPr lang="hu-HU" b="1" i="1" dirty="0"/>
              <a:t>, </a:t>
            </a:r>
            <a:r>
              <a:rPr lang="hu-HU" b="1" i="1" dirty="0" err="1"/>
              <a:t>anyath</a:t>
            </a:r>
            <a:r>
              <a:rPr lang="hu-HU" b="1" i="1" dirty="0"/>
              <a:t> </a:t>
            </a:r>
            <a:r>
              <a:rPr lang="hu-HU" b="1" i="1" dirty="0" err="1"/>
              <a:t>ezes</a:t>
            </a:r>
            <a:r>
              <a:rPr lang="hu-HU" b="1" i="1" dirty="0"/>
              <a:t> </a:t>
            </a:r>
            <a:r>
              <a:rPr lang="hu-HU" b="1" i="1" dirty="0" err="1"/>
              <a:t>fyaal</a:t>
            </a:r>
            <a:r>
              <a:rPr lang="hu-HU" b="1" i="1" dirty="0"/>
              <a:t> / </a:t>
            </a:r>
            <a:r>
              <a:rPr lang="hu-HU" b="1" i="1" dirty="0" err="1"/>
              <a:t>egembelu</a:t>
            </a:r>
            <a:r>
              <a:rPr lang="hu-HU" b="1" i="1" dirty="0"/>
              <a:t> </a:t>
            </a:r>
            <a:r>
              <a:rPr lang="hu-HU" b="1" i="1" dirty="0" err="1"/>
              <a:t>ullyetuk</a:t>
            </a:r>
            <a:r>
              <a:rPr lang="hu-HU" b="1" i="1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owog</a:t>
            </a:r>
            <a:r>
              <a:rPr lang="hu-HU" dirty="0"/>
              <a:t> ‘avagy’</a:t>
            </a:r>
          </a:p>
          <a:p>
            <a:pPr lvl="0"/>
            <a:r>
              <a:rPr lang="hu-HU" dirty="0"/>
              <a:t>magyar fejlemény</a:t>
            </a:r>
          </a:p>
          <a:p>
            <a:pPr lvl="0"/>
            <a:r>
              <a:rPr lang="hu-HU" dirty="0"/>
              <a:t>bizonytalan eredeztetés, a </a:t>
            </a:r>
            <a:r>
              <a:rPr lang="hu-HU" dirty="0" err="1"/>
              <a:t>legvsz-bb</a:t>
            </a:r>
            <a:r>
              <a:rPr lang="hu-HU" dirty="0"/>
              <a:t>: </a:t>
            </a:r>
            <a:r>
              <a:rPr lang="hu-HU" i="1" dirty="0" err="1"/>
              <a:t>a</a:t>
            </a:r>
            <a:r>
              <a:rPr lang="hu-HU" dirty="0"/>
              <a:t> / </a:t>
            </a:r>
            <a:r>
              <a:rPr lang="hu-HU" i="1" dirty="0"/>
              <a:t>az</a:t>
            </a:r>
            <a:r>
              <a:rPr lang="hu-HU" dirty="0"/>
              <a:t> mutató névmás + </a:t>
            </a:r>
            <a:r>
              <a:rPr lang="hu-HU" i="1" dirty="0"/>
              <a:t>vagy</a:t>
            </a:r>
            <a:r>
              <a:rPr lang="hu-HU" dirty="0"/>
              <a:t> (a </a:t>
            </a:r>
            <a:r>
              <a:rPr lang="hu-HU" i="1" dirty="0"/>
              <a:t>van</a:t>
            </a:r>
            <a:r>
              <a:rPr lang="hu-HU" dirty="0"/>
              <a:t> létige egyik alakja) összetapadásával</a:t>
            </a:r>
          </a:p>
          <a:p>
            <a:pPr lvl="0"/>
            <a:r>
              <a:rPr lang="hu-HU" dirty="0"/>
              <a:t>más ötlet: </a:t>
            </a:r>
            <a:r>
              <a:rPr lang="hu-HU" i="1" dirty="0"/>
              <a:t>a</a:t>
            </a:r>
            <a:r>
              <a:rPr lang="hu-HU" dirty="0"/>
              <a:t> mutató névmás + finnugor </a:t>
            </a:r>
            <a:r>
              <a:rPr lang="hu-HU" i="1" dirty="0"/>
              <a:t>v</a:t>
            </a:r>
            <a:r>
              <a:rPr lang="hu-HU" dirty="0"/>
              <a:t> névmásképző + </a:t>
            </a:r>
            <a:r>
              <a:rPr lang="hu-HU" i="1" dirty="0" err="1"/>
              <a:t>gy</a:t>
            </a:r>
            <a:r>
              <a:rPr lang="hu-HU" dirty="0"/>
              <a:t> módhatározórag</a:t>
            </a:r>
          </a:p>
          <a:p>
            <a:pPr marL="0" indent="0">
              <a:buNone/>
            </a:pPr>
            <a:r>
              <a:rPr lang="hu-HU" i="1" dirty="0" err="1"/>
              <a:t>halal</a:t>
            </a:r>
            <a:r>
              <a:rPr lang="hu-HU" dirty="0"/>
              <a:t> ‘halál’, l. korábban</a:t>
            </a:r>
          </a:p>
          <a:p>
            <a:pPr marL="0" indent="0">
              <a:buNone/>
            </a:pPr>
            <a:r>
              <a:rPr lang="hu-HU" i="1" dirty="0" err="1"/>
              <a:t>kynaal</a:t>
            </a:r>
            <a:r>
              <a:rPr lang="hu-HU" dirty="0"/>
              <a:t> ‘kínjával’</a:t>
            </a:r>
          </a:p>
          <a:p>
            <a:pPr lvl="0"/>
            <a:r>
              <a:rPr lang="hu-HU" i="1" dirty="0"/>
              <a:t>kín</a:t>
            </a:r>
            <a:r>
              <a:rPr lang="hu-HU" dirty="0"/>
              <a:t>: l. </a:t>
            </a:r>
            <a:r>
              <a:rPr lang="hu-HU" i="1" dirty="0" err="1"/>
              <a:t>kynzaſſal</a:t>
            </a:r>
            <a:endParaRPr lang="hu-HU" dirty="0"/>
          </a:p>
          <a:p>
            <a:pPr lvl="0"/>
            <a:r>
              <a:rPr lang="hu-HU" i="1" dirty="0"/>
              <a:t>j</a:t>
            </a:r>
            <a:r>
              <a:rPr lang="hu-HU" dirty="0"/>
              <a:t>: hiátustöltő </a:t>
            </a:r>
          </a:p>
          <a:p>
            <a:pPr lvl="0"/>
            <a:r>
              <a:rPr lang="hu-HU" i="1" dirty="0"/>
              <a:t>a</a:t>
            </a:r>
            <a:r>
              <a:rPr lang="hu-HU" dirty="0"/>
              <a:t>: E/3. </a:t>
            </a:r>
            <a:r>
              <a:rPr lang="hu-HU" dirty="0" err="1"/>
              <a:t>bszj</a:t>
            </a:r>
            <a:r>
              <a:rPr lang="hu-HU" dirty="0"/>
              <a:t>., l. korábban és HB.</a:t>
            </a:r>
          </a:p>
          <a:p>
            <a:r>
              <a:rPr lang="hu-HU" i="1" dirty="0" err="1"/>
              <a:t>-val</a:t>
            </a:r>
            <a:r>
              <a:rPr lang="hu-HU" i="1" dirty="0"/>
              <a:t>: </a:t>
            </a:r>
            <a:r>
              <a:rPr lang="hu-HU" dirty="0"/>
              <a:t>l. korábban és HB.</a:t>
            </a:r>
          </a:p>
        </p:txBody>
      </p:sp>
    </p:spTree>
    <p:extLst>
      <p:ext uri="{BB962C8B-B14F-4D97-AF65-F5344CB8AC3E}">
        <p14:creationId xmlns:p14="http://schemas.microsoft.com/office/powerpoint/2010/main" val="24218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err="1"/>
              <a:t>anyath</a:t>
            </a:r>
            <a:r>
              <a:rPr lang="hu-HU" dirty="0"/>
              <a:t> ‘anyát’, l. korábban</a:t>
            </a:r>
          </a:p>
          <a:p>
            <a:pPr marL="0" indent="0">
              <a:buNone/>
            </a:pPr>
            <a:r>
              <a:rPr lang="hu-HU" i="1" dirty="0" err="1"/>
              <a:t>ezes</a:t>
            </a:r>
            <a:r>
              <a:rPr lang="hu-HU" dirty="0"/>
              <a:t> ‘édes’, l. korábban</a:t>
            </a:r>
          </a:p>
          <a:p>
            <a:pPr marL="0" indent="0">
              <a:buNone/>
            </a:pPr>
            <a:r>
              <a:rPr lang="hu-HU" i="1" dirty="0" err="1"/>
              <a:t>fyaal</a:t>
            </a:r>
            <a:r>
              <a:rPr lang="hu-HU" dirty="0"/>
              <a:t>: l. </a:t>
            </a:r>
            <a:r>
              <a:rPr lang="hu-HU" i="1" dirty="0" err="1"/>
              <a:t>Fyom</a:t>
            </a:r>
            <a:r>
              <a:rPr lang="hu-HU" dirty="0"/>
              <a:t>, </a:t>
            </a:r>
            <a:r>
              <a:rPr lang="hu-HU" i="1" dirty="0" err="1"/>
              <a:t>ualallal</a:t>
            </a:r>
            <a:endParaRPr lang="hu-HU" dirty="0"/>
          </a:p>
          <a:p>
            <a:pPr marL="0" indent="0">
              <a:buNone/>
            </a:pPr>
            <a:r>
              <a:rPr lang="hu-HU" i="1" dirty="0" err="1"/>
              <a:t>egembelu</a:t>
            </a:r>
            <a:r>
              <a:rPr lang="hu-HU" dirty="0"/>
              <a:t> ‘egyetemben’, </a:t>
            </a:r>
          </a:p>
          <a:p>
            <a:pPr lvl="0"/>
            <a:r>
              <a:rPr lang="hu-HU" i="1" dirty="0" err="1"/>
              <a:t>eg</a:t>
            </a:r>
            <a:r>
              <a:rPr lang="hu-HU" dirty="0"/>
              <a:t>: l. </a:t>
            </a:r>
            <a:r>
              <a:rPr lang="hu-HU" i="1" dirty="0" err="1"/>
              <a:t>eggen</a:t>
            </a:r>
            <a:r>
              <a:rPr lang="hu-HU" dirty="0"/>
              <a:t> </a:t>
            </a:r>
            <a:r>
              <a:rPr lang="hu-HU" i="1" dirty="0" err="1"/>
              <a:t>yg</a:t>
            </a:r>
            <a:endParaRPr lang="hu-HU" dirty="0"/>
          </a:p>
          <a:p>
            <a:pPr lvl="0"/>
            <a:r>
              <a:rPr lang="hu-HU" i="1" dirty="0"/>
              <a:t>m</a:t>
            </a:r>
            <a:r>
              <a:rPr lang="hu-HU" dirty="0"/>
              <a:t>: határozórag</a:t>
            </a:r>
          </a:p>
          <a:p>
            <a:pPr lvl="0"/>
            <a:r>
              <a:rPr lang="hu-HU" i="1" dirty="0"/>
              <a:t>belé</a:t>
            </a:r>
            <a:r>
              <a:rPr lang="hu-HU" dirty="0"/>
              <a:t>: határozórag, </a:t>
            </a:r>
            <a:r>
              <a:rPr lang="hu-HU" i="1" dirty="0" err="1"/>
              <a:t>-bele</a:t>
            </a:r>
            <a:r>
              <a:rPr lang="hu-HU" dirty="0"/>
              <a:t>, l. korábban</a:t>
            </a:r>
          </a:p>
          <a:p>
            <a:pPr marL="0" indent="0">
              <a:buNone/>
            </a:pPr>
            <a:r>
              <a:rPr lang="hu-HU" i="1" dirty="0" err="1"/>
              <a:t>ullyetuk</a:t>
            </a:r>
            <a:r>
              <a:rPr lang="hu-HU" dirty="0"/>
              <a:t> ‘öljétek’</a:t>
            </a:r>
          </a:p>
          <a:p>
            <a:pPr lvl="0"/>
            <a:r>
              <a:rPr lang="hu-HU" i="1" dirty="0"/>
              <a:t>öl</a:t>
            </a:r>
            <a:r>
              <a:rPr lang="hu-HU" dirty="0"/>
              <a:t>: l. </a:t>
            </a:r>
            <a:r>
              <a:rPr lang="hu-HU" i="1" dirty="0" err="1"/>
              <a:t>ulud</a:t>
            </a:r>
            <a:endParaRPr lang="hu-HU" dirty="0"/>
          </a:p>
          <a:p>
            <a:pPr lvl="0"/>
            <a:r>
              <a:rPr lang="hu-HU" i="1" dirty="0" err="1"/>
              <a:t>-j</a:t>
            </a:r>
            <a:r>
              <a:rPr lang="hu-HU" dirty="0"/>
              <a:t>: felszól. módjel l. </a:t>
            </a:r>
            <a:r>
              <a:rPr lang="hu-HU" i="1" dirty="0" err="1"/>
              <a:t>kynzaſſal</a:t>
            </a:r>
            <a:endParaRPr lang="hu-HU" dirty="0"/>
          </a:p>
          <a:p>
            <a:r>
              <a:rPr lang="hu-HU" i="1" dirty="0" err="1"/>
              <a:t>-tek</a:t>
            </a:r>
            <a:r>
              <a:rPr lang="hu-HU" dirty="0"/>
              <a:t>: l. </a:t>
            </a:r>
            <a:r>
              <a:rPr lang="hu-HU" i="1" dirty="0" err="1"/>
              <a:t>Keguggethuk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83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Idegen nyelvi megfelelők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Mind az ördög egy lényegi vonását emelik ki: </a:t>
            </a:r>
            <a:r>
              <a:rPr lang="hu-HU" dirty="0" err="1" smtClean="0"/>
              <a:t>pars</a:t>
            </a:r>
            <a:r>
              <a:rPr lang="hu-HU" dirty="0" smtClean="0"/>
              <a:t> pro </a:t>
            </a:r>
            <a:r>
              <a:rPr lang="hu-HU" dirty="0" err="1" smtClean="0"/>
              <a:t>toto</a:t>
            </a:r>
            <a:r>
              <a:rPr lang="hu-HU" dirty="0" smtClean="0"/>
              <a:t> megnevezés</a:t>
            </a:r>
          </a:p>
          <a:p>
            <a:pPr marL="0" indent="0">
              <a:buNone/>
            </a:pPr>
            <a:r>
              <a:rPr lang="hu-HU" dirty="0" err="1" smtClean="0"/>
              <a:t>Gör</a:t>
            </a:r>
            <a:r>
              <a:rPr lang="hu-HU" dirty="0" smtClean="0"/>
              <a:t>. </a:t>
            </a:r>
            <a:r>
              <a:rPr lang="hu-HU" i="1" dirty="0" err="1"/>
              <a:t>d</a:t>
            </a:r>
            <a:r>
              <a:rPr lang="hu-HU" i="1" dirty="0" err="1" smtClean="0"/>
              <a:t>iabolosz</a:t>
            </a:r>
            <a:r>
              <a:rPr lang="hu-HU" i="1" dirty="0" smtClean="0"/>
              <a:t> </a:t>
            </a:r>
            <a:r>
              <a:rPr lang="hu-HU" dirty="0" smtClean="0"/>
              <a:t>’</a:t>
            </a:r>
            <a:r>
              <a:rPr lang="hu-HU" dirty="0" err="1" smtClean="0"/>
              <a:t>szétdobál</a:t>
            </a:r>
            <a:r>
              <a:rPr lang="hu-HU" dirty="0" smtClean="0"/>
              <a:t>’ &gt; viszályt szít, rágalmaz, vádol, káoszt okoz</a:t>
            </a:r>
          </a:p>
          <a:p>
            <a:pPr marL="0" indent="0">
              <a:buNone/>
            </a:pPr>
            <a:r>
              <a:rPr lang="hu-HU" dirty="0" err="1" smtClean="0"/>
              <a:t>Héb</a:t>
            </a:r>
            <a:r>
              <a:rPr lang="hu-HU" dirty="0" smtClean="0"/>
              <a:t>. </a:t>
            </a:r>
            <a:r>
              <a:rPr lang="hu-HU" i="1" dirty="0"/>
              <a:t>s</a:t>
            </a:r>
            <a:r>
              <a:rPr lang="hu-HU" i="1" dirty="0" smtClean="0"/>
              <a:t>átán </a:t>
            </a:r>
            <a:r>
              <a:rPr lang="hu-HU" dirty="0" smtClean="0"/>
              <a:t>’</a:t>
            </a:r>
            <a:r>
              <a:rPr lang="hu-HU" dirty="0" err="1" smtClean="0"/>
              <a:t>ellenfél</a:t>
            </a:r>
            <a:r>
              <a:rPr lang="hu-HU" dirty="0" smtClean="0"/>
              <a:t>, ellenség, vádoló, rágalmazó, összekuszáló, megosztó’</a:t>
            </a:r>
          </a:p>
          <a:p>
            <a:pPr marL="0" indent="0">
              <a:buNone/>
            </a:pPr>
            <a:r>
              <a:rPr lang="hu-HU" i="1" dirty="0" smtClean="0"/>
              <a:t>Lucifer (lat. </a:t>
            </a:r>
            <a:r>
              <a:rPr lang="hu-HU" i="1" dirty="0" err="1" smtClean="0"/>
              <a:t>lucis</a:t>
            </a:r>
            <a:r>
              <a:rPr lang="hu-HU" i="1" dirty="0" smtClean="0"/>
              <a:t> + </a:t>
            </a:r>
            <a:r>
              <a:rPr lang="hu-HU" i="1" dirty="0" err="1" smtClean="0"/>
              <a:t>ferre</a:t>
            </a:r>
            <a:r>
              <a:rPr lang="hu-HU" i="1" dirty="0" smtClean="0"/>
              <a:t>) </a:t>
            </a:r>
            <a:r>
              <a:rPr lang="hu-HU" dirty="0" smtClean="0"/>
              <a:t>’</a:t>
            </a:r>
            <a:r>
              <a:rPr lang="hu-HU" dirty="0" err="1" smtClean="0"/>
              <a:t>fényhozó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i="1" dirty="0" err="1" smtClean="0"/>
              <a:t>Mephistopheles</a:t>
            </a:r>
            <a:r>
              <a:rPr lang="hu-HU" dirty="0" smtClean="0"/>
              <a:t>: ??? héber </a:t>
            </a:r>
            <a:r>
              <a:rPr lang="hu-HU" i="1" dirty="0" err="1" smtClean="0"/>
              <a:t>mefir</a:t>
            </a:r>
            <a:r>
              <a:rPr lang="hu-HU" dirty="0" smtClean="0"/>
              <a:t> ’</a:t>
            </a:r>
            <a:r>
              <a:rPr lang="hu-HU" dirty="0" err="1" smtClean="0"/>
              <a:t>rontó</a:t>
            </a:r>
            <a:r>
              <a:rPr lang="hu-HU" dirty="0" smtClean="0"/>
              <a:t> pusztító’ + </a:t>
            </a:r>
            <a:r>
              <a:rPr lang="hu-HU" i="1" dirty="0" err="1" smtClean="0"/>
              <a:t>totel</a:t>
            </a:r>
            <a:r>
              <a:rPr lang="hu-HU" i="1" dirty="0" smtClean="0"/>
              <a:t> </a:t>
            </a:r>
            <a:r>
              <a:rPr lang="hu-HU" dirty="0" smtClean="0"/>
              <a:t>’</a:t>
            </a:r>
            <a:r>
              <a:rPr lang="hu-HU" dirty="0" err="1" smtClean="0"/>
              <a:t>hazug</a:t>
            </a:r>
            <a:r>
              <a:rPr lang="hu-HU" dirty="0" smtClean="0"/>
              <a:t>’ </a:t>
            </a:r>
          </a:p>
          <a:p>
            <a:pPr marL="0" indent="0">
              <a:buNone/>
            </a:pPr>
            <a:r>
              <a:rPr lang="hu-HU" dirty="0" smtClean="0"/>
              <a:t>Konklúzió: a magyar elnevezés is ilyen lehet. </a:t>
            </a:r>
          </a:p>
        </p:txBody>
      </p:sp>
    </p:spTree>
    <p:extLst>
      <p:ext uri="{BB962C8B-B14F-4D97-AF65-F5344CB8AC3E}">
        <p14:creationId xmlns:p14="http://schemas.microsoft.com/office/powerpoint/2010/main" val="6795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Alaktan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Sokféle alakváltozat, problémák:</a:t>
            </a:r>
          </a:p>
          <a:p>
            <a:r>
              <a:rPr lang="hu-HU" dirty="0" smtClean="0"/>
              <a:t>A szóvégi </a:t>
            </a:r>
            <a:r>
              <a:rPr lang="hu-HU" dirty="0" err="1" smtClean="0"/>
              <a:t>msh</a:t>
            </a:r>
            <a:r>
              <a:rPr lang="hu-HU" dirty="0" smtClean="0"/>
              <a:t> </a:t>
            </a:r>
            <a:r>
              <a:rPr lang="hu-HU" i="1" dirty="0" err="1" smtClean="0"/>
              <a:t>-k</a:t>
            </a:r>
            <a:r>
              <a:rPr lang="hu-HU" i="1" dirty="0" smtClean="0"/>
              <a:t> </a:t>
            </a:r>
            <a:r>
              <a:rPr lang="hu-HU" dirty="0" smtClean="0"/>
              <a:t>vagy </a:t>
            </a:r>
            <a:r>
              <a:rPr lang="hu-HU" i="1" dirty="0" err="1" smtClean="0"/>
              <a:t>-g</a:t>
            </a:r>
            <a:r>
              <a:rPr lang="hu-HU" i="1" dirty="0" smtClean="0"/>
              <a:t> </a:t>
            </a:r>
            <a:r>
              <a:rPr lang="hu-HU" dirty="0" smtClean="0"/>
              <a:t>(vö. </a:t>
            </a:r>
            <a:r>
              <a:rPr lang="hu-HU" i="1" dirty="0" err="1" smtClean="0"/>
              <a:t>orduk</a:t>
            </a:r>
            <a:r>
              <a:rPr lang="hu-HU" i="1" dirty="0" smtClean="0"/>
              <a:t>, urdunk</a:t>
            </a:r>
            <a:r>
              <a:rPr lang="hu-HU" dirty="0" smtClean="0"/>
              <a:t>)? Az utóbbi: gyakoribb, természetes hangváltakozás</a:t>
            </a:r>
          </a:p>
          <a:p>
            <a:r>
              <a:rPr lang="hu-HU" dirty="0" smtClean="0"/>
              <a:t>Szókezdő h néhol: </a:t>
            </a:r>
            <a:r>
              <a:rPr lang="hu-HU" i="1" dirty="0" err="1" smtClean="0"/>
              <a:t>herdeg</a:t>
            </a:r>
            <a:r>
              <a:rPr lang="hu-HU" i="1" dirty="0" smtClean="0"/>
              <a:t>, </a:t>
            </a:r>
            <a:r>
              <a:rPr lang="hu-HU" i="1" dirty="0" err="1" smtClean="0"/>
              <a:t>herdegh</a:t>
            </a:r>
            <a:endParaRPr lang="hu-HU" i="1" dirty="0" smtClean="0"/>
          </a:p>
          <a:p>
            <a:r>
              <a:rPr lang="hu-HU" dirty="0" smtClean="0"/>
              <a:t>Szókezdő </a:t>
            </a:r>
            <a:r>
              <a:rPr lang="hu-HU" i="1" dirty="0" smtClean="0"/>
              <a:t>v, w: </a:t>
            </a:r>
            <a:r>
              <a:rPr lang="hu-HU" dirty="0" smtClean="0"/>
              <a:t>későbbi, szórványos (??? nem az </a:t>
            </a:r>
            <a:r>
              <a:rPr lang="hu-HU" i="1" dirty="0" smtClean="0"/>
              <a:t>u </a:t>
            </a:r>
            <a:r>
              <a:rPr lang="hu-HU" dirty="0" smtClean="0"/>
              <a:t>jelölése?)</a:t>
            </a:r>
          </a:p>
          <a:p>
            <a:r>
              <a:rPr lang="hu-HU" dirty="0" smtClean="0"/>
              <a:t>Mi az eredetibb alak: </a:t>
            </a:r>
            <a:r>
              <a:rPr lang="hu-HU" i="1" dirty="0" smtClean="0"/>
              <a:t>ördög</a:t>
            </a:r>
            <a:r>
              <a:rPr lang="hu-HU" dirty="0" smtClean="0"/>
              <a:t> vagy </a:t>
            </a:r>
            <a:r>
              <a:rPr lang="hu-HU" i="1" dirty="0" err="1" smtClean="0"/>
              <a:t>ördöng</a:t>
            </a:r>
            <a:r>
              <a:rPr lang="hu-HU" dirty="0" smtClean="0"/>
              <a:t>? HK: az előbbi, vö. </a:t>
            </a:r>
            <a:r>
              <a:rPr lang="hu-HU" i="1" dirty="0" smtClean="0"/>
              <a:t>csügg ~ csüng, bozótos ~ bozontos, lágy ~ langyos, </a:t>
            </a:r>
            <a:r>
              <a:rPr lang="hu-HU" i="1" dirty="0" err="1" smtClean="0"/>
              <a:t>szorog</a:t>
            </a:r>
            <a:r>
              <a:rPr lang="hu-HU" i="1" dirty="0" smtClean="0"/>
              <a:t> ~ szorong</a:t>
            </a:r>
          </a:p>
          <a:p>
            <a:r>
              <a:rPr lang="hu-HU" dirty="0" smtClean="0"/>
              <a:t>A szóvégi </a:t>
            </a:r>
            <a:r>
              <a:rPr lang="hu-HU" i="1" dirty="0" err="1" smtClean="0"/>
              <a:t>-d</a:t>
            </a:r>
            <a:r>
              <a:rPr lang="hu-HU" i="1" dirty="0" smtClean="0"/>
              <a:t> </a:t>
            </a:r>
            <a:r>
              <a:rPr lang="hu-HU" dirty="0" smtClean="0"/>
              <a:t>és </a:t>
            </a:r>
            <a:r>
              <a:rPr lang="hu-HU" i="1" dirty="0" err="1" smtClean="0"/>
              <a:t>-g</a:t>
            </a:r>
            <a:r>
              <a:rPr lang="hu-HU" i="1" dirty="0" smtClean="0"/>
              <a:t> ~ </a:t>
            </a:r>
            <a:r>
              <a:rPr lang="hu-HU" i="1" dirty="0" err="1" smtClean="0"/>
              <a:t>-k</a:t>
            </a:r>
            <a:r>
              <a:rPr lang="hu-HU" i="1" dirty="0" smtClean="0"/>
              <a:t> </a:t>
            </a:r>
            <a:r>
              <a:rPr lang="hu-HU" dirty="0" smtClean="0"/>
              <a:t>képzők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7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Előfordulások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1075/1124/1217. </a:t>
            </a:r>
            <a:r>
              <a:rPr lang="hu-HU" dirty="0" err="1" smtClean="0"/>
              <a:t>Garamszentbenedeki</a:t>
            </a:r>
            <a:r>
              <a:rPr lang="hu-HU" dirty="0" smtClean="0"/>
              <a:t> apátság adománylevele: </a:t>
            </a:r>
            <a:r>
              <a:rPr lang="hu-HU" i="1" dirty="0" err="1" smtClean="0"/>
              <a:t>orduk</a:t>
            </a:r>
            <a:r>
              <a:rPr lang="hu-HU" i="1" dirty="0" smtClean="0"/>
              <a:t> sara </a:t>
            </a:r>
            <a:r>
              <a:rPr lang="hu-HU" dirty="0" smtClean="0"/>
              <a:t>’</a:t>
            </a:r>
            <a:r>
              <a:rPr lang="hu-HU" dirty="0" err="1" smtClean="0"/>
              <a:t>ördög</a:t>
            </a:r>
            <a:r>
              <a:rPr lang="hu-HU" dirty="0" smtClean="0"/>
              <a:t> </a:t>
            </a:r>
            <a:r>
              <a:rPr lang="hu-HU" dirty="0" err="1" smtClean="0"/>
              <a:t>sara</a:t>
            </a:r>
            <a:r>
              <a:rPr lang="hu-HU" dirty="0" smtClean="0"/>
              <a:t>’ helynév, </a:t>
            </a:r>
            <a:r>
              <a:rPr lang="hu-HU" dirty="0" err="1" smtClean="0"/>
              <a:t>Pais</a:t>
            </a:r>
            <a:r>
              <a:rPr lang="hu-HU" dirty="0" smtClean="0"/>
              <a:t> szerint nem hiteles</a:t>
            </a:r>
          </a:p>
          <a:p>
            <a:pPr marL="0" indent="0">
              <a:buNone/>
            </a:pPr>
            <a:r>
              <a:rPr lang="hu-HU" dirty="0" smtClean="0"/>
              <a:t>HB. </a:t>
            </a:r>
            <a:r>
              <a:rPr lang="hu-HU" i="1" dirty="0" err="1" smtClean="0"/>
              <a:t>Urdung</a:t>
            </a:r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>11 – 14. sz. főleg földrajzi és személynévként</a:t>
            </a:r>
          </a:p>
          <a:p>
            <a:pPr marL="0" indent="0">
              <a:buNone/>
            </a:pPr>
            <a:r>
              <a:rPr lang="hu-HU" dirty="0" smtClean="0"/>
              <a:t>15 – 16. sz. vallási tárgyú szövegekben, kódexekben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779" y="1412776"/>
            <a:ext cx="2325216" cy="348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4966</Words>
  <Application>Microsoft Office PowerPoint</Application>
  <PresentationFormat>Diavetítés a képernyőre (4:3 oldalarány)</PresentationFormat>
  <Paragraphs>503</Paragraphs>
  <Slides>66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66</vt:i4>
      </vt:variant>
    </vt:vector>
  </HeadingPairs>
  <TitlesOfParts>
    <vt:vector size="67" baseType="lpstr">
      <vt:lpstr>Office-téma</vt:lpstr>
      <vt:lpstr>Nyelvtörténet 9‒10.</vt:lpstr>
      <vt:lpstr>Ördög</vt:lpstr>
      <vt:lpstr>Az ördög mint szimbólum</vt:lpstr>
      <vt:lpstr>Az ördög mint szimbólum</vt:lpstr>
      <vt:lpstr>Jelentései</vt:lpstr>
      <vt:lpstr>A szócsalád</vt:lpstr>
      <vt:lpstr>Idegen nyelvi megfelelők </vt:lpstr>
      <vt:lpstr>Alaktan</vt:lpstr>
      <vt:lpstr>Előfordulások</vt:lpstr>
      <vt:lpstr>Etimológiák</vt:lpstr>
      <vt:lpstr>Horváth Katalin</vt:lpstr>
      <vt:lpstr>HK</vt:lpstr>
      <vt:lpstr>HK</vt:lpstr>
      <vt:lpstr>HK</vt:lpstr>
      <vt:lpstr>ÓMS 1300 k.</vt:lpstr>
      <vt:lpstr>Ajánlott irodalom</vt:lpstr>
      <vt:lpstr>ÓMS</vt:lpstr>
      <vt:lpstr>ÓMS</vt:lpstr>
      <vt:lpstr>Volek ſyrolm thudothlon ſyrolmol ſepedyk. buol ozuk epedek.</vt:lpstr>
      <vt:lpstr>PowerPoint bemutató</vt:lpstr>
      <vt:lpstr>PowerPoint bemutató</vt:lpstr>
      <vt:lpstr>PowerPoint bemutató</vt:lpstr>
      <vt:lpstr>PowerPoint bemutató</vt:lpstr>
      <vt:lpstr>PowerPoint bemutató</vt:lpstr>
      <vt:lpstr>Walaſth vylagumtul ſydou fyodumtul ezes urume(m)tuul.</vt:lpstr>
      <vt:lpstr>PowerPoint bemutató</vt:lpstr>
      <vt:lpstr>PowerPoint bemutató</vt:lpstr>
      <vt:lpstr>O en eſes urodu(m) eggen yg fyodum,</vt:lpstr>
      <vt:lpstr>PowerPoint bemutató</vt:lpstr>
      <vt:lpstr>ſyrou aniath thekunched buabeleul kyniuhhad.</vt:lpstr>
      <vt:lpstr>PowerPoint bemutató</vt:lpstr>
      <vt:lpstr>PowerPoint bemutató</vt:lpstr>
      <vt:lpstr>PowerPoint bemutató</vt:lpstr>
      <vt:lpstr>Scemem kunuel arad, en iunhum buol farad / </vt:lpstr>
      <vt:lpstr>PowerPoint bemutató</vt:lpstr>
      <vt:lpstr>the werud hullothya en iu(n)hum olelothya </vt:lpstr>
      <vt:lpstr>PowerPoint bemutató</vt:lpstr>
      <vt:lpstr>Vylag uilaga viragnac uiraga.</vt:lpstr>
      <vt:lpstr>keſeruen kynzathul uoſ ſcegegkel werethul.</vt:lpstr>
      <vt:lpstr>PowerPoint bemutató</vt:lpstr>
      <vt:lpstr>Vh nequem en fyon ezes mezuul / </vt:lpstr>
      <vt:lpstr>Scegenul ſcepſegud wirud hioll wyzeul.</vt:lpstr>
      <vt:lpstr>PowerPoint bemutató</vt:lpstr>
      <vt:lpstr>Syrolmom fuhazatum therthetyk kyul en iumhummok bel bua qui ſumha nym [kyul] hyul</vt:lpstr>
      <vt:lpstr>PowerPoint bemutató</vt:lpstr>
      <vt:lpstr>PowerPoint bemutató</vt:lpstr>
      <vt:lpstr>PowerPoint bemutató</vt:lpstr>
      <vt:lpstr>Wegh halal engumet / eggedum illen / maraggun urodum, kyth wylag felleyn</vt:lpstr>
      <vt:lpstr>PowerPoint bemutató</vt:lpstr>
      <vt:lpstr>PowerPoint bemutató</vt:lpstr>
      <vt:lpstr>O ygoz ſyemonnok bezzeg ſcouuo ere</vt:lpstr>
      <vt:lpstr>PowerPoint bemutató</vt:lpstr>
      <vt:lpstr>en erzem ez buthuruth / kyt niha egyre.</vt:lpstr>
      <vt:lpstr>PowerPoint bemutató</vt:lpstr>
      <vt:lpstr>PowerPoint bemutató</vt:lpstr>
      <vt:lpstr>Tuled ualmun de num ualallal, hul yg kynzaſſal, Fyom halallal.</vt:lpstr>
      <vt:lpstr>PowerPoint bemutató</vt:lpstr>
      <vt:lpstr>PowerPoint bemutató</vt:lpstr>
      <vt:lpstr>Sydou myth thes turuentelen / fyom merth hol byuntelen / </vt:lpstr>
      <vt:lpstr>PowerPoint bemutató</vt:lpstr>
      <vt:lpstr>fugwa / huztuzwa wklelue / kethwe, ulud.</vt:lpstr>
      <vt:lpstr>PowerPoint bemutató</vt:lpstr>
      <vt:lpstr>Keguggethuk fyomnok / ne leg, kegulm mogomnok / </vt:lpstr>
      <vt:lpstr>PowerPoint bemutató</vt:lpstr>
      <vt:lpstr>owog halal kynaal, anyath ezes fyaal / egembelu ullyetuk.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Nyelvtörténet 9.</dc:title>
  <dc:creator>Dér Csilla</dc:creator>
  <cp:lastModifiedBy>Dér Csilla</cp:lastModifiedBy>
  <cp:revision>240</cp:revision>
  <dcterms:created xsi:type="dcterms:W3CDTF">2017-04-24T10:39:06Z</dcterms:created>
  <dcterms:modified xsi:type="dcterms:W3CDTF">2017-04-24T12:21:33Z</dcterms:modified>
</cp:coreProperties>
</file>