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2" r:id="rId8"/>
    <p:sldId id="263" r:id="rId9"/>
    <p:sldId id="265" r:id="rId10"/>
    <p:sldId id="266" r:id="rId11"/>
    <p:sldId id="267" r:id="rId12"/>
    <p:sldId id="268" r:id="rId13"/>
    <p:sldId id="260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9" r:id="rId23"/>
    <p:sldId id="276" r:id="rId2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D7F33-B44A-4015-81E3-4B152B0A91F3}" type="datetimeFigureOut">
              <a:rPr lang="hu-HU" smtClean="0"/>
              <a:t>2017.04.18.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9B851-5975-424A-AF99-2458490AD5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3082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D7F33-B44A-4015-81E3-4B152B0A91F3}" type="datetimeFigureOut">
              <a:rPr lang="hu-HU" smtClean="0"/>
              <a:t>2017.04.18.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9B851-5975-424A-AF99-2458490AD5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8189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D7F33-B44A-4015-81E3-4B152B0A91F3}" type="datetimeFigureOut">
              <a:rPr lang="hu-HU" smtClean="0"/>
              <a:t>2017.04.18.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9B851-5975-424A-AF99-2458490AD5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6691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D7F33-B44A-4015-81E3-4B152B0A91F3}" type="datetimeFigureOut">
              <a:rPr lang="hu-HU" smtClean="0"/>
              <a:t>2017.04.18.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9B851-5975-424A-AF99-2458490AD5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5454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D7F33-B44A-4015-81E3-4B152B0A91F3}" type="datetimeFigureOut">
              <a:rPr lang="hu-HU" smtClean="0"/>
              <a:t>2017.04.18.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9B851-5975-424A-AF99-2458490AD5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1122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D7F33-B44A-4015-81E3-4B152B0A91F3}" type="datetimeFigureOut">
              <a:rPr lang="hu-HU" smtClean="0"/>
              <a:t>2017.04.18.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9B851-5975-424A-AF99-2458490AD5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9187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D7F33-B44A-4015-81E3-4B152B0A91F3}" type="datetimeFigureOut">
              <a:rPr lang="hu-HU" smtClean="0"/>
              <a:t>2017.04.18.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9B851-5975-424A-AF99-2458490AD5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308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D7F33-B44A-4015-81E3-4B152B0A91F3}" type="datetimeFigureOut">
              <a:rPr lang="hu-HU" smtClean="0"/>
              <a:t>2017.04.18.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9B851-5975-424A-AF99-2458490AD5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6505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D7F33-B44A-4015-81E3-4B152B0A91F3}" type="datetimeFigureOut">
              <a:rPr lang="hu-HU" smtClean="0"/>
              <a:t>2017.04.18.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9B851-5975-424A-AF99-2458490AD5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331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D7F33-B44A-4015-81E3-4B152B0A91F3}" type="datetimeFigureOut">
              <a:rPr lang="hu-HU" smtClean="0"/>
              <a:t>2017.04.18.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9B851-5975-424A-AF99-2458490AD5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8040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D7F33-B44A-4015-81E3-4B152B0A91F3}" type="datetimeFigureOut">
              <a:rPr lang="hu-HU" smtClean="0"/>
              <a:t>2017.04.18.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9B851-5975-424A-AF99-2458490AD5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8909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D7F33-B44A-4015-81E3-4B152B0A91F3}" type="datetimeFigureOut">
              <a:rPr lang="hu-HU" smtClean="0"/>
              <a:t>2017.04.18.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9B851-5975-424A-AF99-2458490AD5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7932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3.hu/~nyelvor/period/1331/133105.pdf" TargetMode="External"/><Relationship Id="rId2" Type="http://schemas.openxmlformats.org/officeDocument/2006/relationships/hyperlink" Target="http://epa.oszk.hu/00100/00188/00080/pdf/EPA00188_magyar_nyelvor_2015_3_300-308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Nyelvtörténet 7. 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A. Molnár Ferenc </a:t>
            </a:r>
            <a:r>
              <a:rPr lang="hu-HU" dirty="0" err="1" smtClean="0"/>
              <a:t>HB-értelmezése</a:t>
            </a:r>
            <a:r>
              <a:rPr lang="hu-HU" dirty="0" smtClean="0"/>
              <a:t>.</a:t>
            </a:r>
          </a:p>
          <a:p>
            <a:r>
              <a:rPr lang="hu-HU" dirty="0" smtClean="0"/>
              <a:t>Újabb kutatások.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14749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Egyebek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251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b="1" dirty="0"/>
              <a:t>vermut</a:t>
            </a:r>
            <a:r>
              <a:rPr lang="hu-HU" dirty="0"/>
              <a:t> (’</a:t>
            </a:r>
            <a:r>
              <a:rPr lang="hu-HU" dirty="0" err="1"/>
              <a:t>βermüt</a:t>
            </a:r>
            <a:r>
              <a:rPr lang="hu-HU" dirty="0"/>
              <a:t>’)</a:t>
            </a:r>
          </a:p>
          <a:p>
            <a:r>
              <a:rPr lang="hu-HU" dirty="0"/>
              <a:t>’</a:t>
            </a:r>
            <a:r>
              <a:rPr lang="hu-HU" dirty="0" err="1"/>
              <a:t>sírgödröt</a:t>
            </a:r>
            <a:r>
              <a:rPr lang="hu-HU" dirty="0"/>
              <a:t>’ (a ’</a:t>
            </a:r>
            <a:r>
              <a:rPr lang="hu-HU" dirty="0" err="1"/>
              <a:t>földi</a:t>
            </a:r>
            <a:r>
              <a:rPr lang="hu-HU" dirty="0"/>
              <a:t> világ’ jelentés nem fogadható el A. Molnár szerint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r>
              <a:rPr lang="hu-HU" dirty="0"/>
              <a:t> </a:t>
            </a:r>
          </a:p>
          <a:p>
            <a:pPr marL="0" indent="0">
              <a:buNone/>
            </a:pPr>
            <a:r>
              <a:rPr lang="hu-HU" b="1" dirty="0" err="1"/>
              <a:t>achſin</a:t>
            </a:r>
            <a:r>
              <a:rPr lang="hu-HU" dirty="0"/>
              <a:t> (’</a:t>
            </a:r>
            <a:r>
              <a:rPr lang="hu-HU" dirty="0" err="1"/>
              <a:t>ahszin</a:t>
            </a:r>
            <a:r>
              <a:rPr lang="hu-HU" dirty="0"/>
              <a:t>, </a:t>
            </a:r>
            <a:r>
              <a:rPr lang="hu-HU" i="1" dirty="0"/>
              <a:t>asszony’</a:t>
            </a:r>
            <a:r>
              <a:rPr lang="hu-HU" dirty="0"/>
              <a:t>) </a:t>
            </a:r>
          </a:p>
          <a:p>
            <a:r>
              <a:rPr lang="hu-HU" dirty="0"/>
              <a:t>Itt: ’</a:t>
            </a:r>
            <a:r>
              <a:rPr lang="hu-HU" dirty="0" err="1"/>
              <a:t>úrnő</a:t>
            </a:r>
            <a:r>
              <a:rPr lang="hu-HU" dirty="0"/>
              <a:t>, fejedelemasszony, királyné’ – csak a királyi és főúri családoknak, ill. a magas rangú nőknek kijáró megszólítás. 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b="1" dirty="0" err="1"/>
              <a:t>uromc</a:t>
            </a:r>
            <a:r>
              <a:rPr lang="hu-HU" dirty="0"/>
              <a:t> (’</a:t>
            </a:r>
            <a:r>
              <a:rPr lang="hu-HU" dirty="0" err="1"/>
              <a:t>úr</a:t>
            </a:r>
            <a:r>
              <a:rPr lang="hu-HU" dirty="0"/>
              <a:t>’) </a:t>
            </a:r>
          </a:p>
          <a:p>
            <a:r>
              <a:rPr lang="hu-HU" dirty="0"/>
              <a:t>A korai </a:t>
            </a:r>
            <a:r>
              <a:rPr lang="hu-HU" dirty="0" err="1"/>
              <a:t>ÓM-ban</a:t>
            </a:r>
            <a:r>
              <a:rPr lang="hu-HU" dirty="0"/>
              <a:t> ez a megszólítás csak a királynak, a trónörökösnek, a királyi család </a:t>
            </a:r>
            <a:r>
              <a:rPr lang="hu-HU" dirty="0" err="1"/>
              <a:t>ffitagjainak</a:t>
            </a:r>
            <a:r>
              <a:rPr lang="hu-HU" dirty="0"/>
              <a:t> és a főuraknak járt Istenen kívül.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12950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Egyebek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b="1" dirty="0" err="1"/>
              <a:t>odut</a:t>
            </a:r>
            <a:r>
              <a:rPr lang="hu-HU" dirty="0"/>
              <a:t> (’</a:t>
            </a:r>
            <a:r>
              <a:rPr lang="hu-HU" dirty="0" err="1"/>
              <a:t>adut</a:t>
            </a:r>
            <a:r>
              <a:rPr lang="hu-HU" dirty="0"/>
              <a:t>’) </a:t>
            </a:r>
          </a:p>
          <a:p>
            <a:r>
              <a:rPr lang="hu-HU" dirty="0"/>
              <a:t>Benkőnél ez melléknévi igenév, tehát kb. ’</a:t>
            </a:r>
            <a:r>
              <a:rPr lang="hu-HU" dirty="0" err="1"/>
              <a:t>akinek</a:t>
            </a:r>
            <a:r>
              <a:rPr lang="hu-HU" dirty="0"/>
              <a:t> adott (a) hatalom’ – és sokan mások is így gondolják. </a:t>
            </a:r>
            <a:endParaRPr lang="hu-HU" dirty="0" smtClean="0"/>
          </a:p>
          <a:p>
            <a:r>
              <a:rPr lang="hu-HU" dirty="0" smtClean="0"/>
              <a:t>A</a:t>
            </a:r>
            <a:r>
              <a:rPr lang="hu-HU" dirty="0"/>
              <a:t>. </a:t>
            </a:r>
            <a:r>
              <a:rPr lang="hu-HU" dirty="0" err="1"/>
              <a:t>Molnár-nak</a:t>
            </a:r>
            <a:r>
              <a:rPr lang="hu-HU" dirty="0"/>
              <a:t> más ötlete is van: állítmányi szerep, ill. ellipszis, kimaradt a kopula (kb. </a:t>
            </a:r>
            <a:r>
              <a:rPr lang="hu-HU" i="1" dirty="0"/>
              <a:t>adva van</a:t>
            </a:r>
            <a:r>
              <a:rPr lang="hu-HU" dirty="0"/>
              <a:t>), de nem zárható ki, hogy másolási hiba </a:t>
            </a:r>
            <a:r>
              <a:rPr lang="hu-HU" i="1" dirty="0" err="1"/>
              <a:t>odutut</a:t>
            </a:r>
            <a:r>
              <a:rPr lang="hu-HU" dirty="0"/>
              <a:t> vagy </a:t>
            </a:r>
            <a:r>
              <a:rPr lang="hu-HU" i="1" dirty="0" err="1"/>
              <a:t>odutot</a:t>
            </a:r>
            <a:r>
              <a:rPr lang="hu-HU" dirty="0"/>
              <a:t> ’</a:t>
            </a:r>
            <a:r>
              <a:rPr lang="hu-HU" dirty="0" err="1"/>
              <a:t>adatott</a:t>
            </a:r>
            <a:r>
              <a:rPr lang="hu-HU" dirty="0"/>
              <a:t>’ helyett</a:t>
            </a:r>
          </a:p>
          <a:p>
            <a:pPr marL="0" indent="0">
              <a:buNone/>
            </a:pPr>
            <a:r>
              <a:rPr lang="hu-HU" dirty="0"/>
              <a:t> </a:t>
            </a:r>
          </a:p>
          <a:p>
            <a:r>
              <a:rPr lang="hu-HU" b="1" dirty="0"/>
              <a:t>Ábrahám keble 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Nemzetközi szállóige, a Bibliában Lázárt, a koldust viszik ide az angyalok. A három pátriárkát is gyakran ilyen összefüggésben említik, mint itt is, a képzőművészetben is gyakran ábrázolják Á. keblét vagy ölét a szentekkel, üdvözültekkel.</a:t>
            </a:r>
          </a:p>
        </p:txBody>
      </p:sp>
    </p:spTree>
    <p:extLst>
      <p:ext uri="{BB962C8B-B14F-4D97-AF65-F5344CB8AC3E}">
        <p14:creationId xmlns:p14="http://schemas.microsoft.com/office/powerpoint/2010/main" val="1621040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Egyebek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b="1" dirty="0" err="1"/>
              <a:t>unuttei</a:t>
            </a:r>
            <a:endParaRPr lang="hu-HU" dirty="0"/>
          </a:p>
          <a:p>
            <a:r>
              <a:rPr lang="hu-HU" dirty="0"/>
              <a:t>Mészöly ötlete, hogy ez az </a:t>
            </a:r>
            <a:r>
              <a:rPr lang="hu-HU" i="1" dirty="0"/>
              <a:t>ő</a:t>
            </a:r>
            <a:r>
              <a:rPr lang="hu-HU" dirty="0"/>
              <a:t> névmás és az </a:t>
            </a:r>
            <a:r>
              <a:rPr lang="hu-HU" i="1" dirty="0" err="1"/>
              <a:t>-n</a:t>
            </a:r>
            <a:r>
              <a:rPr lang="hu-HU" i="1" dirty="0"/>
              <a:t>/</a:t>
            </a:r>
            <a:r>
              <a:rPr lang="hu-HU" i="1" dirty="0" err="1"/>
              <a:t>-tt</a:t>
            </a:r>
            <a:r>
              <a:rPr lang="hu-HU" i="1" dirty="0"/>
              <a:t> </a:t>
            </a:r>
            <a:r>
              <a:rPr lang="hu-HU" dirty="0" err="1"/>
              <a:t>locativusrag</a:t>
            </a:r>
            <a:r>
              <a:rPr lang="hu-HU" dirty="0"/>
              <a:t> kapcsolata (van </a:t>
            </a:r>
            <a:r>
              <a:rPr lang="hu-HU" i="1" dirty="0" err="1"/>
              <a:t>bennetté</a:t>
            </a:r>
            <a:r>
              <a:rPr lang="hu-HU" dirty="0"/>
              <a:t> is)  </a:t>
            </a:r>
            <a:r>
              <a:rPr lang="hu-HU" dirty="0">
                <a:latin typeface="Times New Roman"/>
                <a:cs typeface="Times New Roman"/>
              </a:rPr>
              <a:t>‒</a:t>
            </a:r>
            <a:r>
              <a:rPr lang="hu-HU" dirty="0" smtClean="0"/>
              <a:t> de </a:t>
            </a:r>
            <a:r>
              <a:rPr lang="hu-HU" dirty="0"/>
              <a:t>ez alaktanilag problémás A. Molnár szerint.</a:t>
            </a:r>
          </a:p>
          <a:p>
            <a:r>
              <a:rPr lang="hu-HU" b="1" dirty="0"/>
              <a:t>A. Molnár</a:t>
            </a:r>
            <a:r>
              <a:rPr lang="hu-HU" dirty="0"/>
              <a:t> ötlete: az egész kifejezés (</a:t>
            </a:r>
            <a:r>
              <a:rPr lang="hu-HU" i="1" dirty="0"/>
              <a:t>w </a:t>
            </a:r>
            <a:r>
              <a:rPr lang="hu-HU" i="1" dirty="0" err="1"/>
              <a:t>szentíí</a:t>
            </a:r>
            <a:r>
              <a:rPr lang="hu-HU" i="1" dirty="0"/>
              <a:t> es </a:t>
            </a:r>
            <a:r>
              <a:rPr lang="hu-HU" i="1" dirty="0" err="1"/>
              <a:t>unuttei</a:t>
            </a:r>
            <a:r>
              <a:rPr lang="hu-HU" i="1" dirty="0"/>
              <a:t> </a:t>
            </a:r>
            <a:r>
              <a:rPr lang="hu-HU" i="1" dirty="0" err="1"/>
              <a:t>cuzicun</a:t>
            </a:r>
            <a:r>
              <a:rPr lang="hu-HU" dirty="0"/>
              <a:t>) formulaszerű, két szinonimából áll, mint a </a:t>
            </a:r>
            <a:r>
              <a:rPr lang="hu-HU" i="1" dirty="0"/>
              <a:t>por és hamu, halálnak és pokolnak</a:t>
            </a:r>
            <a:r>
              <a:rPr lang="hu-HU" dirty="0"/>
              <a:t>, </a:t>
            </a:r>
            <a:r>
              <a:rPr lang="hu-HU" i="1" dirty="0"/>
              <a:t>hívek és szentek</a:t>
            </a:r>
            <a:r>
              <a:rPr lang="hu-HU" dirty="0"/>
              <a:t> – és a szentnek itt ’</a:t>
            </a:r>
            <a:r>
              <a:rPr lang="hu-HU" dirty="0" err="1"/>
              <a:t>kiválasztott</a:t>
            </a:r>
            <a:r>
              <a:rPr lang="hu-HU" dirty="0"/>
              <a:t>, hívő’ a jelentése, vagyis itt a szerkezet jelentése: ’</a:t>
            </a:r>
            <a:r>
              <a:rPr lang="hu-HU" dirty="0" err="1"/>
              <a:t>szentek</a:t>
            </a:r>
            <a:r>
              <a:rPr lang="hu-HU" dirty="0"/>
              <a:t> és választottak’. </a:t>
            </a:r>
          </a:p>
          <a:p>
            <a:r>
              <a:rPr lang="hu-HU" dirty="0"/>
              <a:t>Az ’</a:t>
            </a:r>
            <a:r>
              <a:rPr lang="hu-HU" dirty="0" err="1"/>
              <a:t>övéi</a:t>
            </a:r>
            <a:r>
              <a:rPr lang="hu-HU" dirty="0"/>
              <a:t>’ jelentésű régi magyar </a:t>
            </a:r>
            <a:r>
              <a:rPr lang="hu-HU" i="1" dirty="0" err="1"/>
              <a:t>önnei</a:t>
            </a:r>
            <a:r>
              <a:rPr lang="hu-HU" i="1" dirty="0"/>
              <a:t>, önnön(e)i</a:t>
            </a:r>
            <a:r>
              <a:rPr lang="hu-HU" dirty="0"/>
              <a:t>-vel itt összekapcsolható (ez utóbbi a Mészöly-elgondolásra rímel, az ilyen alakok már kihaltak).</a:t>
            </a:r>
          </a:p>
          <a:p>
            <a:r>
              <a:rPr lang="hu-HU" dirty="0"/>
              <a:t>A hangalaki gond úgy magyarázható, hogy </a:t>
            </a:r>
            <a:r>
              <a:rPr lang="hu-HU" b="1" dirty="0"/>
              <a:t>íráshiba</a:t>
            </a:r>
            <a:r>
              <a:rPr lang="hu-HU" dirty="0"/>
              <a:t> van: </a:t>
            </a:r>
            <a:r>
              <a:rPr lang="hu-HU" i="1" dirty="0" err="1"/>
              <a:t>ununei</a:t>
            </a:r>
            <a:r>
              <a:rPr lang="hu-HU" i="1" dirty="0"/>
              <a:t> </a:t>
            </a:r>
            <a:r>
              <a:rPr lang="hu-HU" dirty="0"/>
              <a:t>helyett írt a lejegyző </a:t>
            </a:r>
            <a:r>
              <a:rPr lang="hu-HU" i="1" dirty="0" err="1"/>
              <a:t>unuttei</a:t>
            </a:r>
            <a:r>
              <a:rPr lang="hu-HU" dirty="0" err="1"/>
              <a:t>-t</a:t>
            </a:r>
            <a:r>
              <a:rPr lang="hu-HU" dirty="0"/>
              <a:t>. Íráshiba akad bőven a </a:t>
            </a:r>
            <a:r>
              <a:rPr lang="hu-HU" dirty="0" err="1"/>
              <a:t>HB-ben</a:t>
            </a:r>
            <a:r>
              <a:rPr lang="hu-HU" dirty="0"/>
              <a:t>, ami nem ritka a régi szövegekben, az </a:t>
            </a:r>
            <a:r>
              <a:rPr lang="hu-HU" dirty="0" err="1"/>
              <a:t>ÓMS-ben</a:t>
            </a:r>
            <a:r>
              <a:rPr lang="hu-HU" dirty="0"/>
              <a:t> is sok van.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26075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Keressünk íráshibákat!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196752"/>
            <a:ext cx="3518844" cy="5299465"/>
          </a:xfrm>
        </p:spPr>
      </p:pic>
    </p:spTree>
    <p:extLst>
      <p:ext uri="{BB962C8B-B14F-4D97-AF65-F5344CB8AC3E}">
        <p14:creationId xmlns:p14="http://schemas.microsoft.com/office/powerpoint/2010/main" val="1422338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Haader</a:t>
            </a:r>
            <a:r>
              <a:rPr lang="hu-HU" dirty="0" smtClean="0"/>
              <a:t> Lea: hibatipológia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u-HU" dirty="0" err="1" smtClean="0"/>
              <a:t>Haader</a:t>
            </a:r>
            <a:r>
              <a:rPr lang="hu-HU" dirty="0" smtClean="0"/>
              <a:t> Lea 2015. Régi bor, új tömlő: sokadszor a Halotti beszéd </a:t>
            </a:r>
            <a:r>
              <a:rPr lang="hu-HU" i="1" dirty="0" err="1" smtClean="0"/>
              <a:t>fe</a:t>
            </a:r>
            <a:r>
              <a:rPr lang="hu-HU" dirty="0" err="1" smtClean="0">
                <a:latin typeface="Times New Roman"/>
                <a:cs typeface="Times New Roman"/>
              </a:rPr>
              <a:t>ʒ</a:t>
            </a:r>
            <a:r>
              <a:rPr lang="hu-HU" i="1" dirty="0" err="1" smtClean="0"/>
              <a:t>e</a:t>
            </a:r>
            <a:r>
              <a:rPr lang="hu-HU" dirty="0" smtClean="0"/>
              <a:t> szaváról. Magyar Nyelvőr 139 (3): 300–308. </a:t>
            </a:r>
            <a:r>
              <a:rPr lang="hu-HU" dirty="0" smtClean="0">
                <a:hlinkClick r:id="rId2"/>
              </a:rPr>
              <a:t>http://epa.oszk.hu/00100/00188/00080/pdf/EPA00188_magyar_nyelvor_2015_3_300-308.pdf</a:t>
            </a: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Lásd még:</a:t>
            </a:r>
            <a:endParaRPr lang="hu-HU" dirty="0"/>
          </a:p>
          <a:p>
            <a:pPr marL="0" indent="0">
              <a:buNone/>
            </a:pPr>
            <a:r>
              <a:rPr lang="hu-HU" dirty="0" err="1" smtClean="0"/>
              <a:t>Haader</a:t>
            </a:r>
            <a:r>
              <a:rPr lang="hu-HU" dirty="0" smtClean="0"/>
              <a:t> Lea 2009. Írásbeli </a:t>
            </a:r>
            <a:r>
              <a:rPr lang="hu-HU" dirty="0" err="1" smtClean="0"/>
              <a:t>megakadásjelenségek</a:t>
            </a:r>
            <a:r>
              <a:rPr lang="hu-HU" dirty="0" smtClean="0"/>
              <a:t> történeti </a:t>
            </a:r>
            <a:r>
              <a:rPr lang="hu-HU" dirty="0" err="1" smtClean="0"/>
              <a:t>pszicholingvisztikai</a:t>
            </a:r>
            <a:r>
              <a:rPr lang="hu-HU" dirty="0" smtClean="0"/>
              <a:t> szemszögből. Magyar Nyelvőr 133 (1): 48–65. </a:t>
            </a:r>
            <a:r>
              <a:rPr lang="hu-HU" dirty="0" smtClean="0">
                <a:hlinkClick r:id="rId3"/>
              </a:rPr>
              <a:t>http://www.c3.hu/~</a:t>
            </a:r>
            <a:r>
              <a:rPr lang="hu-HU" dirty="0" err="1" smtClean="0">
                <a:hlinkClick r:id="rId3"/>
              </a:rPr>
              <a:t>nyelvor</a:t>
            </a:r>
            <a:r>
              <a:rPr lang="hu-HU" dirty="0" smtClean="0">
                <a:hlinkClick r:id="rId3"/>
              </a:rPr>
              <a:t>/</a:t>
            </a:r>
            <a:r>
              <a:rPr lang="hu-HU" dirty="0" err="1" smtClean="0">
                <a:hlinkClick r:id="rId3"/>
              </a:rPr>
              <a:t>period</a:t>
            </a:r>
            <a:r>
              <a:rPr lang="hu-HU" dirty="0" smtClean="0">
                <a:hlinkClick r:id="rId3"/>
              </a:rPr>
              <a:t>/1331/133105.pdf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0587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Haader</a:t>
            </a:r>
            <a:r>
              <a:rPr lang="hu-HU" dirty="0" smtClean="0"/>
              <a:t> (2015)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A sokszorosítás korabeli módja: másolás, sok hiba: a </a:t>
            </a:r>
            <a:r>
              <a:rPr lang="hu-HU" dirty="0" err="1" smtClean="0"/>
              <a:t>scriptor</a:t>
            </a:r>
            <a:r>
              <a:rPr lang="hu-HU" dirty="0" smtClean="0"/>
              <a:t> maga javította („javított hibák”) vagy vitte fel („nem javított hibák”)</a:t>
            </a:r>
          </a:p>
          <a:p>
            <a:r>
              <a:rPr lang="hu-HU" dirty="0" smtClean="0"/>
              <a:t>a szakrális szöveg tisztelete: a hibásnak tűnő szavakat sem javítja (nem hiba, ha úgy tudja, hogy jó)</a:t>
            </a:r>
          </a:p>
          <a:p>
            <a:r>
              <a:rPr lang="hu-HU" dirty="0" err="1" smtClean="0"/>
              <a:t>HB-hibatérkép</a:t>
            </a:r>
            <a:r>
              <a:rPr lang="hu-HU" dirty="0" smtClean="0"/>
              <a:t>: nemcsak A. Molnár olvasata, de másik kettő is íráshibát feltételez (</a:t>
            </a:r>
            <a:r>
              <a:rPr lang="hu-HU" i="1" dirty="0" smtClean="0"/>
              <a:t>fészke, része</a:t>
            </a:r>
            <a:r>
              <a:rPr lang="hu-HU" dirty="0" smtClean="0"/>
              <a:t>), de ezek érvei nem meggyőzők, csak A. Molnáréi</a:t>
            </a:r>
          </a:p>
          <a:p>
            <a:r>
              <a:rPr lang="hu-HU" dirty="0" smtClean="0"/>
              <a:t>Alapgondolat: egy kézirat hibái nem véletlenszerűek, agyi folyamatok állnak mögötte, rendszerszerűek, tipizálhatók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82531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Haader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Gondos, </a:t>
            </a:r>
            <a:r>
              <a:rPr lang="hu-HU" dirty="0" err="1" smtClean="0"/>
              <a:t>emendált</a:t>
            </a:r>
            <a:r>
              <a:rPr lang="hu-HU" dirty="0" smtClean="0"/>
              <a:t> szöveg, tehát vsz. nem nagyon van benne olyan hiba, amit a </a:t>
            </a:r>
            <a:r>
              <a:rPr lang="hu-HU" dirty="0" err="1" smtClean="0"/>
              <a:t>scriptor</a:t>
            </a:r>
            <a:r>
              <a:rPr lang="hu-HU" dirty="0" smtClean="0"/>
              <a:t> is hibának érzékelt.</a:t>
            </a:r>
          </a:p>
          <a:p>
            <a:pPr marL="0" indent="0">
              <a:buNone/>
            </a:pPr>
            <a:r>
              <a:rPr lang="hu-HU" dirty="0" smtClean="0"/>
              <a:t>Csoportok:</a:t>
            </a:r>
          </a:p>
          <a:p>
            <a:pPr marL="571500" indent="-571500">
              <a:buFont typeface="+mj-lt"/>
              <a:buAutoNum type="romanUcPeriod"/>
            </a:pPr>
            <a:r>
              <a:rPr lang="hu-HU" dirty="0" smtClean="0"/>
              <a:t>a </a:t>
            </a:r>
            <a:r>
              <a:rPr lang="hu-HU" dirty="0" err="1"/>
              <a:t>scriptor</a:t>
            </a:r>
            <a:r>
              <a:rPr lang="hu-HU" dirty="0"/>
              <a:t> által saját kezűleg javított esetek;</a:t>
            </a:r>
          </a:p>
          <a:p>
            <a:pPr marL="571500" indent="-571500">
              <a:buFont typeface="+mj-lt"/>
              <a:buAutoNum type="romanUcPeriod"/>
            </a:pPr>
            <a:r>
              <a:rPr lang="hu-HU" dirty="0" smtClean="0"/>
              <a:t>javítatlan</a:t>
            </a:r>
            <a:r>
              <a:rPr lang="hu-HU" dirty="0"/>
              <a:t>, de a saját korukra nézve is egyértelműen hibásnak minősíthető esetek;</a:t>
            </a:r>
          </a:p>
          <a:p>
            <a:pPr marL="571500" indent="-571500">
              <a:buFont typeface="+mj-lt"/>
              <a:buAutoNum type="romanUcPeriod"/>
            </a:pPr>
            <a:r>
              <a:rPr lang="hu-HU" dirty="0" smtClean="0"/>
              <a:t>javítatlan</a:t>
            </a:r>
            <a:r>
              <a:rPr lang="hu-HU" dirty="0"/>
              <a:t>, csupán feltételezett hibák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7784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Haader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Két szövegrész: az imádságokra felszólító rész már nem függ a latin </a:t>
            </a:r>
            <a:r>
              <a:rPr lang="hu-HU" dirty="0" err="1" smtClean="0"/>
              <a:t>sermótól</a:t>
            </a:r>
            <a:r>
              <a:rPr lang="hu-HU" dirty="0" smtClean="0"/>
              <a:t>, addig nincs hiba, ebben a részben már vannak javítások.</a:t>
            </a:r>
          </a:p>
          <a:p>
            <a:pPr marL="0" indent="0">
              <a:buNone/>
            </a:pPr>
            <a:r>
              <a:rPr lang="hu-HU" dirty="0" smtClean="0"/>
              <a:t>Cezúra a két rész között?</a:t>
            </a:r>
          </a:p>
          <a:p>
            <a:pPr marL="0" indent="0">
              <a:buNone/>
            </a:pPr>
            <a:r>
              <a:rPr lang="hu-HU" dirty="0" smtClean="0"/>
              <a:t>Horváth János (1931): két szerző, eltérő időben?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088906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Haader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smtClean="0"/>
              <a:t>I. A </a:t>
            </a:r>
            <a:r>
              <a:rPr lang="hu-HU" b="1" dirty="0" err="1" smtClean="0"/>
              <a:t>scriptor</a:t>
            </a:r>
            <a:r>
              <a:rPr lang="hu-HU" b="1" dirty="0" smtClean="0"/>
              <a:t> maga javította:</a:t>
            </a:r>
          </a:p>
          <a:p>
            <a:pPr marL="0" indent="0">
              <a:buNone/>
            </a:pPr>
            <a:r>
              <a:rPr lang="hu-HU" dirty="0" smtClean="0"/>
              <a:t>1) 18. sor: </a:t>
            </a:r>
            <a:r>
              <a:rPr lang="hu-HU" i="1" dirty="0" smtClean="0"/>
              <a:t>es</a:t>
            </a:r>
            <a:r>
              <a:rPr lang="hu-HU" dirty="0" smtClean="0"/>
              <a:t> (</a:t>
            </a:r>
            <a:r>
              <a:rPr lang="hu-HU" i="1" dirty="0" smtClean="0"/>
              <a:t>o</a:t>
            </a:r>
            <a:r>
              <a:rPr lang="hu-HU" dirty="0" smtClean="0"/>
              <a:t>-ból javította </a:t>
            </a:r>
            <a:r>
              <a:rPr lang="hu-HU" i="1" dirty="0" smtClean="0"/>
              <a:t>e</a:t>
            </a:r>
            <a:r>
              <a:rPr lang="hu-HU" dirty="0" smtClean="0"/>
              <a:t>-re és a sorközben is megismételte)</a:t>
            </a:r>
          </a:p>
          <a:p>
            <a:pPr marL="0" indent="0">
              <a:buNone/>
            </a:pPr>
            <a:r>
              <a:rPr lang="hu-HU" dirty="0" smtClean="0"/>
              <a:t>2) </a:t>
            </a:r>
            <a:r>
              <a:rPr lang="hu-HU" dirty="0" err="1" smtClean="0"/>
              <a:t>Haader</a:t>
            </a:r>
            <a:r>
              <a:rPr lang="hu-HU" dirty="0" smtClean="0"/>
              <a:t>: az </a:t>
            </a:r>
            <a:r>
              <a:rPr lang="hu-HU" i="1" dirty="0" err="1" smtClean="0"/>
              <a:t>achscin</a:t>
            </a:r>
            <a:r>
              <a:rPr lang="hu-HU" dirty="0" smtClean="0"/>
              <a:t> </a:t>
            </a:r>
            <a:r>
              <a:rPr lang="hu-HU" i="1" dirty="0" smtClean="0"/>
              <a:t>a</a:t>
            </a:r>
            <a:r>
              <a:rPr lang="hu-HU" dirty="0" smtClean="0"/>
              <a:t>-ja inkább </a:t>
            </a:r>
            <a:r>
              <a:rPr lang="hu-HU" i="1" dirty="0" smtClean="0"/>
              <a:t>o</a:t>
            </a:r>
            <a:r>
              <a:rPr lang="hu-HU" dirty="0" smtClean="0"/>
              <a:t> (l. a más szóbeli a-kat!), vö. </a:t>
            </a:r>
            <a:r>
              <a:rPr lang="hu-HU" i="1" dirty="0" err="1" smtClean="0"/>
              <a:t>vogmuc</a:t>
            </a:r>
            <a:r>
              <a:rPr lang="hu-HU" dirty="0" smtClean="0"/>
              <a:t>	</a:t>
            </a:r>
          </a:p>
          <a:p>
            <a:pPr marL="0" indent="0">
              <a:buNone/>
            </a:pPr>
            <a:r>
              <a:rPr lang="hu-HU" i="1" dirty="0" smtClean="0"/>
              <a:t>S </a:t>
            </a:r>
            <a:r>
              <a:rPr lang="hu-HU" dirty="0" smtClean="0"/>
              <a:t>és </a:t>
            </a:r>
            <a:r>
              <a:rPr lang="hu-HU" i="1" dirty="0" smtClean="0"/>
              <a:t>c</a:t>
            </a:r>
            <a:r>
              <a:rPr lang="hu-HU" dirty="0" smtClean="0"/>
              <a:t> között egy </a:t>
            </a:r>
            <a:r>
              <a:rPr lang="hu-HU" dirty="0" smtClean="0">
                <a:latin typeface="Times New Roman"/>
                <a:cs typeface="Times New Roman"/>
              </a:rPr>
              <a:t>Ʒ lenyúló szára látszik („z irányába tett bátortalan javítási kísérlet”)</a:t>
            </a: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99051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Haader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3) </a:t>
            </a:r>
            <a:r>
              <a:rPr lang="hu-HU" i="1" dirty="0" err="1" smtClean="0"/>
              <a:t>angelcut</a:t>
            </a:r>
            <a:r>
              <a:rPr lang="hu-HU" dirty="0" smtClean="0"/>
              <a:t>: az el (o-ról talán)</a:t>
            </a:r>
          </a:p>
          <a:p>
            <a:pPr marL="0" indent="0">
              <a:buNone/>
            </a:pPr>
            <a:r>
              <a:rPr lang="hu-HU" dirty="0" smtClean="0"/>
              <a:t>4) </a:t>
            </a:r>
            <a:r>
              <a:rPr lang="hu-HU" i="1" dirty="0" err="1" smtClean="0"/>
              <a:t>uimagguc</a:t>
            </a:r>
            <a:r>
              <a:rPr lang="hu-HU" i="1" dirty="0" smtClean="0"/>
              <a:t> - </a:t>
            </a:r>
            <a:r>
              <a:rPr lang="hu-HU" i="1" dirty="0" err="1" smtClean="0"/>
              <a:t>uimaggomuc</a:t>
            </a:r>
            <a:r>
              <a:rPr lang="hu-HU" i="1" dirty="0" smtClean="0"/>
              <a:t> </a:t>
            </a:r>
          </a:p>
          <a:p>
            <a:pPr marL="0" indent="0">
              <a:buNone/>
            </a:pPr>
            <a:r>
              <a:rPr lang="hu-HU" b="1" dirty="0" smtClean="0"/>
              <a:t>II. Javítatlan, de a korban is hibás esetek:</a:t>
            </a:r>
          </a:p>
          <a:p>
            <a:pPr marL="514350" indent="-514350">
              <a:buAutoNum type="arabicParenR"/>
            </a:pPr>
            <a:r>
              <a:rPr lang="hu-HU" i="1" dirty="0" err="1" smtClean="0"/>
              <a:t>szen</a:t>
            </a:r>
            <a:r>
              <a:rPr lang="hu-HU" i="1" dirty="0" smtClean="0"/>
              <a:t> </a:t>
            </a:r>
            <a:r>
              <a:rPr lang="hu-HU" dirty="0" smtClean="0"/>
              <a:t>(vs. szent), ok: nem ejtették? Vö. </a:t>
            </a:r>
            <a:r>
              <a:rPr lang="hu-HU" i="1" dirty="0" err="1" smtClean="0"/>
              <a:t>Szentmária</a:t>
            </a:r>
            <a:r>
              <a:rPr lang="hu-HU" i="1" dirty="0" smtClean="0"/>
              <a:t> ~ </a:t>
            </a:r>
            <a:r>
              <a:rPr lang="hu-HU" i="1" dirty="0" err="1" smtClean="0"/>
              <a:t>Somorja</a:t>
            </a:r>
            <a:r>
              <a:rPr lang="hu-HU" i="1" dirty="0" smtClean="0"/>
              <a:t> </a:t>
            </a:r>
            <a:r>
              <a:rPr lang="hu-HU" dirty="0" smtClean="0"/>
              <a:t>(helynév), a </a:t>
            </a:r>
            <a:r>
              <a:rPr lang="hu-HU" i="1" dirty="0" smtClean="0"/>
              <a:t>Szent Mária </a:t>
            </a:r>
            <a:r>
              <a:rPr lang="hu-HU" dirty="0" smtClean="0"/>
              <a:t>gyakori használata</a:t>
            </a:r>
          </a:p>
          <a:p>
            <a:pPr marL="514350" indent="-514350">
              <a:buAutoNum type="arabicParenR"/>
            </a:pPr>
            <a:r>
              <a:rPr lang="hu-HU" i="1" dirty="0" err="1" smtClean="0"/>
              <a:t>turchucat</a:t>
            </a:r>
            <a:r>
              <a:rPr lang="hu-HU" i="1" dirty="0" smtClean="0"/>
              <a:t> </a:t>
            </a:r>
            <a:r>
              <a:rPr lang="hu-HU" dirty="0" smtClean="0"/>
              <a:t>– miért van </a:t>
            </a:r>
            <a:r>
              <a:rPr lang="hu-HU" dirty="0" err="1" smtClean="0"/>
              <a:t>TSZ-ben</a:t>
            </a:r>
            <a:r>
              <a:rPr lang="hu-HU" dirty="0"/>
              <a:t>?</a:t>
            </a:r>
            <a:r>
              <a:rPr lang="hu-HU" dirty="0" smtClean="0"/>
              <a:t> </a:t>
            </a:r>
            <a:r>
              <a:rPr lang="hu-HU" dirty="0" err="1" smtClean="0"/>
              <a:t>Haader</a:t>
            </a:r>
            <a:r>
              <a:rPr lang="hu-HU" dirty="0" smtClean="0"/>
              <a:t>: nem hiba, értelmi egyeztetés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02368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újabb </a:t>
            </a:r>
            <a:r>
              <a:rPr lang="hu-HU" dirty="0" err="1" smtClean="0"/>
              <a:t>HB-kutatások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A. Molnár </a:t>
            </a:r>
            <a:r>
              <a:rPr lang="hu-HU" dirty="0"/>
              <a:t>Ferenc 2005. </a:t>
            </a:r>
            <a:endParaRPr lang="hu-HU" dirty="0" smtClean="0"/>
          </a:p>
          <a:p>
            <a:pPr marL="0" indent="0">
              <a:buNone/>
            </a:pPr>
            <a:r>
              <a:rPr lang="hu-HU" i="1" dirty="0" smtClean="0"/>
              <a:t>A </a:t>
            </a:r>
            <a:r>
              <a:rPr lang="hu-HU" i="1" dirty="0"/>
              <a:t>legkorábbi magyar szövegemlékek. Olvasat, értelmezés, magyarázatok, frazeológia.</a:t>
            </a:r>
            <a:r>
              <a:rPr lang="hu-HU" dirty="0"/>
              <a:t> Debrecen: Debreceni Egyetem Bölcsészettudományi Kara, Klasszika-filológiai </a:t>
            </a:r>
            <a:r>
              <a:rPr lang="hu-HU" dirty="0" smtClean="0"/>
              <a:t>Tanszék.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23112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Haader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b="1" dirty="0" smtClean="0"/>
              <a:t>III. Feltett hibák</a:t>
            </a:r>
          </a:p>
          <a:p>
            <a:pPr marL="514350" indent="-514350">
              <a:buAutoNum type="arabicParenR"/>
            </a:pPr>
            <a:r>
              <a:rPr lang="hu-HU" dirty="0" err="1" smtClean="0"/>
              <a:t>fe</a:t>
            </a:r>
            <a:r>
              <a:rPr lang="hu-HU" dirty="0" err="1" smtClean="0">
                <a:latin typeface="Times New Roman"/>
                <a:cs typeface="Times New Roman"/>
              </a:rPr>
              <a:t>ʒ</a:t>
            </a:r>
            <a:r>
              <a:rPr lang="hu-HU" dirty="0" err="1" smtClean="0">
                <a:latin typeface="Times New Roman"/>
                <a:cs typeface="Times New Roman"/>
              </a:rPr>
              <a:t>e</a:t>
            </a:r>
            <a:endParaRPr lang="hu-HU" dirty="0" smtClean="0">
              <a:latin typeface="Times New Roman"/>
              <a:cs typeface="Times New Roman"/>
            </a:endParaRPr>
          </a:p>
          <a:p>
            <a:pPr marL="514350" indent="-514350">
              <a:buAutoNum type="alphaUcPeriod"/>
            </a:pPr>
            <a:r>
              <a:rPr lang="hu-HU" dirty="0" smtClean="0">
                <a:latin typeface="Times New Roman"/>
                <a:cs typeface="Times New Roman"/>
              </a:rPr>
              <a:t>Molnár érvei: a HB. másolat, vannak benne hibák; más régi szövegekben is keverik az y-t a </a:t>
            </a:r>
            <a:r>
              <a:rPr lang="hu-HU" dirty="0" err="1" smtClean="0">
                <a:latin typeface="Times New Roman"/>
                <a:cs typeface="Times New Roman"/>
              </a:rPr>
              <a:t>z-vel</a:t>
            </a:r>
            <a:endParaRPr lang="hu-HU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hu-HU" dirty="0" err="1" smtClean="0">
                <a:latin typeface="Times New Roman"/>
                <a:cs typeface="Times New Roman"/>
              </a:rPr>
              <a:t>Haader</a:t>
            </a:r>
            <a:r>
              <a:rPr lang="hu-HU" dirty="0" smtClean="0">
                <a:latin typeface="Times New Roman"/>
                <a:cs typeface="Times New Roman"/>
              </a:rPr>
              <a:t>: nem mindegy, milyen írástípusban, ez 12. sz. végi </a:t>
            </a:r>
            <a:r>
              <a:rPr lang="hu-HU" dirty="0" err="1" smtClean="0">
                <a:latin typeface="Times New Roman"/>
                <a:cs typeface="Times New Roman"/>
              </a:rPr>
              <a:t>minuscula</a:t>
            </a:r>
            <a:r>
              <a:rPr lang="hu-HU" dirty="0" smtClean="0">
                <a:latin typeface="Times New Roman"/>
                <a:cs typeface="Times New Roman"/>
              </a:rPr>
              <a:t> (könyvírás), A.M. párhuzamai 15. sz. végi </a:t>
            </a:r>
            <a:r>
              <a:rPr lang="hu-HU" dirty="0" err="1" smtClean="0">
                <a:latin typeface="Times New Roman"/>
                <a:cs typeface="Times New Roman"/>
              </a:rPr>
              <a:t>bastardák</a:t>
            </a:r>
            <a:r>
              <a:rPr lang="hu-HU" dirty="0" smtClean="0">
                <a:latin typeface="Times New Roman"/>
                <a:cs typeface="Times New Roman"/>
              </a:rPr>
              <a:t> (</a:t>
            </a:r>
            <a:r>
              <a:rPr lang="hu-HU" dirty="0" err="1" smtClean="0">
                <a:latin typeface="Times New Roman"/>
                <a:cs typeface="Times New Roman"/>
              </a:rPr>
              <a:t>JókK</a:t>
            </a:r>
            <a:r>
              <a:rPr lang="hu-HU" dirty="0" smtClean="0">
                <a:latin typeface="Times New Roman"/>
                <a:cs typeface="Times New Roman"/>
              </a:rPr>
              <a:t>., </a:t>
            </a:r>
            <a:r>
              <a:rPr lang="hu-HU" dirty="0" err="1" smtClean="0">
                <a:latin typeface="Times New Roman"/>
                <a:cs typeface="Times New Roman"/>
              </a:rPr>
              <a:t>GuaryK</a:t>
            </a:r>
            <a:r>
              <a:rPr lang="hu-HU" dirty="0" smtClean="0">
                <a:latin typeface="Times New Roman"/>
                <a:cs typeface="Times New Roman"/>
              </a:rPr>
              <a:t>.), és azok sem állják meg a helyüket </a:t>
            </a:r>
          </a:p>
          <a:p>
            <a:pPr marL="0" indent="0">
              <a:buNone/>
            </a:pPr>
            <a:r>
              <a:rPr lang="hu-HU" dirty="0" smtClean="0">
                <a:latin typeface="Times New Roman"/>
                <a:cs typeface="Times New Roman"/>
              </a:rPr>
              <a:t>ez a két betű e korai típusban optikailag nem téveszthető össze. Nem független hibázás (ha az).</a:t>
            </a:r>
          </a:p>
          <a:p>
            <a:pPr marL="0" indent="0">
              <a:buNone/>
            </a:pPr>
            <a:r>
              <a:rPr lang="hu-HU" dirty="0" smtClean="0">
                <a:latin typeface="Times New Roman"/>
                <a:cs typeface="Times New Roman"/>
              </a:rPr>
              <a:t>Fő ellenérv: nincs /j/ értékű /y/ a </a:t>
            </a:r>
            <a:r>
              <a:rPr lang="hu-HU" dirty="0" err="1" smtClean="0">
                <a:latin typeface="Times New Roman"/>
                <a:cs typeface="Times New Roman"/>
              </a:rPr>
              <a:t>HB-ben</a:t>
            </a:r>
            <a:r>
              <a:rPr lang="hu-HU" dirty="0" smtClean="0">
                <a:latin typeface="Times New Roman"/>
                <a:cs typeface="Times New Roman"/>
              </a:rPr>
              <a:t> (</a:t>
            </a:r>
            <a:r>
              <a:rPr lang="hu-HU" i="1" dirty="0" err="1" smtClean="0">
                <a:latin typeface="Times New Roman"/>
                <a:cs typeface="Times New Roman"/>
              </a:rPr>
              <a:t>latiatuc</a:t>
            </a:r>
            <a:r>
              <a:rPr lang="hu-HU" i="1" dirty="0" smtClean="0">
                <a:latin typeface="Times New Roman"/>
                <a:cs typeface="Times New Roman"/>
              </a:rPr>
              <a:t>, </a:t>
            </a:r>
            <a:r>
              <a:rPr lang="hu-HU" i="1" dirty="0" err="1" smtClean="0">
                <a:latin typeface="Times New Roman"/>
                <a:cs typeface="Times New Roman"/>
              </a:rPr>
              <a:t>zocoztia</a:t>
            </a:r>
            <a:r>
              <a:rPr lang="hu-HU" i="1" dirty="0" smtClean="0">
                <a:latin typeface="Times New Roman"/>
                <a:cs typeface="Times New Roman"/>
              </a:rPr>
              <a:t>, </a:t>
            </a:r>
            <a:r>
              <a:rPr lang="hu-HU" i="1" dirty="0" err="1" smtClean="0">
                <a:latin typeface="Times New Roman"/>
                <a:cs typeface="Times New Roman"/>
              </a:rPr>
              <a:t>foianec</a:t>
            </a:r>
            <a:r>
              <a:rPr lang="hu-HU" i="1" dirty="0" smtClean="0">
                <a:latin typeface="Times New Roman"/>
                <a:cs typeface="Times New Roman"/>
              </a:rPr>
              <a:t> </a:t>
            </a:r>
            <a:r>
              <a:rPr lang="hu-HU" dirty="0" smtClean="0">
                <a:latin typeface="Times New Roman"/>
                <a:cs typeface="Times New Roman"/>
              </a:rPr>
              <a:t>stb.)</a:t>
            </a:r>
          </a:p>
          <a:p>
            <a:pPr marL="0" indent="0">
              <a:buNone/>
            </a:pPr>
            <a:r>
              <a:rPr lang="hu-HU" dirty="0" smtClean="0">
                <a:latin typeface="Times New Roman"/>
                <a:cs typeface="Times New Roman"/>
              </a:rPr>
              <a:t>A </a:t>
            </a:r>
            <a:r>
              <a:rPr lang="hu-HU" i="1" dirty="0" smtClean="0">
                <a:latin typeface="Times New Roman"/>
                <a:cs typeface="Times New Roman"/>
              </a:rPr>
              <a:t>feje </a:t>
            </a:r>
            <a:r>
              <a:rPr lang="hu-HU" dirty="0" smtClean="0">
                <a:latin typeface="Times New Roman"/>
                <a:cs typeface="Times New Roman"/>
              </a:rPr>
              <a:t>olvasat valószínűtlen. 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324197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Haader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/>
              <a:t>Benkő (1980: 300, 304): </a:t>
            </a:r>
          </a:p>
          <a:p>
            <a:r>
              <a:rPr lang="hu-HU" dirty="0" smtClean="0"/>
              <a:t>a szó jelentésének negatívnak kell lennie</a:t>
            </a:r>
            <a:endParaRPr lang="hu-HU" dirty="0"/>
          </a:p>
          <a:p>
            <a:r>
              <a:rPr lang="hu-HU" dirty="0"/>
              <a:t>ugyanaz a </a:t>
            </a:r>
            <a:r>
              <a:rPr lang="hu-HU" dirty="0" smtClean="0"/>
              <a:t> szó nem </a:t>
            </a:r>
            <a:r>
              <a:rPr lang="hu-HU" dirty="0"/>
              <a:t>vonatkozhat a </a:t>
            </a:r>
            <a:r>
              <a:rPr lang="hu-HU" dirty="0" smtClean="0"/>
              <a:t>szöveg </a:t>
            </a:r>
            <a:r>
              <a:rPr lang="hu-HU" dirty="0"/>
              <a:t>három </a:t>
            </a:r>
            <a:r>
              <a:rPr lang="hu-HU" i="1" dirty="0" err="1"/>
              <a:t>-</a:t>
            </a:r>
            <a:r>
              <a:rPr lang="hu-HU" i="1" dirty="0" err="1" smtClean="0"/>
              <a:t>nak</a:t>
            </a:r>
            <a:r>
              <a:rPr lang="hu-HU" i="1" dirty="0" smtClean="0"/>
              <a:t> </a:t>
            </a:r>
            <a:r>
              <a:rPr lang="hu-HU" dirty="0" smtClean="0"/>
              <a:t>ragos </a:t>
            </a:r>
            <a:r>
              <a:rPr lang="hu-HU" dirty="0"/>
              <a:t>főnevére egyaránt </a:t>
            </a:r>
            <a:r>
              <a:rPr lang="hu-HU" dirty="0" smtClean="0"/>
              <a:t> (</a:t>
            </a:r>
            <a:r>
              <a:rPr lang="hu-HU" i="1" dirty="0"/>
              <a:t>halálnak, pokolnak, nemének</a:t>
            </a:r>
            <a:r>
              <a:rPr lang="hu-HU" dirty="0" smtClean="0"/>
              <a:t>), mert  az </a:t>
            </a:r>
            <a:r>
              <a:rPr lang="hu-HU" dirty="0"/>
              <a:t>első kettő jelentésmező szempontjából jelentősen különbözik a </a:t>
            </a:r>
            <a:r>
              <a:rPr lang="hu-HU" dirty="0" smtClean="0"/>
              <a:t>harmadiktól (márpedig A. M. olvasata, a </a:t>
            </a:r>
            <a:r>
              <a:rPr lang="hu-HU" i="1" dirty="0" smtClean="0"/>
              <a:t>feje </a:t>
            </a:r>
            <a:r>
              <a:rPr lang="hu-HU" dirty="0" smtClean="0"/>
              <a:t>ezzel számol)</a:t>
            </a:r>
          </a:p>
          <a:p>
            <a:pPr marL="0" indent="0">
              <a:buNone/>
            </a:pPr>
            <a:r>
              <a:rPr lang="hu-HU" dirty="0" smtClean="0"/>
              <a:t>Benkő konklúziója: nem ismert szó</a:t>
            </a:r>
          </a:p>
        </p:txBody>
      </p:sp>
    </p:spTree>
    <p:extLst>
      <p:ext uri="{BB962C8B-B14F-4D97-AF65-F5344CB8AC3E}">
        <p14:creationId xmlns:p14="http://schemas.microsoft.com/office/powerpoint/2010/main" val="29210318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Haader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dirty="0" smtClean="0"/>
              <a:t>[</a:t>
            </a:r>
            <a:r>
              <a:rPr lang="hu-HU" dirty="0" err="1" smtClean="0"/>
              <a:t>fésze</a:t>
            </a:r>
            <a:r>
              <a:rPr lang="hu-HU" dirty="0" smtClean="0"/>
              <a:t>]: német anyanyelvi </a:t>
            </a:r>
            <a:r>
              <a:rPr lang="hu-HU" dirty="0" err="1" smtClean="0"/>
              <a:t>hatásal</a:t>
            </a:r>
            <a:r>
              <a:rPr lang="hu-HU" dirty="0" smtClean="0"/>
              <a:t> a </a:t>
            </a:r>
            <a:r>
              <a:rPr lang="hu-HU" i="1" dirty="0" smtClean="0"/>
              <a:t>vésze </a:t>
            </a:r>
            <a:r>
              <a:rPr lang="hu-HU" dirty="0" smtClean="0"/>
              <a:t>szó </a:t>
            </a:r>
          </a:p>
          <a:p>
            <a:r>
              <a:rPr lang="hu-HU" dirty="0" smtClean="0"/>
              <a:t>Kassai, </a:t>
            </a:r>
            <a:r>
              <a:rPr lang="hu-HU" dirty="0" err="1" smtClean="0"/>
              <a:t>Döbrentei</a:t>
            </a:r>
            <a:r>
              <a:rPr lang="hu-HU" dirty="0" smtClean="0"/>
              <a:t>, </a:t>
            </a:r>
            <a:r>
              <a:rPr lang="hu-HU" dirty="0" err="1" smtClean="0"/>
              <a:t>CzF</a:t>
            </a:r>
            <a:r>
              <a:rPr lang="hu-HU" dirty="0" smtClean="0"/>
              <a:t>. is említi ezt (de a </a:t>
            </a:r>
            <a:r>
              <a:rPr lang="hu-HU" dirty="0" err="1" smtClean="0"/>
              <a:t>TESz</a:t>
            </a:r>
            <a:r>
              <a:rPr lang="hu-HU" dirty="0" smtClean="0"/>
              <a:t>. </a:t>
            </a:r>
            <a:r>
              <a:rPr lang="hu-HU" smtClean="0"/>
              <a:t>hárítja</a:t>
            </a:r>
            <a:r>
              <a:rPr lang="hu-HU" dirty="0" smtClean="0"/>
              <a:t>, az </a:t>
            </a:r>
            <a:r>
              <a:rPr lang="hu-HU" dirty="0" err="1" smtClean="0"/>
              <a:t>EWUng</a:t>
            </a:r>
            <a:r>
              <a:rPr lang="hu-HU" dirty="0" smtClean="0"/>
              <a:t>. fel sem veszi)</a:t>
            </a:r>
          </a:p>
          <a:p>
            <a:r>
              <a:rPr lang="hu-HU" dirty="0" smtClean="0"/>
              <a:t>Megfelel a Benkő-kritériumoknak</a:t>
            </a:r>
          </a:p>
          <a:p>
            <a:r>
              <a:rPr lang="hu-HU" dirty="0" smtClean="0"/>
              <a:t>Nem hapax, van ÓM. adat még rá (</a:t>
            </a:r>
            <a:r>
              <a:rPr lang="hu-HU" dirty="0" err="1" smtClean="0"/>
              <a:t>KTSz</a:t>
            </a:r>
            <a:r>
              <a:rPr lang="hu-HU" dirty="0" smtClean="0"/>
              <a:t>. hátlapján: </a:t>
            </a:r>
            <a:r>
              <a:rPr lang="hu-HU" i="1" dirty="0" err="1" smtClean="0"/>
              <a:t>binnec</a:t>
            </a:r>
            <a:r>
              <a:rPr lang="hu-HU" i="1" dirty="0" smtClean="0"/>
              <a:t> </a:t>
            </a:r>
            <a:r>
              <a:rPr lang="hu-HU" i="1" dirty="0" err="1" smtClean="0"/>
              <a:t>ve</a:t>
            </a:r>
            <a:r>
              <a:rPr lang="hu-HU" i="1" dirty="0" err="1" smtClean="0">
                <a:latin typeface="Times New Roman"/>
                <a:cs typeface="Times New Roman"/>
              </a:rPr>
              <a:t>ʃe</a:t>
            </a:r>
            <a:r>
              <a:rPr lang="hu-HU" dirty="0" smtClean="0">
                <a:latin typeface="Times New Roman"/>
                <a:cs typeface="Times New Roman"/>
              </a:rPr>
              <a:t>)</a:t>
            </a:r>
          </a:p>
          <a:p>
            <a:r>
              <a:rPr lang="hu-HU" dirty="0" smtClean="0">
                <a:latin typeface="Times New Roman"/>
                <a:cs typeface="Times New Roman"/>
              </a:rPr>
              <a:t>Az </a:t>
            </a:r>
            <a:r>
              <a:rPr lang="hu-HU" dirty="0" err="1" smtClean="0">
                <a:latin typeface="Times New Roman"/>
                <a:cs typeface="Times New Roman"/>
              </a:rPr>
              <a:t>ŐSM-ban</a:t>
            </a:r>
            <a:r>
              <a:rPr lang="hu-HU" dirty="0" smtClean="0">
                <a:latin typeface="Times New Roman"/>
                <a:cs typeface="Times New Roman"/>
              </a:rPr>
              <a:t> nomenverbumként élt</a:t>
            </a:r>
          </a:p>
          <a:p>
            <a:r>
              <a:rPr lang="hu-HU" dirty="0" err="1" smtClean="0">
                <a:latin typeface="Times New Roman"/>
                <a:cs typeface="Times New Roman"/>
              </a:rPr>
              <a:t>EWUng</a:t>
            </a:r>
            <a:r>
              <a:rPr lang="hu-HU" dirty="0" smtClean="0">
                <a:latin typeface="Times New Roman"/>
                <a:cs typeface="Times New Roman"/>
              </a:rPr>
              <a:t>. ’</a:t>
            </a:r>
            <a:r>
              <a:rPr lang="hu-HU" dirty="0" err="1" smtClean="0">
                <a:latin typeface="Times New Roman"/>
                <a:cs typeface="Times New Roman"/>
              </a:rPr>
              <a:t>Verfall</a:t>
            </a:r>
            <a:r>
              <a:rPr lang="hu-HU" dirty="0" smtClean="0">
                <a:latin typeface="Times New Roman"/>
                <a:cs typeface="Times New Roman"/>
              </a:rPr>
              <a:t>, </a:t>
            </a:r>
            <a:r>
              <a:rPr lang="hu-HU" dirty="0" err="1" smtClean="0">
                <a:latin typeface="Times New Roman"/>
                <a:cs typeface="Times New Roman"/>
              </a:rPr>
              <a:t>Not</a:t>
            </a:r>
            <a:r>
              <a:rPr lang="hu-HU" dirty="0" smtClean="0">
                <a:latin typeface="Times New Roman"/>
                <a:cs typeface="Times New Roman"/>
              </a:rPr>
              <a:t>, </a:t>
            </a:r>
            <a:r>
              <a:rPr lang="hu-HU" dirty="0" err="1" smtClean="0">
                <a:latin typeface="Times New Roman"/>
                <a:cs typeface="Times New Roman"/>
              </a:rPr>
              <a:t>Gefahr</a:t>
            </a:r>
            <a:r>
              <a:rPr lang="hu-HU" dirty="0" smtClean="0">
                <a:latin typeface="Times New Roman"/>
                <a:cs typeface="Times New Roman"/>
              </a:rPr>
              <a:t>’</a:t>
            </a:r>
          </a:p>
          <a:p>
            <a:r>
              <a:rPr lang="hu-HU" dirty="0" smtClean="0">
                <a:latin typeface="Times New Roman"/>
                <a:cs typeface="Times New Roman"/>
              </a:rPr>
              <a:t>Beleillik a környezetébe: </a:t>
            </a:r>
            <a:r>
              <a:rPr lang="hu-HU" i="1" dirty="0" err="1" smtClean="0"/>
              <a:t>eſ</a:t>
            </a:r>
            <a:r>
              <a:rPr lang="hu-HU" i="1" dirty="0" smtClean="0"/>
              <a:t> </a:t>
            </a:r>
            <a:r>
              <a:rPr lang="hu-HU" i="1" dirty="0" err="1" smtClean="0"/>
              <a:t>levn</a:t>
            </a:r>
            <a:r>
              <a:rPr lang="hu-HU" i="1" dirty="0" smtClean="0"/>
              <a:t> </a:t>
            </a:r>
            <a:r>
              <a:rPr lang="hu-HU" i="1" dirty="0" err="1" smtClean="0"/>
              <a:t>halalnec</a:t>
            </a:r>
            <a:r>
              <a:rPr lang="hu-HU" i="1" dirty="0" smtClean="0"/>
              <a:t> </a:t>
            </a:r>
            <a:r>
              <a:rPr lang="hu-HU" i="1" dirty="0" err="1" smtClean="0"/>
              <a:t>eſ</a:t>
            </a:r>
            <a:r>
              <a:rPr lang="hu-HU" i="1" dirty="0" smtClean="0"/>
              <a:t> </a:t>
            </a:r>
            <a:r>
              <a:rPr lang="hu-HU" i="1" dirty="0" err="1" smtClean="0"/>
              <a:t>puculnec</a:t>
            </a:r>
            <a:r>
              <a:rPr lang="hu-HU" i="1" dirty="0" smtClean="0"/>
              <a:t> feze</a:t>
            </a:r>
          </a:p>
          <a:p>
            <a:pPr lvl="1"/>
            <a:r>
              <a:rPr lang="hu-HU" dirty="0" smtClean="0">
                <a:latin typeface="Times New Roman"/>
                <a:cs typeface="Times New Roman"/>
              </a:rPr>
              <a:t>A </a:t>
            </a:r>
            <a:r>
              <a:rPr lang="hu-HU" i="1" dirty="0" err="1" smtClean="0">
                <a:latin typeface="Times New Roman"/>
                <a:cs typeface="Times New Roman"/>
              </a:rPr>
              <a:t>lőn</a:t>
            </a:r>
            <a:r>
              <a:rPr lang="hu-HU" dirty="0" smtClean="0">
                <a:latin typeface="Times New Roman"/>
                <a:cs typeface="Times New Roman"/>
              </a:rPr>
              <a:t> itt főige ’</a:t>
            </a:r>
            <a:r>
              <a:rPr lang="hu-HU" dirty="0" err="1" smtClean="0">
                <a:latin typeface="Times New Roman"/>
                <a:cs typeface="Times New Roman"/>
              </a:rPr>
              <a:t>elkövetkezett</a:t>
            </a:r>
            <a:r>
              <a:rPr lang="hu-HU" dirty="0" smtClean="0">
                <a:latin typeface="Times New Roman"/>
                <a:cs typeface="Times New Roman"/>
              </a:rPr>
              <a:t>, történt, vált valamivé’, tehát ’</a:t>
            </a:r>
            <a:r>
              <a:rPr lang="hu-HU" dirty="0" err="1" smtClean="0">
                <a:latin typeface="Times New Roman"/>
                <a:cs typeface="Times New Roman"/>
              </a:rPr>
              <a:t>lőn</a:t>
            </a:r>
            <a:r>
              <a:rPr lang="hu-HU" dirty="0" smtClean="0">
                <a:latin typeface="Times New Roman"/>
                <a:cs typeface="Times New Roman"/>
              </a:rPr>
              <a:t> (elkövetkezett) a halálnak és pokolnak vésze (pusztulása, veszedelme) Ádámnak (számára) és mind az ő nemének (számára) is’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444234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Haader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>
                <a:latin typeface="Times New Roman"/>
                <a:cs typeface="Times New Roman"/>
              </a:rPr>
              <a:t>2) </a:t>
            </a:r>
            <a:r>
              <a:rPr lang="hu-HU" dirty="0" err="1" smtClean="0">
                <a:latin typeface="Times New Roman"/>
                <a:cs typeface="Times New Roman"/>
              </a:rPr>
              <a:t>unuttei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68378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err="1" smtClean="0"/>
              <a:t>pur</a:t>
            </a:r>
            <a:r>
              <a:rPr lang="hu-HU" b="1" dirty="0" smtClean="0"/>
              <a:t> </a:t>
            </a:r>
            <a:r>
              <a:rPr lang="hu-HU" b="1" dirty="0" err="1" smtClean="0"/>
              <a:t>eſ</a:t>
            </a:r>
            <a:r>
              <a:rPr lang="hu-HU" b="1" dirty="0" smtClean="0"/>
              <a:t> </a:t>
            </a:r>
            <a:r>
              <a:rPr lang="hu-HU" b="1" dirty="0" err="1" smtClean="0"/>
              <a:t>chomuv</a:t>
            </a:r>
            <a:r>
              <a:rPr lang="hu-HU" b="1" dirty="0" smtClean="0"/>
              <a:t> </a:t>
            </a:r>
            <a:r>
              <a:rPr lang="hu-HU" b="1" dirty="0" err="1" smtClean="0"/>
              <a:t>uogmuc</a:t>
            </a:r>
            <a:r>
              <a:rPr lang="hu-HU" b="1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A</a:t>
            </a:r>
            <a:r>
              <a:rPr lang="hu-HU" dirty="0"/>
              <a:t>. Molnár: bibliai szállóige a </a:t>
            </a:r>
            <a:r>
              <a:rPr lang="hu-HU" i="1" dirty="0"/>
              <a:t>por és hamu vagyok/vagyunk</a:t>
            </a:r>
            <a:r>
              <a:rPr lang="hu-HU" dirty="0"/>
              <a:t>, a legtöbb </a:t>
            </a:r>
            <a:r>
              <a:rPr lang="hu-HU" dirty="0" smtClean="0"/>
              <a:t>európai </a:t>
            </a:r>
            <a:r>
              <a:rPr lang="hu-HU" dirty="0"/>
              <a:t>nyelvben megvan, pl. latin </a:t>
            </a:r>
            <a:r>
              <a:rPr lang="hu-HU" i="1" dirty="0" err="1"/>
              <a:t>pulvis</a:t>
            </a:r>
            <a:r>
              <a:rPr lang="hu-HU" i="1" dirty="0"/>
              <a:t> et </a:t>
            </a:r>
            <a:r>
              <a:rPr lang="hu-HU" i="1" dirty="0" err="1"/>
              <a:t>cinis</a:t>
            </a:r>
            <a:r>
              <a:rPr lang="hu-HU" dirty="0"/>
              <a:t>, angol: </a:t>
            </a:r>
            <a:r>
              <a:rPr lang="hu-HU" i="1" dirty="0" err="1"/>
              <a:t>dust</a:t>
            </a:r>
            <a:r>
              <a:rPr lang="hu-HU" i="1" dirty="0"/>
              <a:t> and </a:t>
            </a:r>
            <a:r>
              <a:rPr lang="hu-HU" i="1" dirty="0" err="1"/>
              <a:t>ashes</a:t>
            </a:r>
            <a:r>
              <a:rPr lang="hu-HU" dirty="0"/>
              <a:t>. Ez a legkorábbról adatolható szállóige a finnugor </a:t>
            </a:r>
            <a:r>
              <a:rPr lang="hu-HU" dirty="0" smtClean="0"/>
              <a:t>nyelvcsaládban, </a:t>
            </a:r>
            <a:r>
              <a:rPr lang="hu-HU" dirty="0"/>
              <a:t>és máig él. </a:t>
            </a:r>
          </a:p>
          <a:p>
            <a:r>
              <a:rPr lang="hu-HU" dirty="0"/>
              <a:t>1Móz. 18,27-re megy vissza, itt mondja magáról Ábrahám </a:t>
            </a:r>
            <a:r>
              <a:rPr lang="hu-HU" dirty="0" smtClean="0"/>
              <a:t>Istennek: „</a:t>
            </a:r>
            <a:r>
              <a:rPr lang="hu-HU" dirty="0"/>
              <a:t>por és hamu vagyok” (a </a:t>
            </a:r>
            <a:r>
              <a:rPr lang="hu-HU" dirty="0" err="1"/>
              <a:t>Sodoma</a:t>
            </a:r>
            <a:r>
              <a:rPr lang="hu-HU" dirty="0"/>
              <a:t> és </a:t>
            </a:r>
            <a:r>
              <a:rPr lang="hu-HU" dirty="0" err="1"/>
              <a:t>Gomorra</a:t>
            </a:r>
            <a:r>
              <a:rPr lang="hu-HU" dirty="0"/>
              <a:t> történetben).</a:t>
            </a:r>
          </a:p>
          <a:p>
            <a:r>
              <a:rPr lang="hu-HU" i="1" dirty="0"/>
              <a:t>por: </a:t>
            </a:r>
            <a:r>
              <a:rPr lang="hu-HU" dirty="0"/>
              <a:t>az anyag, amiből Isten az embert teremtette</a:t>
            </a:r>
          </a:p>
          <a:p>
            <a:r>
              <a:rPr lang="hu-HU" i="1" dirty="0"/>
              <a:t>hamu:</a:t>
            </a:r>
            <a:r>
              <a:rPr lang="hu-HU" dirty="0"/>
              <a:t> az ember szétporladt teste, hamva</a:t>
            </a:r>
          </a:p>
          <a:p>
            <a:r>
              <a:rPr lang="hu-HU" dirty="0"/>
              <a:t>A 2 itt lényegében egymás szinonimája.</a:t>
            </a:r>
          </a:p>
        </p:txBody>
      </p:sp>
    </p:spTree>
    <p:extLst>
      <p:ext uri="{BB962C8B-B14F-4D97-AF65-F5344CB8AC3E}">
        <p14:creationId xmlns:p14="http://schemas.microsoft.com/office/powerpoint/2010/main" val="3603149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err="1" smtClean="0"/>
              <a:t>halalnec</a:t>
            </a:r>
            <a:r>
              <a:rPr lang="hu-HU" b="1" dirty="0" smtClean="0"/>
              <a:t> </a:t>
            </a:r>
            <a:r>
              <a:rPr lang="hu-HU" b="1" dirty="0" err="1" smtClean="0"/>
              <a:t>halaláál</a:t>
            </a:r>
            <a:r>
              <a:rPr lang="hu-HU" b="1" dirty="0" smtClean="0"/>
              <a:t> </a:t>
            </a:r>
            <a:r>
              <a:rPr lang="hu-HU" b="1" dirty="0" err="1" smtClean="0"/>
              <a:t>holz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A</a:t>
            </a:r>
            <a:r>
              <a:rPr lang="hu-HU" dirty="0"/>
              <a:t>. Molnár: bibliai eredetű: 1Móz. 2, 17 (a tudás fájáról tilos gyümölcsöt enni) </a:t>
            </a:r>
          </a:p>
          <a:p>
            <a:r>
              <a:rPr lang="hu-HU" dirty="0" smtClean="0"/>
              <a:t>az </a:t>
            </a:r>
            <a:r>
              <a:rPr lang="hu-HU" dirty="0"/>
              <a:t>eredeti héberben és latinban is csak </a:t>
            </a:r>
            <a:r>
              <a:rPr lang="hu-HU" b="1" dirty="0"/>
              <a:t>kéttagú </a:t>
            </a:r>
            <a:r>
              <a:rPr lang="hu-HU" dirty="0"/>
              <a:t>ez a hármas figura </a:t>
            </a:r>
            <a:r>
              <a:rPr lang="hu-HU" dirty="0" err="1"/>
              <a:t>etymologica</a:t>
            </a:r>
            <a:r>
              <a:rPr lang="hu-HU" dirty="0"/>
              <a:t> (</a:t>
            </a:r>
            <a:r>
              <a:rPr lang="hu-HU" i="1" dirty="0" err="1"/>
              <a:t>morte</a:t>
            </a:r>
            <a:r>
              <a:rPr lang="hu-HU" i="1" dirty="0"/>
              <a:t> </a:t>
            </a:r>
            <a:r>
              <a:rPr lang="hu-HU" i="1" dirty="0" err="1"/>
              <a:t>morieris</a:t>
            </a:r>
            <a:r>
              <a:rPr lang="hu-HU" dirty="0"/>
              <a:t>, Káldinál: </a:t>
            </a:r>
            <a:r>
              <a:rPr lang="hu-HU" i="1" dirty="0"/>
              <a:t>halállal halsz meg</a:t>
            </a:r>
            <a:r>
              <a:rPr lang="hu-HU" dirty="0"/>
              <a:t>, de Károli: </a:t>
            </a:r>
            <a:r>
              <a:rPr lang="hu-HU" i="1" dirty="0"/>
              <a:t>halálnak halálával halsz</a:t>
            </a:r>
            <a:r>
              <a:rPr lang="hu-HU" dirty="0"/>
              <a:t>). </a:t>
            </a:r>
            <a:endParaRPr lang="hu-HU" dirty="0" smtClean="0"/>
          </a:p>
          <a:p>
            <a:r>
              <a:rPr lang="hu-HU" dirty="0" smtClean="0"/>
              <a:t>A</a:t>
            </a:r>
            <a:r>
              <a:rPr lang="hu-HU" dirty="0"/>
              <a:t>. </a:t>
            </a:r>
            <a:r>
              <a:rPr lang="hu-HU" dirty="0" smtClean="0"/>
              <a:t>Molnár </a:t>
            </a:r>
            <a:r>
              <a:rPr lang="hu-HU" dirty="0"/>
              <a:t>szerint szerkezetvegyüléssel keletkezett</a:t>
            </a:r>
            <a:r>
              <a:rPr lang="hu-HU" dirty="0" smtClean="0"/>
              <a:t>: </a:t>
            </a:r>
            <a:r>
              <a:rPr lang="hu-HU" i="1" dirty="0" smtClean="0"/>
              <a:t>halálnak </a:t>
            </a:r>
            <a:r>
              <a:rPr lang="hu-HU" i="1" dirty="0"/>
              <a:t>halála x halállal halsz</a:t>
            </a:r>
            <a:r>
              <a:rPr lang="hu-HU" dirty="0"/>
              <a:t>, </a:t>
            </a:r>
          </a:p>
          <a:p>
            <a:r>
              <a:rPr lang="hu-HU" dirty="0"/>
              <a:t>de már a HB. idején ismert </a:t>
            </a:r>
            <a:r>
              <a:rPr lang="hu-HU" dirty="0" smtClean="0"/>
              <a:t>lehetett</a:t>
            </a:r>
            <a:endParaRPr lang="hu-HU" dirty="0"/>
          </a:p>
          <a:p>
            <a:r>
              <a:rPr lang="hu-HU" dirty="0"/>
              <a:t>A </a:t>
            </a:r>
            <a:r>
              <a:rPr lang="hu-HU" dirty="0" err="1"/>
              <a:t>fig</a:t>
            </a:r>
            <a:r>
              <a:rPr lang="hu-HU" dirty="0"/>
              <a:t>. </a:t>
            </a:r>
            <a:r>
              <a:rPr lang="hu-HU" dirty="0" err="1"/>
              <a:t>etym</a:t>
            </a:r>
            <a:r>
              <a:rPr lang="hu-HU" dirty="0"/>
              <a:t>. ősi, az </a:t>
            </a:r>
            <a:r>
              <a:rPr lang="hu-HU" dirty="0" smtClean="0"/>
              <a:t>uráli-altáji nyelvekben </a:t>
            </a:r>
            <a:r>
              <a:rPr lang="hu-HU" dirty="0"/>
              <a:t>is </a:t>
            </a:r>
            <a:r>
              <a:rPr lang="hu-HU" dirty="0" smtClean="0"/>
              <a:t>használatos, de itt a középkori latin </a:t>
            </a:r>
            <a:r>
              <a:rPr lang="hu-HU" dirty="0"/>
              <a:t>egyházi nyelv hatása + belső örökség (esetleg ősi). 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48597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err="1"/>
              <a:t>turchucat</a:t>
            </a:r>
            <a:r>
              <a:rPr lang="hu-HU" b="1" dirty="0"/>
              <a:t> </a:t>
            </a:r>
            <a:r>
              <a:rPr lang="hu-HU" b="1" dirty="0" err="1"/>
              <a:t>mige</a:t>
            </a:r>
            <a:r>
              <a:rPr lang="hu-HU" b="1" dirty="0"/>
              <a:t> </a:t>
            </a:r>
            <a:r>
              <a:rPr lang="hu-HU" b="1" dirty="0" err="1"/>
              <a:t>zocoztia</a:t>
            </a:r>
            <a:r>
              <a:rPr lang="hu-HU" b="1" dirty="0"/>
              <a:t> </a:t>
            </a:r>
            <a:r>
              <a:rPr lang="hu-HU" b="1" dirty="0" err="1"/>
              <a:t>vola</a:t>
            </a:r>
            <a:r>
              <a:rPr lang="hu-HU" b="1" dirty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97152"/>
          </a:xfrm>
        </p:spPr>
        <p:txBody>
          <a:bodyPr>
            <a:normAutofit fontScale="85000" lnSpcReduction="20000"/>
          </a:bodyPr>
          <a:lstStyle/>
          <a:p>
            <a:r>
              <a:rPr lang="hu-HU" dirty="0"/>
              <a:t>A. Molnár: Bárczi szerint ez azt jelenti: ’</a:t>
            </a:r>
            <a:r>
              <a:rPr lang="hu-HU" dirty="0" err="1"/>
              <a:t>majdnem</a:t>
            </a:r>
            <a:r>
              <a:rPr lang="hu-HU" dirty="0"/>
              <a:t> megszakasztotta’, ezt Benkő is átvette, mert azt nem jelentheti, hogy szétszakította a torkukat a tiltott gyümölcs leve, hiszen akkor Ádám és Éva meghaltak volna. </a:t>
            </a:r>
          </a:p>
          <a:p>
            <a:r>
              <a:rPr lang="hu-HU" dirty="0"/>
              <a:t>A. Molnár szerint: ’</a:t>
            </a:r>
            <a:r>
              <a:rPr lang="hu-HU" dirty="0" err="1"/>
              <a:t>megszakasztgatta</a:t>
            </a:r>
            <a:r>
              <a:rPr lang="hu-HU" dirty="0"/>
              <a:t>’, azaz ’</a:t>
            </a:r>
            <a:r>
              <a:rPr lang="hu-HU" dirty="0" err="1"/>
              <a:t>felsebezte</a:t>
            </a:r>
            <a:r>
              <a:rPr lang="hu-HU" dirty="0"/>
              <a:t>, kimarta, megszakasztgatta’ </a:t>
            </a:r>
            <a:r>
              <a:rPr lang="hu-HU" dirty="0" smtClean="0"/>
              <a:t>(ismétlődő</a:t>
            </a:r>
            <a:r>
              <a:rPr lang="hu-HU" dirty="0"/>
              <a:t>, iteratív jelleget fejez ki). </a:t>
            </a:r>
          </a:p>
          <a:p>
            <a:r>
              <a:rPr lang="hu-HU" dirty="0"/>
              <a:t>Érv: a </a:t>
            </a:r>
            <a:r>
              <a:rPr lang="hu-HU" i="1" dirty="0" err="1"/>
              <a:t>szaggat</a:t>
            </a:r>
            <a:r>
              <a:rPr lang="hu-HU" dirty="0" err="1"/>
              <a:t>-nak</a:t>
            </a:r>
            <a:r>
              <a:rPr lang="hu-HU" dirty="0"/>
              <a:t> és a </a:t>
            </a:r>
            <a:r>
              <a:rPr lang="hu-HU" i="1" dirty="0" err="1"/>
              <a:t>szakaszt</a:t>
            </a:r>
            <a:r>
              <a:rPr lang="hu-HU" dirty="0" err="1"/>
              <a:t>-nak</a:t>
            </a:r>
            <a:r>
              <a:rPr lang="hu-HU" dirty="0"/>
              <a:t> és származékaiknak is van ’</a:t>
            </a:r>
            <a:r>
              <a:rPr lang="hu-HU" dirty="0" err="1"/>
              <a:t>bele-bele</a:t>
            </a:r>
            <a:r>
              <a:rPr lang="hu-HU" dirty="0"/>
              <a:t> nyilall, éles hasogató fájdalmat okoz, kínoz, gyötör’ jelentése a korban.</a:t>
            </a:r>
          </a:p>
          <a:p>
            <a:r>
              <a:rPr lang="hu-HU" dirty="0"/>
              <a:t>D. </a:t>
            </a:r>
            <a:r>
              <a:rPr lang="hu-HU" dirty="0" err="1"/>
              <a:t>Mátai</a:t>
            </a:r>
            <a:r>
              <a:rPr lang="hu-HU" dirty="0"/>
              <a:t> mindkét olvasatot elképzelhetőnek tartja, akár egyidejűleg is</a:t>
            </a:r>
          </a:p>
        </p:txBody>
      </p:sp>
    </p:spTree>
    <p:extLst>
      <p:ext uri="{BB962C8B-B14F-4D97-AF65-F5344CB8AC3E}">
        <p14:creationId xmlns:p14="http://schemas.microsoft.com/office/powerpoint/2010/main" val="1895329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 smtClean="0"/>
              <a:t>eſ</a:t>
            </a:r>
            <a:r>
              <a:rPr lang="hu-HU" b="1" dirty="0" smtClean="0"/>
              <a:t> </a:t>
            </a:r>
            <a:r>
              <a:rPr lang="hu-HU" b="1" dirty="0" err="1" smtClean="0"/>
              <a:t>levn</a:t>
            </a:r>
            <a:r>
              <a:rPr lang="hu-HU" b="1" dirty="0" smtClean="0"/>
              <a:t> </a:t>
            </a:r>
            <a:r>
              <a:rPr lang="hu-HU" b="1" dirty="0" err="1" smtClean="0"/>
              <a:t>halalnec</a:t>
            </a:r>
            <a:r>
              <a:rPr lang="hu-HU" b="1" dirty="0" smtClean="0"/>
              <a:t> </a:t>
            </a:r>
            <a:r>
              <a:rPr lang="hu-HU" b="1" dirty="0" err="1" smtClean="0"/>
              <a:t>eſ</a:t>
            </a:r>
            <a:r>
              <a:rPr lang="hu-HU" b="1" dirty="0" smtClean="0"/>
              <a:t> </a:t>
            </a:r>
            <a:r>
              <a:rPr lang="hu-HU" b="1" dirty="0" err="1" smtClean="0"/>
              <a:t>puculnec</a:t>
            </a:r>
            <a:r>
              <a:rPr lang="hu-HU" b="1" dirty="0" smtClean="0"/>
              <a:t> feze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72816"/>
            <a:ext cx="9396536" cy="2263725"/>
          </a:xfrm>
        </p:spPr>
      </p:pic>
    </p:spTree>
    <p:extLst>
      <p:ext uri="{BB962C8B-B14F-4D97-AF65-F5344CB8AC3E}">
        <p14:creationId xmlns:p14="http://schemas.microsoft.com/office/powerpoint/2010/main" val="3674139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err="1" smtClean="0"/>
              <a:t>eſ</a:t>
            </a:r>
            <a:r>
              <a:rPr lang="hu-HU" b="1" dirty="0" smtClean="0"/>
              <a:t> </a:t>
            </a:r>
            <a:r>
              <a:rPr lang="hu-HU" b="1" dirty="0" err="1" smtClean="0"/>
              <a:t>levn</a:t>
            </a:r>
            <a:r>
              <a:rPr lang="hu-HU" b="1" dirty="0" smtClean="0"/>
              <a:t> </a:t>
            </a:r>
            <a:r>
              <a:rPr lang="hu-HU" b="1" dirty="0" err="1" smtClean="0"/>
              <a:t>halalnec</a:t>
            </a:r>
            <a:r>
              <a:rPr lang="hu-HU" b="1" dirty="0" smtClean="0"/>
              <a:t> </a:t>
            </a:r>
            <a:r>
              <a:rPr lang="hu-HU" b="1" dirty="0" err="1" smtClean="0"/>
              <a:t>eſ</a:t>
            </a:r>
            <a:r>
              <a:rPr lang="hu-HU" b="1" dirty="0" smtClean="0"/>
              <a:t> </a:t>
            </a:r>
            <a:r>
              <a:rPr lang="hu-HU" b="1" dirty="0" err="1" smtClean="0"/>
              <a:t>puculnec</a:t>
            </a:r>
            <a:r>
              <a:rPr lang="hu-HU" b="1" dirty="0" smtClean="0"/>
              <a:t> feze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997152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A</a:t>
            </a:r>
            <a:r>
              <a:rPr lang="hu-HU" dirty="0"/>
              <a:t>. Molnár szerint ez </a:t>
            </a:r>
            <a:r>
              <a:rPr lang="hu-HU" b="1" dirty="0"/>
              <a:t>a magyar filológia legvitatottabb </a:t>
            </a:r>
            <a:r>
              <a:rPr lang="hu-HU" b="1" dirty="0" smtClean="0"/>
              <a:t>mondata </a:t>
            </a:r>
            <a:r>
              <a:rPr lang="hu-HU" b="1" dirty="0"/>
              <a:t>a </a:t>
            </a:r>
            <a:r>
              <a:rPr lang="hu-HU" b="1" i="1" dirty="0"/>
              <a:t>feze</a:t>
            </a:r>
            <a:r>
              <a:rPr lang="hu-HU" b="1" dirty="0"/>
              <a:t> miatt</a:t>
            </a:r>
            <a:r>
              <a:rPr lang="hu-HU" dirty="0"/>
              <a:t>.</a:t>
            </a:r>
          </a:p>
          <a:p>
            <a:r>
              <a:rPr lang="hu-HU" dirty="0"/>
              <a:t>Szerinte a mondat </a:t>
            </a:r>
            <a:r>
              <a:rPr lang="hu-HU" dirty="0" err="1"/>
              <a:t>Ádám-ra</a:t>
            </a:r>
            <a:r>
              <a:rPr lang="hu-HU" dirty="0"/>
              <a:t> vonatkozik (mint az összes többi körötte): </a:t>
            </a:r>
            <a:r>
              <a:rPr lang="hu-HU" i="1" dirty="0" err="1"/>
              <a:t>eſ</a:t>
            </a:r>
            <a:r>
              <a:rPr lang="hu-HU" i="1" dirty="0"/>
              <a:t> </a:t>
            </a:r>
            <a:r>
              <a:rPr lang="hu-HU" i="1" dirty="0" err="1"/>
              <a:t>levn</a:t>
            </a:r>
            <a:r>
              <a:rPr lang="hu-HU" i="1" dirty="0"/>
              <a:t> </a:t>
            </a:r>
            <a:r>
              <a:rPr lang="hu-HU" dirty="0"/>
              <a:t>[Ádám] </a:t>
            </a:r>
            <a:r>
              <a:rPr lang="hu-HU" i="1" dirty="0" err="1"/>
              <a:t>halalnec</a:t>
            </a:r>
            <a:r>
              <a:rPr lang="hu-HU" i="1" dirty="0"/>
              <a:t> </a:t>
            </a:r>
            <a:r>
              <a:rPr lang="hu-HU" i="1" dirty="0" err="1"/>
              <a:t>eſ</a:t>
            </a:r>
            <a:r>
              <a:rPr lang="hu-HU" i="1" dirty="0"/>
              <a:t> </a:t>
            </a:r>
            <a:r>
              <a:rPr lang="hu-HU" i="1" dirty="0" err="1"/>
              <a:t>puculnec</a:t>
            </a:r>
            <a:r>
              <a:rPr lang="hu-HU" i="1" dirty="0"/>
              <a:t> </a:t>
            </a:r>
            <a:r>
              <a:rPr lang="hu-HU" b="1" i="1" dirty="0"/>
              <a:t>feze</a:t>
            </a:r>
            <a:r>
              <a:rPr lang="hu-HU" i="1" dirty="0"/>
              <a:t>. </a:t>
            </a:r>
            <a:endParaRPr lang="hu-HU" i="1" dirty="0" smtClean="0"/>
          </a:p>
          <a:p>
            <a:r>
              <a:rPr lang="hu-HU" dirty="0" smtClean="0"/>
              <a:t>Nem </a:t>
            </a:r>
            <a:r>
              <a:rPr lang="hu-HU" dirty="0"/>
              <a:t>ért egyet Bárczival és másokkal, hogy itt a </a:t>
            </a:r>
            <a:r>
              <a:rPr lang="hu-HU" i="1" dirty="0"/>
              <a:t>(gyötrelmes) világ </a:t>
            </a:r>
            <a:r>
              <a:rPr lang="hu-HU" dirty="0" smtClean="0"/>
              <a:t>lenne az </a:t>
            </a:r>
            <a:r>
              <a:rPr lang="hu-HU" dirty="0"/>
              <a:t>alany, ami a halál és pokol lakóhelye („fészke”), teológiai szempontból sem jó, hanem itt Ádám bűne, vétke, a tiltott gyümölcs miatt lett az ember halandó, nem a bűnös világ miatt.</a:t>
            </a:r>
          </a:p>
          <a:p>
            <a:r>
              <a:rPr lang="hu-HU" dirty="0"/>
              <a:t>A </a:t>
            </a:r>
            <a:r>
              <a:rPr lang="hu-HU" i="1" dirty="0"/>
              <a:t>pokol</a:t>
            </a:r>
            <a:r>
              <a:rPr lang="hu-HU" dirty="0"/>
              <a:t> A. M. szerint itt a ’</a:t>
            </a:r>
            <a:r>
              <a:rPr lang="hu-HU" dirty="0" err="1"/>
              <a:t>holtak</a:t>
            </a:r>
            <a:r>
              <a:rPr lang="hu-HU" dirty="0"/>
              <a:t> hazája’ értelmű (ezt hosszan igazolja bibliai példákkal, pl. Jézusnak a pokolban jártával). </a:t>
            </a:r>
          </a:p>
        </p:txBody>
      </p:sp>
    </p:spTree>
    <p:extLst>
      <p:ext uri="{BB962C8B-B14F-4D97-AF65-F5344CB8AC3E}">
        <p14:creationId xmlns:p14="http://schemas.microsoft.com/office/powerpoint/2010/main" val="1295647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 smtClean="0"/>
              <a:t>eſ</a:t>
            </a:r>
            <a:r>
              <a:rPr lang="hu-HU" b="1" dirty="0" smtClean="0"/>
              <a:t> </a:t>
            </a:r>
            <a:r>
              <a:rPr lang="hu-HU" b="1" dirty="0" err="1" smtClean="0"/>
              <a:t>levn</a:t>
            </a:r>
            <a:r>
              <a:rPr lang="hu-HU" b="1" dirty="0" smtClean="0"/>
              <a:t> </a:t>
            </a:r>
            <a:r>
              <a:rPr lang="hu-HU" b="1" dirty="0" err="1" smtClean="0"/>
              <a:t>halalnec</a:t>
            </a:r>
            <a:r>
              <a:rPr lang="hu-HU" b="1" dirty="0" smtClean="0"/>
              <a:t> </a:t>
            </a:r>
            <a:r>
              <a:rPr lang="hu-HU" b="1" dirty="0" err="1" smtClean="0"/>
              <a:t>eſ</a:t>
            </a:r>
            <a:r>
              <a:rPr lang="hu-HU" b="1" dirty="0" smtClean="0"/>
              <a:t> </a:t>
            </a:r>
            <a:r>
              <a:rPr lang="hu-HU" b="1" dirty="0" err="1" smtClean="0"/>
              <a:t>puculnec</a:t>
            </a:r>
            <a:r>
              <a:rPr lang="hu-HU" b="1" dirty="0" smtClean="0"/>
              <a:t> feze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457400"/>
            <a:ext cx="8568952" cy="5400600"/>
          </a:xfrm>
        </p:spPr>
        <p:txBody>
          <a:bodyPr>
            <a:normAutofit fontScale="77500" lnSpcReduction="20000"/>
          </a:bodyPr>
          <a:lstStyle/>
          <a:p>
            <a:r>
              <a:rPr lang="hu-HU" dirty="0" smtClean="0"/>
              <a:t>Sajnovics </a:t>
            </a:r>
            <a:r>
              <a:rPr lang="hu-HU" dirty="0"/>
              <a:t>szerint ’</a:t>
            </a:r>
            <a:r>
              <a:rPr lang="hu-HU" dirty="0" err="1"/>
              <a:t>feje</a:t>
            </a:r>
            <a:r>
              <a:rPr lang="hu-HU" dirty="0"/>
              <a:t>’, így Ádám a halál és pokol kezdete lett. </a:t>
            </a:r>
          </a:p>
          <a:p>
            <a:r>
              <a:rPr lang="hu-HU" dirty="0"/>
              <a:t>Később jött a </a:t>
            </a:r>
            <a:r>
              <a:rPr lang="hu-HU" i="1" dirty="0"/>
              <a:t>fészek</a:t>
            </a:r>
            <a:r>
              <a:rPr lang="hu-HU" dirty="0"/>
              <a:t>-elképzelés (</a:t>
            </a:r>
            <a:r>
              <a:rPr lang="hu-HU" i="1" dirty="0"/>
              <a:t>fesz</a:t>
            </a:r>
            <a:r>
              <a:rPr lang="hu-HU" dirty="0"/>
              <a:t> vagy </a:t>
            </a:r>
            <a:r>
              <a:rPr lang="hu-HU" i="1" dirty="0" err="1"/>
              <a:t>fész</a:t>
            </a:r>
            <a:r>
              <a:rPr lang="hu-HU" dirty="0"/>
              <a:t> változatban, ősi eredetű szóként, </a:t>
            </a:r>
            <a:r>
              <a:rPr lang="hu-HU" b="1" dirty="0"/>
              <a:t>emellett voksoltak a legtöbben</a:t>
            </a:r>
            <a:r>
              <a:rPr lang="hu-HU" dirty="0"/>
              <a:t>), </a:t>
            </a:r>
          </a:p>
          <a:p>
            <a:r>
              <a:rPr lang="hu-HU" dirty="0"/>
              <a:t>majd a </a:t>
            </a:r>
            <a:r>
              <a:rPr lang="hu-HU" i="1" dirty="0"/>
              <a:t>fajzat</a:t>
            </a:r>
            <a:r>
              <a:rPr lang="hu-HU" dirty="0"/>
              <a:t> (Gyarmathi), </a:t>
            </a:r>
          </a:p>
          <a:p>
            <a:r>
              <a:rPr lang="hu-HU" dirty="0"/>
              <a:t>később a </a:t>
            </a:r>
            <a:r>
              <a:rPr lang="hu-HU" i="1" dirty="0" smtClean="0"/>
              <a:t>fesz- ~ </a:t>
            </a:r>
            <a:r>
              <a:rPr lang="hu-HU" i="1" dirty="0" err="1" smtClean="0"/>
              <a:t>fosz-</a:t>
            </a:r>
            <a:r>
              <a:rPr lang="hu-HU" i="1" dirty="0" smtClean="0"/>
              <a:t> </a:t>
            </a:r>
            <a:r>
              <a:rPr lang="hu-HU" dirty="0"/>
              <a:t>tőhöz </a:t>
            </a:r>
            <a:r>
              <a:rPr lang="hu-HU" dirty="0" smtClean="0"/>
              <a:t>kötötték, jelentése </a:t>
            </a:r>
            <a:r>
              <a:rPr lang="hu-HU" dirty="0"/>
              <a:t>’</a:t>
            </a:r>
            <a:r>
              <a:rPr lang="hu-HU" dirty="0" err="1"/>
              <a:t>préda</a:t>
            </a:r>
            <a:r>
              <a:rPr lang="hu-HU" dirty="0"/>
              <a:t>, nyereség</a:t>
            </a:r>
            <a:r>
              <a:rPr lang="hu-HU" dirty="0" smtClean="0"/>
              <a:t>’ </a:t>
            </a:r>
            <a:endParaRPr lang="hu-HU" dirty="0"/>
          </a:p>
          <a:p>
            <a:r>
              <a:rPr lang="hu-HU" dirty="0"/>
              <a:t>Többen a </a:t>
            </a:r>
            <a:r>
              <a:rPr lang="hu-HU" i="1" dirty="0"/>
              <a:t>vész</a:t>
            </a:r>
            <a:r>
              <a:rPr lang="hu-HU" dirty="0"/>
              <a:t>-szel azonosították, ill. Mészöly – a </a:t>
            </a:r>
            <a:r>
              <a:rPr lang="hu-HU" i="1" dirty="0"/>
              <a:t>fészek-</a:t>
            </a:r>
            <a:r>
              <a:rPr lang="hu-HU" dirty="0"/>
              <a:t>et cáfolva – a </a:t>
            </a:r>
            <a:r>
              <a:rPr lang="hu-HU" i="1" dirty="0" err="1"/>
              <a:t>fizetés</a:t>
            </a:r>
            <a:r>
              <a:rPr lang="hu-HU" dirty="0" err="1"/>
              <a:t>-sel</a:t>
            </a:r>
            <a:r>
              <a:rPr lang="hu-HU" dirty="0"/>
              <a:t> (</a:t>
            </a:r>
            <a:r>
              <a:rPr lang="hu-HU" i="1" dirty="0" err="1"/>
              <a:t>fize</a:t>
            </a:r>
            <a:r>
              <a:rPr lang="hu-HU" i="1" dirty="0"/>
              <a:t> </a:t>
            </a:r>
            <a:r>
              <a:rPr lang="hu-HU" dirty="0"/>
              <a:t>alak).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Ez </a:t>
            </a:r>
            <a:r>
              <a:rPr lang="hu-HU" dirty="0"/>
              <a:t>utóbbi kettő maradt </a:t>
            </a:r>
            <a:r>
              <a:rPr lang="hu-HU" dirty="0" smtClean="0"/>
              <a:t>tartós. </a:t>
            </a:r>
          </a:p>
          <a:p>
            <a:pPr marL="0" indent="0">
              <a:buNone/>
            </a:pPr>
            <a:r>
              <a:rPr lang="hu-HU" dirty="0" smtClean="0"/>
              <a:t>Benkő </a:t>
            </a:r>
            <a:r>
              <a:rPr lang="hu-HU" dirty="0" err="1"/>
              <a:t>ÁrpSzövjében</a:t>
            </a:r>
            <a:r>
              <a:rPr lang="hu-HU" dirty="0"/>
              <a:t> mindkettőt cáfolja, főleg etimológiai alapon (nincs adat a kikövetkeztetett alapszóra), tehát szerinte nincs ismert szó, amire visszavezethető lenne.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Benkő </a:t>
            </a:r>
            <a:r>
              <a:rPr lang="hu-HU" dirty="0"/>
              <a:t>maga a ’</a:t>
            </a:r>
            <a:r>
              <a:rPr lang="hu-HU" dirty="0" err="1"/>
              <a:t>martaléka</a:t>
            </a:r>
            <a:r>
              <a:rPr lang="hu-HU" dirty="0"/>
              <a:t>, prédája’ jelentést köv. ki, de </a:t>
            </a:r>
            <a:r>
              <a:rPr lang="hu-HU" dirty="0" err="1"/>
              <a:t>emögött</a:t>
            </a:r>
            <a:r>
              <a:rPr lang="hu-HU" dirty="0"/>
              <a:t> nincs adat, és a folytatást (</a:t>
            </a:r>
            <a:r>
              <a:rPr lang="hu-HU" i="1" dirty="0"/>
              <a:t>es </a:t>
            </a:r>
            <a:r>
              <a:rPr lang="hu-HU" i="1" dirty="0" err="1"/>
              <a:t>mend</a:t>
            </a:r>
            <a:r>
              <a:rPr lang="hu-HU" i="1" dirty="0"/>
              <a:t> w </a:t>
            </a:r>
            <a:r>
              <a:rPr lang="hu-HU" i="1" dirty="0" err="1"/>
              <a:t>nemenec</a:t>
            </a:r>
            <a:r>
              <a:rPr lang="hu-HU" dirty="0"/>
              <a:t>) sem lehet vele magyarázni.</a:t>
            </a:r>
          </a:p>
        </p:txBody>
      </p:sp>
    </p:spTree>
    <p:extLst>
      <p:ext uri="{BB962C8B-B14F-4D97-AF65-F5344CB8AC3E}">
        <p14:creationId xmlns:p14="http://schemas.microsoft.com/office/powerpoint/2010/main" val="2324553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 smtClean="0"/>
              <a:t>eſ</a:t>
            </a:r>
            <a:r>
              <a:rPr lang="hu-HU" b="1" dirty="0" smtClean="0"/>
              <a:t> </a:t>
            </a:r>
            <a:r>
              <a:rPr lang="hu-HU" b="1" dirty="0" err="1" smtClean="0"/>
              <a:t>levn</a:t>
            </a:r>
            <a:r>
              <a:rPr lang="hu-HU" b="1" dirty="0" smtClean="0"/>
              <a:t> </a:t>
            </a:r>
            <a:r>
              <a:rPr lang="hu-HU" b="1" dirty="0" err="1" smtClean="0"/>
              <a:t>halalnec</a:t>
            </a:r>
            <a:r>
              <a:rPr lang="hu-HU" b="1" dirty="0" smtClean="0"/>
              <a:t> </a:t>
            </a:r>
            <a:r>
              <a:rPr lang="hu-HU" b="1" dirty="0" err="1" smtClean="0"/>
              <a:t>eſ</a:t>
            </a:r>
            <a:r>
              <a:rPr lang="hu-HU" b="1" dirty="0" smtClean="0"/>
              <a:t> </a:t>
            </a:r>
            <a:r>
              <a:rPr lang="hu-HU" b="1" dirty="0" err="1" smtClean="0"/>
              <a:t>puculnec</a:t>
            </a:r>
            <a:r>
              <a:rPr lang="hu-HU" b="1" dirty="0" smtClean="0"/>
              <a:t> feze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És akkor A</a:t>
            </a:r>
            <a:r>
              <a:rPr lang="hu-HU" dirty="0"/>
              <a:t>. Molnár: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ez </a:t>
            </a:r>
            <a:r>
              <a:rPr lang="hu-HU" dirty="0"/>
              <a:t>bizony a Sajnovics-féle </a:t>
            </a:r>
            <a:r>
              <a:rPr lang="hu-HU" i="1" dirty="0"/>
              <a:t>feje</a:t>
            </a:r>
            <a:r>
              <a:rPr lang="hu-HU" dirty="0"/>
              <a:t> ’</a:t>
            </a:r>
            <a:r>
              <a:rPr lang="hu-HU" dirty="0" err="1"/>
              <a:t>kezdet</a:t>
            </a:r>
            <a:r>
              <a:rPr lang="hu-HU" dirty="0"/>
              <a:t>, kútfő, eredet’ elem,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tehát </a:t>
            </a:r>
            <a:r>
              <a:rPr lang="hu-HU" b="1" dirty="0"/>
              <a:t>íráshiba</a:t>
            </a:r>
            <a:r>
              <a:rPr lang="hu-HU" dirty="0"/>
              <a:t> a </a:t>
            </a:r>
            <a:r>
              <a:rPr lang="hu-HU" i="1" dirty="0" err="1"/>
              <a:t>feye</a:t>
            </a:r>
            <a:r>
              <a:rPr lang="hu-HU" i="1" dirty="0"/>
              <a:t> </a:t>
            </a:r>
            <a:r>
              <a:rPr lang="hu-HU" dirty="0"/>
              <a:t>helyett 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– </a:t>
            </a:r>
            <a:r>
              <a:rPr lang="hu-HU" dirty="0"/>
              <a:t>a két betűt írásában gyakran összetévesztik a régi </a:t>
            </a:r>
            <a:r>
              <a:rPr lang="hu-HU" dirty="0" smtClean="0"/>
              <a:t>szövegekben (számos kódexből kimutatható).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66173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1551</Words>
  <Application>Microsoft Office PowerPoint</Application>
  <PresentationFormat>Diavetítés a képernyőre (4:3 oldalarány)</PresentationFormat>
  <Paragraphs>121</Paragraphs>
  <Slides>23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23</vt:i4>
      </vt:variant>
    </vt:vector>
  </HeadingPairs>
  <TitlesOfParts>
    <vt:vector size="24" baseType="lpstr">
      <vt:lpstr>Office-téma</vt:lpstr>
      <vt:lpstr>Nyelvtörténet 7. </vt:lpstr>
      <vt:lpstr>Az újabb HB-kutatások</vt:lpstr>
      <vt:lpstr>pur eſ chomuv uogmuc </vt:lpstr>
      <vt:lpstr>halalnec halaláál holz</vt:lpstr>
      <vt:lpstr>turchucat mige zocoztia vola </vt:lpstr>
      <vt:lpstr>eſ levn halalnec eſ puculnec feze</vt:lpstr>
      <vt:lpstr>eſ levn halalnec eſ puculnec feze</vt:lpstr>
      <vt:lpstr>eſ levn halalnec eſ puculnec feze</vt:lpstr>
      <vt:lpstr>eſ levn halalnec eſ puculnec feze</vt:lpstr>
      <vt:lpstr>Egyebek</vt:lpstr>
      <vt:lpstr>Egyebek</vt:lpstr>
      <vt:lpstr>Egyebek</vt:lpstr>
      <vt:lpstr>Keressünk íráshibákat!</vt:lpstr>
      <vt:lpstr>Haader Lea: hibatipológia</vt:lpstr>
      <vt:lpstr>Haader (2015)</vt:lpstr>
      <vt:lpstr>Haader</vt:lpstr>
      <vt:lpstr>Haader</vt:lpstr>
      <vt:lpstr>Haader</vt:lpstr>
      <vt:lpstr>Haader</vt:lpstr>
      <vt:lpstr>Haader</vt:lpstr>
      <vt:lpstr>Haader</vt:lpstr>
      <vt:lpstr>Haader</vt:lpstr>
      <vt:lpstr>Haader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Nyelvtörténet</dc:title>
  <dc:creator>Dér Csilla</dc:creator>
  <cp:lastModifiedBy>Dér Csilla</cp:lastModifiedBy>
  <cp:revision>133</cp:revision>
  <dcterms:created xsi:type="dcterms:W3CDTF">2017-04-18T08:20:05Z</dcterms:created>
  <dcterms:modified xsi:type="dcterms:W3CDTF">2017-04-18T09:27:13Z</dcterms:modified>
</cp:coreProperties>
</file>