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6" r:id="rId9"/>
    <p:sldId id="267" r:id="rId10"/>
    <p:sldId id="269" r:id="rId11"/>
    <p:sldId id="270" r:id="rId12"/>
    <p:sldId id="271" r:id="rId13"/>
    <p:sldId id="273" r:id="rId14"/>
    <p:sldId id="274" r:id="rId15"/>
    <p:sldId id="262" r:id="rId16"/>
    <p:sldId id="263" r:id="rId17"/>
    <p:sldId id="272" r:id="rId18"/>
    <p:sldId id="26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31EE063-D98D-42FC-A216-424FFA77AB07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BBA31D5-D5D6-45B6-A99A-3EA530C8D29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nyelvor/period/1233/12330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9224" cy="2423120"/>
          </a:xfrm>
        </p:spPr>
        <p:txBody>
          <a:bodyPr>
            <a:normAutofit/>
          </a:bodyPr>
          <a:lstStyle/>
          <a:p>
            <a:r>
              <a:rPr lang="hu-HU" sz="2000" dirty="0"/>
              <a:t>Az egyszerű és az összetett mondat határsávja. </a:t>
            </a:r>
          </a:p>
          <a:p>
            <a:r>
              <a:rPr lang="hu-HU" sz="2000" dirty="0" smtClean="0"/>
              <a:t>Az </a:t>
            </a:r>
            <a:r>
              <a:rPr lang="hu-HU" sz="2000" dirty="0"/>
              <a:t>alárendelő összetett mondatok 1</a:t>
            </a:r>
            <a:r>
              <a:rPr lang="hu-HU" sz="2000" dirty="0" smtClean="0"/>
              <a:t>.</a:t>
            </a:r>
          </a:p>
          <a:p>
            <a:endParaRPr lang="hu-HU" sz="200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Mondattan 9.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6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kötőszó találkozása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Irodalom:</a:t>
            </a:r>
          </a:p>
          <a:p>
            <a:r>
              <a:rPr lang="hu-HU" dirty="0"/>
              <a:t>Faluvégi Katalin – Keszler Borbála – Laczkó Krisztina – Lengyel Klára – Rácz Endre 1994. Magyar leíró nyelvtani segédkönyv. Budapest: Nemzeti Tankönyvkiadó. 145–147.)</a:t>
            </a:r>
          </a:p>
          <a:p>
            <a:r>
              <a:rPr lang="hu-HU" dirty="0" err="1"/>
              <a:t>Haader</a:t>
            </a:r>
            <a:r>
              <a:rPr lang="hu-HU" dirty="0"/>
              <a:t> Lea 1999. Az alárendelő összetett mondatok általános kérdései. </a:t>
            </a:r>
            <a:r>
              <a:rPr lang="hu-HU" dirty="0" err="1"/>
              <a:t>Nyr</a:t>
            </a:r>
            <a:r>
              <a:rPr lang="hu-HU" dirty="0"/>
              <a:t>. 123: 340–350. </a:t>
            </a:r>
            <a:r>
              <a:rPr lang="hu-HU" dirty="0">
                <a:hlinkClick r:id="rId2"/>
              </a:rPr>
              <a:t>http://www.c3.hu/~</a:t>
            </a:r>
            <a:r>
              <a:rPr lang="hu-HU" dirty="0" err="1" smtClean="0">
                <a:hlinkClick r:id="rId2"/>
              </a:rPr>
              <a:t>nyelvor</a:t>
            </a:r>
            <a:r>
              <a:rPr lang="hu-HU" dirty="0" smtClean="0">
                <a:hlinkClick r:id="rId2"/>
              </a:rPr>
              <a:t>/</a:t>
            </a:r>
            <a:r>
              <a:rPr lang="hu-HU" dirty="0" err="1" smtClean="0">
                <a:hlinkClick r:id="rId2"/>
              </a:rPr>
              <a:t>period</a:t>
            </a:r>
            <a:r>
              <a:rPr lang="hu-HU" dirty="0" smtClean="0">
                <a:hlinkClick r:id="rId2"/>
              </a:rPr>
              <a:t>/1233/123309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u="sng" dirty="0"/>
              <a:t>Alárendelő + </a:t>
            </a:r>
            <a:r>
              <a:rPr lang="hu-HU" u="sng" dirty="0" err="1"/>
              <a:t>alárendelő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közbeékelődés</a:t>
            </a:r>
            <a:r>
              <a:rPr lang="hu-HU" dirty="0"/>
              <a:t>: </a:t>
            </a:r>
            <a:r>
              <a:rPr lang="hu-HU" i="1" dirty="0"/>
              <a:t>Biztos, </a:t>
            </a:r>
            <a:r>
              <a:rPr lang="hu-HU" b="1" i="1" dirty="0"/>
              <a:t>hogy ha </a:t>
            </a:r>
            <a:r>
              <a:rPr lang="hu-HU" i="1" dirty="0"/>
              <a:t>nem várt volna ilyen sokáig, már rég jobban lenne.</a:t>
            </a:r>
            <a:endParaRPr lang="hu-HU" dirty="0"/>
          </a:p>
          <a:p>
            <a:pPr lvl="0"/>
            <a:r>
              <a:rPr lang="hu-HU" dirty="0"/>
              <a:t>kimaradt tagmondat: </a:t>
            </a:r>
            <a:r>
              <a:rPr lang="hu-HU" i="1" dirty="0"/>
              <a:t>Jancsi gazdája bőg, </a:t>
            </a:r>
            <a:r>
              <a:rPr lang="hu-HU" b="1" i="1" dirty="0"/>
              <a:t>mint </a:t>
            </a:r>
            <a:r>
              <a:rPr lang="hu-HU" i="1" dirty="0"/>
              <a:t>[ahogy az bőg] </a:t>
            </a:r>
            <a:r>
              <a:rPr lang="hu-HU" b="1" i="1" dirty="0"/>
              <a:t>aki </a:t>
            </a:r>
            <a:r>
              <a:rPr lang="hu-HU" i="1" dirty="0"/>
              <a:t>megbőszült.</a:t>
            </a:r>
            <a:endParaRPr lang="hu-HU" dirty="0"/>
          </a:p>
          <a:p>
            <a:pPr lvl="0"/>
            <a:r>
              <a:rPr lang="hu-HU" dirty="0"/>
              <a:t>nyomósítás: </a:t>
            </a:r>
            <a:r>
              <a:rPr lang="hu-HU" i="1" dirty="0"/>
              <a:t>Anna éppen olyan kedves, </a:t>
            </a:r>
            <a:r>
              <a:rPr lang="hu-HU" b="1" i="1" dirty="0"/>
              <a:t>mint amilyen </a:t>
            </a:r>
            <a:r>
              <a:rPr lang="hu-HU" i="1" dirty="0"/>
              <a:t>az édesanyja volt.</a:t>
            </a:r>
            <a:endParaRPr lang="hu-HU" dirty="0"/>
          </a:p>
          <a:p>
            <a:pPr lvl="0"/>
            <a:r>
              <a:rPr lang="hu-HU" dirty="0"/>
              <a:t>sajátos jelentésárnyalat: </a:t>
            </a:r>
            <a:r>
              <a:rPr lang="hu-HU" i="1" dirty="0"/>
              <a:t>Olyan meleg van, </a:t>
            </a:r>
            <a:r>
              <a:rPr lang="hu-HU" b="1" i="1" dirty="0"/>
              <a:t>mint amilyen </a:t>
            </a:r>
            <a:r>
              <a:rPr lang="hu-HU" i="1" dirty="0"/>
              <a:t>tavaly volt.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12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 kötőszó találkozása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/>
              <a:t>Alárendelő + mellérendelő</a:t>
            </a:r>
            <a:endParaRPr lang="hu-HU" dirty="0"/>
          </a:p>
          <a:p>
            <a:pPr lvl="0"/>
            <a:r>
              <a:rPr lang="hu-HU" dirty="0"/>
              <a:t>Ez esetben a mellérendelő kötőszó csak következtető, magyarázó vagy ellentétes lehet, mely az előző mondatra, mondattömbre vagy bekezdésre utal: </a:t>
            </a:r>
            <a:r>
              <a:rPr lang="hu-HU" i="1" dirty="0"/>
              <a:t>A kolibri bogarakkal táplálkozik, </a:t>
            </a:r>
            <a:r>
              <a:rPr lang="hu-HU" b="1" i="1" dirty="0"/>
              <a:t>mivel pedig </a:t>
            </a:r>
            <a:r>
              <a:rPr lang="hu-HU" i="1" dirty="0"/>
              <a:t>oly kicsiny, hogy akárhány bogár nagyobb nála, hát a bogarakat a kolibri szempontjából két csoportra oszthatjuk. </a:t>
            </a:r>
            <a:endParaRPr lang="hu-HU" dirty="0"/>
          </a:p>
          <a:p>
            <a:pPr lvl="0"/>
            <a:r>
              <a:rPr lang="hu-HU" dirty="0"/>
              <a:t>Az </a:t>
            </a:r>
            <a:r>
              <a:rPr lang="hu-HU" dirty="0" err="1"/>
              <a:t>okhatározás</a:t>
            </a:r>
            <a:r>
              <a:rPr lang="hu-HU" dirty="0"/>
              <a:t> és magyarázás eszközei keveredhetnek: </a:t>
            </a:r>
            <a:r>
              <a:rPr lang="hu-HU" i="1" dirty="0"/>
              <a:t>Ez csak világos. </a:t>
            </a:r>
            <a:r>
              <a:rPr lang="hu-HU" b="1" i="1" dirty="0"/>
              <a:t>Mert hiszen</a:t>
            </a:r>
            <a:r>
              <a:rPr lang="hu-HU" i="1" dirty="0"/>
              <a:t>, ha én csak egy kicsit is másforma ember lettem volna, hát tudtam volna én ilyen szépen felszerelni a családomat?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445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kötőszó találkozása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/>
              <a:t>Mellérendelő + alárendelő</a:t>
            </a:r>
            <a:endParaRPr lang="hu-HU" dirty="0"/>
          </a:p>
          <a:p>
            <a:pPr lvl="0"/>
            <a:r>
              <a:rPr lang="hu-HU" dirty="0"/>
              <a:t>Közbeékelődésre utal, pl. </a:t>
            </a:r>
            <a:r>
              <a:rPr lang="hu-HU" i="1" dirty="0"/>
              <a:t>Milyen volt szeme kékje, nem tudom már, </a:t>
            </a:r>
            <a:r>
              <a:rPr lang="hu-HU" b="1" i="1" dirty="0"/>
              <a:t>De ha </a:t>
            </a:r>
            <a:r>
              <a:rPr lang="hu-HU" i="1" dirty="0"/>
              <a:t>kinyílnak ősszel az egek, A szeptemberi bágyadt búcsúzónál Szeme színére visszarévedek.</a:t>
            </a:r>
            <a:endParaRPr lang="hu-HU" dirty="0"/>
          </a:p>
          <a:p>
            <a:pPr lvl="0"/>
            <a:r>
              <a:rPr lang="hu-HU" dirty="0"/>
              <a:t>Két azonos szerepű alárendelt mondat kapcsolódik egymáshoz és a </a:t>
            </a:r>
            <a:r>
              <a:rPr lang="hu-HU" dirty="0" err="1"/>
              <a:t>felérendelt</a:t>
            </a:r>
            <a:r>
              <a:rPr lang="hu-HU" dirty="0"/>
              <a:t> taghoz is: </a:t>
            </a:r>
            <a:r>
              <a:rPr lang="hu-HU" i="1" dirty="0"/>
              <a:t>Megmondtam, hogy nem fogjuk meglátogatni, </a:t>
            </a:r>
            <a:r>
              <a:rPr lang="hu-HU" b="1" i="1" dirty="0"/>
              <a:t>és hogy</a:t>
            </a:r>
            <a:r>
              <a:rPr lang="hu-HU" i="1" dirty="0"/>
              <a:t> ne is keressen.</a:t>
            </a:r>
            <a:endParaRPr lang="hu-HU" dirty="0"/>
          </a:p>
          <a:p>
            <a:pPr marL="0" indent="0">
              <a:buNone/>
            </a:pPr>
            <a:r>
              <a:rPr lang="hu-HU" u="sng" dirty="0"/>
              <a:t>Mellérendelő + </a:t>
            </a:r>
            <a:r>
              <a:rPr lang="hu-HU" u="sng" dirty="0" err="1"/>
              <a:t>mellérendelő</a:t>
            </a:r>
            <a:endParaRPr lang="hu-HU" dirty="0"/>
          </a:p>
          <a:p>
            <a:pPr lvl="0"/>
            <a:r>
              <a:rPr lang="hu-HU" dirty="0"/>
              <a:t>Utalhat nyomatékosításra, ill. több, egyidejűleg meglévő viszonyra: </a:t>
            </a:r>
            <a:r>
              <a:rPr lang="hu-HU" i="1" dirty="0"/>
              <a:t>és… is, sőt…is, de azonban, de viszont, és továbbá, vagy akár</a:t>
            </a:r>
            <a:r>
              <a:rPr lang="hu-HU" dirty="0"/>
              <a:t>, például: </a:t>
            </a:r>
          </a:p>
          <a:p>
            <a:r>
              <a:rPr lang="hu-HU" i="1" dirty="0"/>
              <a:t>A hó elolvadt, </a:t>
            </a:r>
            <a:r>
              <a:rPr lang="hu-HU" b="1" i="1" dirty="0"/>
              <a:t>és </a:t>
            </a:r>
            <a:r>
              <a:rPr lang="hu-HU" i="1" dirty="0"/>
              <a:t>a fagyott föld </a:t>
            </a:r>
            <a:r>
              <a:rPr lang="hu-HU" b="1" i="1" dirty="0"/>
              <a:t>is </a:t>
            </a:r>
            <a:r>
              <a:rPr lang="hu-HU" i="1" dirty="0"/>
              <a:t>felengedett. </a:t>
            </a:r>
            <a:endParaRPr lang="hu-HU" dirty="0"/>
          </a:p>
          <a:p>
            <a:r>
              <a:rPr lang="hu-HU" i="1" dirty="0"/>
              <a:t>Az idő megjavult, </a:t>
            </a:r>
            <a:r>
              <a:rPr lang="hu-HU" b="1" i="1" dirty="0"/>
              <a:t>de mégsem </a:t>
            </a:r>
            <a:r>
              <a:rPr lang="hu-HU" i="1" dirty="0"/>
              <a:t>megyünk el.</a:t>
            </a:r>
            <a:endParaRPr lang="hu-HU" dirty="0"/>
          </a:p>
          <a:p>
            <a:r>
              <a:rPr lang="hu-HU" i="1" dirty="0"/>
              <a:t>Velem jössz, </a:t>
            </a:r>
            <a:r>
              <a:rPr lang="hu-HU" b="1" i="1" dirty="0"/>
              <a:t>vagy pedig </a:t>
            </a:r>
            <a:r>
              <a:rPr lang="hu-HU" i="1" dirty="0"/>
              <a:t>itthon maradsz?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552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tagmondatsorrend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főmondat–mellékmondat sorrend </a:t>
            </a:r>
            <a:r>
              <a:rPr lang="hu-HU" i="1" dirty="0"/>
              <a:t>(Nagyon örülök, hogy láthatom Magát);</a:t>
            </a:r>
            <a:r>
              <a:rPr lang="hu-HU" dirty="0"/>
              <a:t> </a:t>
            </a:r>
          </a:p>
          <a:p>
            <a:r>
              <a:rPr lang="hu-HU" dirty="0" smtClean="0"/>
              <a:t>ennek </a:t>
            </a:r>
            <a:r>
              <a:rPr lang="hu-HU" dirty="0"/>
              <a:t>a fordítottja: a mellékmondat-főmondat sorrend </a:t>
            </a:r>
            <a:r>
              <a:rPr lang="hu-HU" i="1" dirty="0"/>
              <a:t>(Ha nagyon rossznak találja a cikket, ne fordítsa le!);</a:t>
            </a:r>
            <a:r>
              <a:rPr lang="hu-HU" dirty="0"/>
              <a:t> </a:t>
            </a:r>
          </a:p>
          <a:p>
            <a:r>
              <a:rPr lang="hu-HU" dirty="0" smtClean="0"/>
              <a:t>a </a:t>
            </a:r>
            <a:r>
              <a:rPr lang="hu-HU" dirty="0"/>
              <a:t>főmondatba beékelt mellékmondat </a:t>
            </a:r>
            <a:r>
              <a:rPr lang="hu-HU" i="1" dirty="0"/>
              <a:t>(A referátum szövegét, amelyet elküldtem </a:t>
            </a:r>
            <a:r>
              <a:rPr lang="hu-HU" i="1" dirty="0" err="1"/>
              <a:t>Cs.-nek</a:t>
            </a:r>
            <a:r>
              <a:rPr lang="hu-HU" i="1" dirty="0"/>
              <a:t>, tegnap visszakaptam).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672818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Osztályozási szempontok és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 legyen a szempont?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MONDATRÉSZKIFEJTÉS Az utalószó?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SZEMANTIKAI: A lényegi tartalomadás megléte vagy hiánya? </a:t>
            </a:r>
            <a:r>
              <a:rPr lang="hu-HU" dirty="0"/>
              <a:t>A kötőszó? 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A SZERKESZTÉSMÓD KÖTÖTTSÉGE (AZAZ A VONZATOSSÁG MÉRTÉKE/BŐVÍTMÉNYTÍPUS)?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MGr</a:t>
            </a:r>
            <a:r>
              <a:rPr lang="hu-HU" dirty="0" smtClean="0"/>
              <a:t>. álláspontja: a 3.</a:t>
            </a:r>
          </a:p>
          <a:p>
            <a:pPr marL="0" indent="0">
              <a:buNone/>
            </a:pPr>
            <a:r>
              <a:rPr lang="hu-HU" dirty="0" err="1" smtClean="0"/>
              <a:t>Haader</a:t>
            </a:r>
            <a:r>
              <a:rPr lang="hu-HU" dirty="0" smtClean="0"/>
              <a:t> Lea: A 2. lenne jobb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70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alárendelő mondatok </a:t>
            </a:r>
            <a:r>
              <a:rPr lang="hu-HU" b="1" dirty="0" smtClean="0"/>
              <a:t>rendszere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9663155"/>
              </p:ext>
            </p:extLst>
          </p:nvPr>
        </p:nvGraphicFramePr>
        <p:xfrm>
          <a:off x="323528" y="1412776"/>
          <a:ext cx="8496944" cy="51685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248472"/>
                <a:gridCol w="4248472"/>
              </a:tblGrid>
              <a:tr h="253757"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Tipikus kapcsolóelem (kötőszó) </a:t>
                      </a:r>
                      <a:endParaRPr lang="hu-HU" sz="1500" b="1" dirty="0"/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Tipikus szerkesztésmód </a:t>
                      </a:r>
                      <a:endParaRPr lang="hu-HU" sz="1500" b="1" dirty="0"/>
                    </a:p>
                  </a:txBody>
                  <a:tcPr marL="14909" marR="14909" marT="14909" marB="14909"/>
                </a:tc>
              </a:tr>
              <a:tr h="317850">
                <a:tc rowSpan="6"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hogy kötőszó és vonatkozó névmási kötőszó </a:t>
                      </a:r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I. Nem bővítményt kifejtő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állítmányi mellékmondat </a:t>
                      </a:r>
                    </a:p>
                  </a:txBody>
                  <a:tcPr marL="14909" marR="14909" marT="14909" marB="14909"/>
                </a:tc>
              </a:tr>
              <a:tr h="3178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II. Kötött bővítményt kifejtő mellékmondatok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1. alanyi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2. tárgyi mellékmondat </a:t>
                      </a:r>
                    </a:p>
                  </a:txBody>
                  <a:tcPr marL="14909" marR="14909" marT="14909" marB="14909"/>
                </a:tc>
              </a:tr>
              <a:tr h="3178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3. kötött határozói mellékmondat </a:t>
                      </a:r>
                    </a:p>
                  </a:txBody>
                  <a:tcPr marL="14909" marR="14909" marT="14909" marB="14909"/>
                </a:tc>
              </a:tr>
              <a:tr h="317850"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speciális kötőszó </a:t>
                      </a:r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4. hasonlító határozói mellékmondat </a:t>
                      </a:r>
                      <a:r>
                        <a:rPr lang="hu-HU" sz="1500" dirty="0" smtClean="0"/>
                        <a:t> (mint)</a:t>
                      </a:r>
                      <a:endParaRPr lang="hu-HU" sz="1500" dirty="0"/>
                    </a:p>
                  </a:txBody>
                  <a:tcPr marL="14909" marR="14909" marT="14909" marB="14909"/>
                </a:tc>
              </a:tr>
              <a:tr h="478234"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 </a:t>
                      </a:r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III. Nem kötött (szabad) bővítményt kifejtő mellékmondatok </a:t>
                      </a:r>
                    </a:p>
                  </a:txBody>
                  <a:tcPr marL="14909" marR="14909" marT="14909" marB="14909"/>
                </a:tc>
              </a:tr>
              <a:tr h="253757">
                <a:tc rowSpan="2">
                  <a:txBody>
                    <a:bodyPr/>
                    <a:lstStyle/>
                    <a:p>
                      <a:pPr algn="ctr"/>
                      <a:r>
                        <a:rPr lang="hu-HU" sz="1500"/>
                        <a:t>hogy kötőszó és vonatkozó névmási kötőszó </a:t>
                      </a:r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1. jelzői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2. célhatározói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rowSpan="6"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vonatkozó határozó(szó)i névmás (vonatkozó névmási határozószó) </a:t>
                      </a:r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3. helyhatározói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4. időhatározói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5. számhatározói mellékmondat </a:t>
                      </a:r>
                    </a:p>
                  </a:txBody>
                  <a:tcPr marL="14909" marR="14909" marT="14909" marB="14909"/>
                </a:tc>
              </a:tr>
              <a:tr h="3178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6. állapothatározói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7. módhatározói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8. fokhatározói mellékmondat </a:t>
                      </a:r>
                    </a:p>
                  </a:txBody>
                  <a:tcPr marL="14909" marR="14909" marT="14909" marB="14909"/>
                </a:tc>
              </a:tr>
              <a:tr h="253757">
                <a:tc>
                  <a:txBody>
                    <a:bodyPr/>
                    <a:lstStyle/>
                    <a:p>
                      <a:pPr algn="ctr"/>
                      <a:r>
                        <a:rPr lang="hu-HU" sz="1500"/>
                        <a:t>speciális kötőszó </a:t>
                      </a:r>
                    </a:p>
                  </a:txBody>
                  <a:tcPr marL="14909" marR="14909" marT="14909" marB="1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/>
                        <a:t>9. okhatározói mellékmondat </a:t>
                      </a:r>
                      <a:r>
                        <a:rPr lang="hu-HU" sz="1500" dirty="0" smtClean="0"/>
                        <a:t> (mert)</a:t>
                      </a:r>
                      <a:endParaRPr lang="hu-HU" sz="1500" dirty="0"/>
                    </a:p>
                  </a:txBody>
                  <a:tcPr marL="14909" marR="14909" marT="14909" marB="149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4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alárendelő mondatok rendszere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4131808"/>
              </p:ext>
            </p:extLst>
          </p:nvPr>
        </p:nvGraphicFramePr>
        <p:xfrm>
          <a:off x="1115616" y="1772814"/>
          <a:ext cx="7128792" cy="403244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29102"/>
                <a:gridCol w="2949845"/>
                <a:gridCol w="2949845"/>
              </a:tblGrid>
              <a:tr h="1032463">
                <a:tc rowSpan="2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marL="28575" marR="28575" marT="28575" marB="2857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/>
                        <a:t>IV. Szemantikai többlettartalmat hordozó mellékmondatok </a:t>
                      </a: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324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1. mondatrészkifejtéssel párosulva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2. mondatrészkifejtéstől elszakadva </a:t>
                      </a:r>
                    </a:p>
                  </a:txBody>
                  <a:tcPr marL="28575" marR="28575" marT="28575" marB="28575"/>
                </a:tc>
              </a:tr>
              <a:tr h="1967523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vegyes kötőszók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1.1. hasonlító</a:t>
                      </a:r>
                      <a:br>
                        <a:rPr lang="hu-HU"/>
                      </a:br>
                      <a:r>
                        <a:rPr lang="hu-HU"/>
                        <a:t>1.2. következményes</a:t>
                      </a:r>
                      <a:br>
                        <a:rPr lang="hu-HU"/>
                      </a:br>
                      <a:r>
                        <a:rPr lang="hu-HU"/>
                        <a:t>1.3. feltételes</a:t>
                      </a:r>
                      <a:br>
                        <a:rPr lang="hu-HU"/>
                      </a:br>
                      <a:r>
                        <a:rPr lang="hu-HU"/>
                        <a:t>1.4. megengedő 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2.1. hasonlító</a:t>
                      </a:r>
                      <a:br>
                        <a:rPr lang="hu-HU" dirty="0"/>
                      </a:br>
                      <a:r>
                        <a:rPr lang="hu-HU" dirty="0"/>
                        <a:t>2.2. következményes</a:t>
                      </a:r>
                      <a:br>
                        <a:rPr lang="hu-HU" dirty="0"/>
                      </a:br>
                      <a:r>
                        <a:rPr lang="hu-HU" dirty="0"/>
                        <a:t>2.3. feltételes</a:t>
                      </a:r>
                      <a:br>
                        <a:rPr lang="hu-HU" dirty="0"/>
                      </a:br>
                      <a:r>
                        <a:rPr lang="hu-HU" dirty="0"/>
                        <a:t>2.4. megengedő 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ELEMZÉS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Hogyan elemezzünk alárendelő összetett mondatokat?</a:t>
            </a:r>
          </a:p>
          <a:p>
            <a:pPr marL="0" indent="0">
              <a:buNone/>
            </a:pPr>
            <a:r>
              <a:rPr lang="hu-HU" dirty="0" smtClean="0"/>
              <a:t>HOGYAN </a:t>
            </a:r>
            <a:r>
              <a:rPr lang="hu-HU" dirty="0"/>
              <a:t>KÜLÖNBÖZTESSÜK MEG A FŐ- ÉS MELLÉKMONDATOT?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USZ </a:t>
            </a:r>
            <a:r>
              <a:rPr lang="hu-HU" dirty="0"/>
              <a:t>- KSZ</a:t>
            </a:r>
          </a:p>
          <a:p>
            <a:pPr marL="0" indent="0">
              <a:buNone/>
            </a:pPr>
            <a:r>
              <a:rPr lang="hu-HU" dirty="0"/>
              <a:t>HOGYAN KÜLÖNBÖZTESSÜK MEG A KÖTŐSZÓT ÉS AZ UTALÓSZÓT?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SZÓFAJI </a:t>
            </a:r>
            <a:r>
              <a:rPr lang="hu-HU" dirty="0"/>
              <a:t>ALAPON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32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SAJÁTOS JELENTÉSTARTALMÚ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SZEMANTIKAI TÖBBLETTARTALMAT HORDOZÓ MELLÉKMONDATOK: </a:t>
            </a:r>
            <a:endParaRPr lang="hu-HU" dirty="0"/>
          </a:p>
          <a:p>
            <a:r>
              <a:rPr lang="hu-HU" dirty="0"/>
              <a:t>A sajátos jelentéstartalmak:</a:t>
            </a:r>
          </a:p>
          <a:p>
            <a:pPr lvl="0"/>
            <a:r>
              <a:rPr lang="hu-HU" dirty="0"/>
              <a:t>HASONLÍTÁS</a:t>
            </a:r>
          </a:p>
          <a:p>
            <a:pPr lvl="0"/>
            <a:r>
              <a:rPr lang="hu-HU" dirty="0"/>
              <a:t>KÖVETKEZMÉNYESSÉG</a:t>
            </a:r>
          </a:p>
          <a:p>
            <a:pPr lvl="0"/>
            <a:r>
              <a:rPr lang="hu-HU" dirty="0"/>
              <a:t>FELTÉTELESSÉG</a:t>
            </a:r>
          </a:p>
          <a:p>
            <a:pPr lvl="0"/>
            <a:r>
              <a:rPr lang="hu-HU" dirty="0"/>
              <a:t>MEGENGEDÉS</a:t>
            </a:r>
          </a:p>
          <a:p>
            <a:r>
              <a:rPr lang="hu-HU" dirty="0"/>
              <a:t>A mondatrészkifejtésre ráépül, de el is szakadhat tőle, ez utóbbiak a mellérendelés felé közelednek. A főmondatban visszatéve és </a:t>
            </a:r>
            <a:r>
              <a:rPr lang="hu-HU" dirty="0" err="1"/>
              <a:t>-alakítva</a:t>
            </a:r>
            <a:r>
              <a:rPr lang="hu-HU" dirty="0"/>
              <a:t> az adott mellékmondatot, a sajátos </a:t>
            </a:r>
            <a:r>
              <a:rPr lang="hu-HU" dirty="0" err="1"/>
              <a:t>jtéstart</a:t>
            </a:r>
            <a:r>
              <a:rPr lang="hu-HU" dirty="0"/>
              <a:t>. elveszik:</a:t>
            </a:r>
          </a:p>
          <a:p>
            <a:r>
              <a:rPr lang="hu-HU" i="1" dirty="0"/>
              <a:t>Szeretném, ha eljönnél.</a:t>
            </a:r>
            <a:r>
              <a:rPr lang="hu-HU" dirty="0"/>
              <a:t> (tárgyi, feltételes) →</a:t>
            </a:r>
            <a:r>
              <a:rPr lang="hu-HU" i="1" dirty="0" err="1"/>
              <a:t>Eljöttödet</a:t>
            </a:r>
            <a:r>
              <a:rPr lang="hu-HU" i="1" dirty="0"/>
              <a:t> szeretném.</a:t>
            </a:r>
            <a:endParaRPr lang="hu-HU" dirty="0"/>
          </a:p>
          <a:p>
            <a:r>
              <a:rPr lang="hu-HU" i="1" dirty="0"/>
              <a:t>Olyan csend támadt egyszerre, mint amilyen villámcsapás után szokott következni. </a:t>
            </a:r>
            <a:r>
              <a:rPr lang="hu-HU" dirty="0"/>
              <a:t>(minőségjelzői, hasonlító) → </a:t>
            </a:r>
            <a:r>
              <a:rPr lang="hu-HU" i="1" dirty="0"/>
              <a:t>Villámcsapás utáni csend támadt egyszerre.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82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/>
              <a:t>1. Sajátos jelentéstartalmú mellékmondatok mondatrészkifejtéssel párosulva</a:t>
            </a:r>
            <a:endParaRPr lang="hu-HU" dirty="0"/>
          </a:p>
          <a:p>
            <a:pPr marL="0" indent="0">
              <a:buNone/>
            </a:pPr>
            <a:r>
              <a:rPr lang="hu-HU" b="1" dirty="0"/>
              <a:t>1. 1. Hasonlító mm.</a:t>
            </a:r>
            <a:endParaRPr lang="hu-HU" dirty="0"/>
          </a:p>
          <a:p>
            <a:r>
              <a:rPr lang="hu-HU" b="1" dirty="0"/>
              <a:t> </a:t>
            </a:r>
            <a:r>
              <a:rPr lang="hu-HU" dirty="0" smtClean="0"/>
              <a:t>az </a:t>
            </a:r>
            <a:r>
              <a:rPr lang="hu-HU" dirty="0"/>
              <a:t>igéhez /igenévhez kapcsolódó </a:t>
            </a:r>
            <a:r>
              <a:rPr lang="hu-HU" dirty="0" err="1"/>
              <a:t>állp</a:t>
            </a:r>
            <a:r>
              <a:rPr lang="hu-HU" dirty="0"/>
              <a:t>/mód/fokhatározás, jó források voltak a párhuzamos mondatok: </a:t>
            </a:r>
            <a:r>
              <a:rPr lang="hu-HU" i="1" dirty="0"/>
              <a:t>Úgy/annyira szerette, ahogyan/amennyire az anyját egy gyerek szereti.</a:t>
            </a:r>
            <a:endParaRPr lang="hu-HU" dirty="0"/>
          </a:p>
          <a:p>
            <a:pPr lvl="0"/>
            <a:r>
              <a:rPr lang="hu-HU" dirty="0" err="1"/>
              <a:t>akcidenciafogalmat</a:t>
            </a:r>
            <a:r>
              <a:rPr lang="hu-HU" dirty="0"/>
              <a:t> (</a:t>
            </a:r>
            <a:r>
              <a:rPr lang="hu-HU" dirty="0" err="1"/>
              <a:t>csvés</a:t>
            </a:r>
            <a:r>
              <a:rPr lang="hu-HU" dirty="0"/>
              <a:t>, </a:t>
            </a:r>
            <a:r>
              <a:rPr lang="hu-HU" dirty="0" err="1"/>
              <a:t>állp</a:t>
            </a:r>
            <a:r>
              <a:rPr lang="hu-HU" dirty="0"/>
              <a:t>, </a:t>
            </a:r>
            <a:r>
              <a:rPr lang="hu-HU" dirty="0" err="1"/>
              <a:t>tul</a:t>
            </a:r>
            <a:r>
              <a:rPr lang="hu-HU" dirty="0"/>
              <a:t>. és mennyiségfogalom) </a:t>
            </a:r>
            <a:r>
              <a:rPr lang="hu-HU" dirty="0" err="1"/>
              <a:t>kifjező</a:t>
            </a:r>
            <a:r>
              <a:rPr lang="hu-HU" dirty="0"/>
              <a:t> </a:t>
            </a:r>
            <a:r>
              <a:rPr lang="hu-HU" dirty="0" err="1"/>
              <a:t>párh</a:t>
            </a:r>
            <a:r>
              <a:rPr lang="hu-HU" dirty="0"/>
              <a:t>. </a:t>
            </a:r>
            <a:r>
              <a:rPr lang="hu-HU" dirty="0" err="1"/>
              <a:t>szerk-ű</a:t>
            </a:r>
            <a:r>
              <a:rPr lang="hu-HU" dirty="0"/>
              <a:t> von. mm-ok veleszületetten hasonlítók, ezek a MINT </a:t>
            </a:r>
            <a:r>
              <a:rPr lang="hu-HU" dirty="0" err="1"/>
              <a:t>nélkülis</a:t>
            </a:r>
            <a:r>
              <a:rPr lang="hu-HU" dirty="0"/>
              <a:t> képesek ezt a has. jelentésárnyalatot kifejezni (l. fentebb)</a:t>
            </a:r>
          </a:p>
          <a:p>
            <a:pPr lvl="0"/>
            <a:r>
              <a:rPr lang="hu-HU" dirty="0"/>
              <a:t>egyébként tipikus </a:t>
            </a:r>
            <a:r>
              <a:rPr lang="hu-HU" dirty="0" err="1"/>
              <a:t>ksz</a:t>
            </a:r>
            <a:r>
              <a:rPr lang="hu-HU" dirty="0"/>
              <a:t> a </a:t>
            </a:r>
            <a:r>
              <a:rPr lang="hu-HU" i="1" dirty="0"/>
              <a:t>MINT</a:t>
            </a:r>
            <a:r>
              <a:rPr lang="hu-HU" dirty="0"/>
              <a:t>, ami kombinálódhat egyéb von. nm-i és </a:t>
            </a:r>
            <a:r>
              <a:rPr lang="hu-HU" dirty="0" err="1"/>
              <a:t>hszói</a:t>
            </a:r>
            <a:r>
              <a:rPr lang="hu-HU" dirty="0"/>
              <a:t> </a:t>
            </a:r>
            <a:r>
              <a:rPr lang="hu-HU" dirty="0" err="1"/>
              <a:t>ksz-val</a:t>
            </a:r>
            <a:r>
              <a:rPr lang="hu-HU" dirty="0"/>
              <a:t>. További ilyen </a:t>
            </a:r>
            <a:r>
              <a:rPr lang="hu-HU" dirty="0" err="1"/>
              <a:t>KSZ-k</a:t>
            </a:r>
            <a:r>
              <a:rPr lang="hu-HU" dirty="0"/>
              <a:t>: </a:t>
            </a:r>
            <a:r>
              <a:rPr lang="hu-HU" i="1" dirty="0"/>
              <a:t>amint, ahogy, amiként, amiképpen, akár(csak), amilyen, amekkora, amennyi. </a:t>
            </a:r>
            <a:r>
              <a:rPr lang="hu-HU" dirty="0"/>
              <a:t>Aránymondatokban (l. </a:t>
            </a:r>
            <a:r>
              <a:rPr lang="hu-HU" dirty="0" err="1"/>
              <a:t>fokH-i</a:t>
            </a:r>
            <a:r>
              <a:rPr lang="hu-HU" dirty="0"/>
              <a:t> mm): </a:t>
            </a:r>
            <a:r>
              <a:rPr lang="hu-HU" i="1" dirty="0"/>
              <a:t>minél, mentől</a:t>
            </a:r>
            <a:endParaRPr lang="hu-HU" dirty="0"/>
          </a:p>
          <a:p>
            <a:pPr lvl="0"/>
            <a:r>
              <a:rPr lang="hu-HU" dirty="0"/>
              <a:t>más sajátos </a:t>
            </a:r>
            <a:r>
              <a:rPr lang="hu-HU" dirty="0" err="1"/>
              <a:t>jtésrárnyalattal</a:t>
            </a:r>
            <a:r>
              <a:rPr lang="hu-HU" dirty="0"/>
              <a:t> is társulhat, pl. hasonlítás + feltételesség: </a:t>
            </a:r>
            <a:r>
              <a:rPr lang="hu-HU" i="1" dirty="0"/>
              <a:t>mintha, minthogyha</a:t>
            </a:r>
            <a:endParaRPr lang="hu-HU" dirty="0"/>
          </a:p>
          <a:p>
            <a:pPr lvl="0"/>
            <a:r>
              <a:rPr lang="hu-HU" dirty="0"/>
              <a:t>az USZ. tipikusan </a:t>
            </a:r>
            <a:r>
              <a:rPr lang="hu-HU" dirty="0" err="1"/>
              <a:t>mn-i</a:t>
            </a:r>
            <a:r>
              <a:rPr lang="hu-HU" dirty="0"/>
              <a:t>, így a </a:t>
            </a:r>
            <a:r>
              <a:rPr lang="hu-HU" dirty="0" err="1"/>
              <a:t>fn-i</a:t>
            </a:r>
            <a:r>
              <a:rPr lang="hu-HU" dirty="0"/>
              <a:t> természetű m-ok (a-i, Tái) csak kihagyásos jelzői úton, azaz elliptikusan kaphatják meg e </a:t>
            </a:r>
            <a:r>
              <a:rPr lang="hu-HU" dirty="0" err="1"/>
              <a:t>jtésárnyalatot</a:t>
            </a:r>
            <a:r>
              <a:rPr lang="hu-HU" dirty="0"/>
              <a:t>: Példák: </a:t>
            </a:r>
            <a:r>
              <a:rPr lang="hu-HU" i="1" dirty="0"/>
              <a:t>Annyi termett, mint amennyi még soha</a:t>
            </a:r>
            <a:r>
              <a:rPr lang="hu-HU" dirty="0"/>
              <a:t> (A-i)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14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HAtársáv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TÖBB ÁLLÍTMÁNY: EGYSZERŰ VAGY ÖSSZETETT MONDAT?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800" b="1" dirty="0"/>
              <a:t>Fontos szempontok a döntésnél (hogy E vagy Ö):</a:t>
            </a:r>
            <a:endParaRPr lang="hu-HU" sz="1800" dirty="0"/>
          </a:p>
          <a:p>
            <a:pPr lvl="0"/>
            <a:r>
              <a:rPr lang="hu-HU" sz="1800" dirty="0" smtClean="0"/>
              <a:t>Nincs, csak A-i bővítmény: igejelentés (l. később)</a:t>
            </a:r>
          </a:p>
          <a:p>
            <a:pPr lvl="0"/>
            <a:r>
              <a:rPr lang="hu-HU" sz="1800" dirty="0" smtClean="0"/>
              <a:t>van más bővítmény is: hány és milyen</a:t>
            </a:r>
            <a:r>
              <a:rPr lang="hu-HU" sz="1800" dirty="0"/>
              <a:t>: közös(</a:t>
            </a:r>
            <a:r>
              <a:rPr lang="hu-HU" sz="1800" dirty="0" err="1"/>
              <a:t>ek</a:t>
            </a:r>
            <a:r>
              <a:rPr lang="hu-HU" sz="1800" dirty="0"/>
              <a:t>) vagy külön bővítmények?</a:t>
            </a:r>
          </a:p>
          <a:p>
            <a:pPr lvl="0"/>
            <a:r>
              <a:rPr lang="hu-HU" sz="1800" dirty="0"/>
              <a:t>pozíció: </a:t>
            </a:r>
          </a:p>
          <a:p>
            <a:pPr lvl="1"/>
            <a:r>
              <a:rPr lang="hu-HU" sz="1800" dirty="0"/>
              <a:t>az állítmány és bővítményeinek helyzete (a két oldalára kerülnek a bővítmények vagy elé, esetleg mögé?)?</a:t>
            </a:r>
          </a:p>
          <a:p>
            <a:r>
              <a:rPr lang="hu-HU" sz="1800" dirty="0"/>
              <a:t>hátravetés: milyen és hány mondatrészé?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53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850832" cy="4853136"/>
          </a:xfrm>
        </p:spPr>
        <p:txBody>
          <a:bodyPr/>
          <a:lstStyle/>
          <a:p>
            <a:r>
              <a:rPr lang="hu-HU" i="1" dirty="0"/>
              <a:t>Annyira jól éreztem magam nálatok, amennyire még eddig soha. </a:t>
            </a:r>
            <a:r>
              <a:rPr lang="hu-HU" dirty="0"/>
              <a:t>(</a:t>
            </a:r>
            <a:r>
              <a:rPr lang="hu-HU" dirty="0" err="1"/>
              <a:t>fokH</a:t>
            </a:r>
            <a:r>
              <a:rPr lang="hu-HU" dirty="0"/>
              <a:t>)</a:t>
            </a:r>
          </a:p>
          <a:p>
            <a:r>
              <a:rPr lang="hu-HU" i="1" dirty="0"/>
              <a:t>Sajnos többet eszik, mint kellene. </a:t>
            </a:r>
            <a:r>
              <a:rPr lang="hu-HU" dirty="0"/>
              <a:t>(hasonlító </a:t>
            </a:r>
            <a:r>
              <a:rPr lang="hu-HU" dirty="0" err="1"/>
              <a:t>Hi</a:t>
            </a:r>
            <a:r>
              <a:rPr lang="hu-HU" dirty="0"/>
              <a:t>)</a:t>
            </a:r>
          </a:p>
          <a:p>
            <a:r>
              <a:rPr lang="hu-HU" i="1" dirty="0"/>
              <a:t>Úgy rohant felém, mintha én lennék a megmentője. </a:t>
            </a:r>
            <a:r>
              <a:rPr lang="hu-HU" dirty="0"/>
              <a:t>(</a:t>
            </a:r>
            <a:r>
              <a:rPr lang="hu-HU" dirty="0" err="1"/>
              <a:t>módH</a:t>
            </a:r>
            <a:r>
              <a:rPr lang="hu-HU" dirty="0"/>
              <a:t>)</a:t>
            </a:r>
          </a:p>
          <a:p>
            <a:r>
              <a:rPr lang="hu-HU" dirty="0"/>
              <a:t>Úgy feküdt ott, mint/ahogy egy darab fa (</a:t>
            </a:r>
            <a:r>
              <a:rPr lang="hu-HU" dirty="0" err="1"/>
              <a:t>állpH</a:t>
            </a:r>
            <a:r>
              <a:rPr lang="hu-HU" dirty="0"/>
              <a:t>)</a:t>
            </a:r>
          </a:p>
          <a:p>
            <a:r>
              <a:rPr lang="hu-HU" dirty="0"/>
              <a:t>Mereven feküdt, mint egy halott (ÉH)</a:t>
            </a:r>
          </a:p>
          <a:p>
            <a:r>
              <a:rPr lang="hu-HU" i="1" dirty="0"/>
              <a:t>Annyiszor kell </a:t>
            </a:r>
            <a:r>
              <a:rPr lang="hu-HU" i="1" dirty="0" err="1"/>
              <a:t>vizsgánom</a:t>
            </a:r>
            <a:r>
              <a:rPr lang="hu-HU" i="1" dirty="0"/>
              <a:t> e félévben, mint Zsófinak. </a:t>
            </a:r>
            <a:r>
              <a:rPr lang="hu-HU" dirty="0"/>
              <a:t>(</a:t>
            </a:r>
            <a:r>
              <a:rPr lang="hu-HU" dirty="0" err="1"/>
              <a:t>számH</a:t>
            </a:r>
            <a:r>
              <a:rPr lang="hu-HU" dirty="0"/>
              <a:t>)</a:t>
            </a:r>
          </a:p>
          <a:p>
            <a:r>
              <a:rPr lang="hu-HU" i="1" dirty="0"/>
              <a:t>Sári olyan, mint amilyen az édesanyja volt </a:t>
            </a:r>
            <a:r>
              <a:rPr lang="hu-HU" i="1" dirty="0" err="1"/>
              <a:t>lánykorában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dirty="0" err="1"/>
              <a:t>Á-i</a:t>
            </a:r>
            <a:r>
              <a:rPr lang="hu-HU" dirty="0"/>
              <a:t>)</a:t>
            </a:r>
          </a:p>
          <a:p>
            <a:r>
              <a:rPr lang="hu-HU" dirty="0"/>
              <a:t>Akkor érkeztem, mint a többiek (</a:t>
            </a:r>
            <a:r>
              <a:rPr lang="hu-HU" dirty="0" err="1"/>
              <a:t>időH</a:t>
            </a:r>
            <a:r>
              <a:rPr lang="hu-HU" dirty="0"/>
              <a:t>)</a:t>
            </a:r>
          </a:p>
          <a:p>
            <a:r>
              <a:rPr lang="hu-HU" i="1" dirty="0"/>
              <a:t>Annyi termett, mint amennyi még soha</a:t>
            </a:r>
            <a:r>
              <a:rPr lang="hu-HU" dirty="0"/>
              <a:t> (A-i)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60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38864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1. 2. Következményes mm.</a:t>
            </a:r>
            <a:endParaRPr lang="hu-HU" dirty="0"/>
          </a:p>
          <a:p>
            <a:pPr lvl="0"/>
            <a:r>
              <a:rPr lang="hu-HU" dirty="0" err="1"/>
              <a:t>akcidenciafogalmak</a:t>
            </a:r>
            <a:r>
              <a:rPr lang="hu-HU" dirty="0"/>
              <a:t> következményét nevezi meg</a:t>
            </a:r>
          </a:p>
          <a:p>
            <a:pPr lvl="0"/>
            <a:r>
              <a:rPr lang="hu-HU" dirty="0"/>
              <a:t>ezért </a:t>
            </a:r>
            <a:r>
              <a:rPr lang="hu-HU" dirty="0" err="1"/>
              <a:t>uazon</a:t>
            </a:r>
            <a:r>
              <a:rPr lang="hu-HU" dirty="0"/>
              <a:t> főm. folytatódhat hasonlító vagy köv. </a:t>
            </a:r>
            <a:r>
              <a:rPr lang="hu-HU" dirty="0" err="1"/>
              <a:t>mm-tal</a:t>
            </a:r>
            <a:r>
              <a:rPr lang="hu-HU" dirty="0"/>
              <a:t> is: </a:t>
            </a:r>
            <a:r>
              <a:rPr lang="hu-HU" i="1" dirty="0"/>
              <a:t>Akkora a hőség, mint a Szaharában. Akkora a hőség, hogy már alig szuszogunk.</a:t>
            </a:r>
            <a:endParaRPr lang="hu-HU" dirty="0"/>
          </a:p>
          <a:p>
            <a:pPr lvl="0"/>
            <a:r>
              <a:rPr lang="hu-HU" i="1" dirty="0"/>
              <a:t>Annyit hozz, hogy két napra elég legyen. </a:t>
            </a:r>
            <a:r>
              <a:rPr lang="hu-HU" dirty="0"/>
              <a:t>– itt is csak ellipszis révén kaphat ilyen </a:t>
            </a:r>
            <a:r>
              <a:rPr lang="hu-HU" dirty="0" err="1"/>
              <a:t>jtésárnyalatot</a:t>
            </a:r>
            <a:r>
              <a:rPr lang="hu-HU" dirty="0"/>
              <a:t> </a:t>
            </a:r>
            <a:r>
              <a:rPr lang="hu-HU" dirty="0" err="1"/>
              <a:t>fn-i</a:t>
            </a:r>
            <a:r>
              <a:rPr lang="hu-HU" dirty="0"/>
              <a:t> természetű mondat (annyi barackot hozz)</a:t>
            </a:r>
          </a:p>
          <a:p>
            <a:pPr lvl="0"/>
            <a:r>
              <a:rPr lang="hu-HU" dirty="0"/>
              <a:t>KSZ itt: a </a:t>
            </a:r>
            <a:r>
              <a:rPr lang="hu-HU" b="1" i="1" dirty="0"/>
              <a:t>hogy, úgyhogy</a:t>
            </a:r>
            <a:r>
              <a:rPr lang="hu-HU" dirty="0"/>
              <a:t>, </a:t>
            </a:r>
            <a:r>
              <a:rPr lang="hu-HU" dirty="0" err="1"/>
              <a:t>sesetleg</a:t>
            </a:r>
            <a:r>
              <a:rPr lang="hu-HU" dirty="0"/>
              <a:t> a </a:t>
            </a:r>
            <a:r>
              <a:rPr lang="hu-HU" b="1" i="1" dirty="0"/>
              <a:t>míg</a:t>
            </a:r>
            <a:r>
              <a:rPr lang="hu-HU" dirty="0"/>
              <a:t>: </a:t>
            </a:r>
            <a:r>
              <a:rPr lang="hu-HU" i="1" dirty="0"/>
              <a:t>Annyit dolgozott, míg a lapát feltörte a tenyerét.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Példák:</a:t>
            </a:r>
          </a:p>
          <a:p>
            <a:r>
              <a:rPr lang="hu-HU" i="1" dirty="0"/>
              <a:t>Olyan sok a dolgom, h alig tudom elvégezni (</a:t>
            </a:r>
            <a:r>
              <a:rPr lang="hu-HU" i="1" dirty="0" err="1"/>
              <a:t>fokH</a:t>
            </a:r>
            <a:r>
              <a:rPr lang="hu-HU" i="1" dirty="0"/>
              <a:t>)</a:t>
            </a:r>
            <a:endParaRPr lang="hu-HU" dirty="0"/>
          </a:p>
          <a:p>
            <a:r>
              <a:rPr lang="hu-HU" i="1" dirty="0"/>
              <a:t>Misi úgy tud 21-ezni, h mindig ő nyer (</a:t>
            </a:r>
            <a:r>
              <a:rPr lang="hu-HU" i="1" dirty="0" err="1"/>
              <a:t>módH</a:t>
            </a:r>
            <a:r>
              <a:rPr lang="hu-HU" i="1" dirty="0"/>
              <a:t>)</a:t>
            </a:r>
            <a:endParaRPr lang="hu-HU" dirty="0"/>
          </a:p>
          <a:p>
            <a:r>
              <a:rPr lang="hu-HU" i="1" dirty="0"/>
              <a:t>Olyan ez a dolgozat, hogy csak hármast lehet adni rá (</a:t>
            </a:r>
            <a:r>
              <a:rPr lang="hu-HU" i="1" dirty="0" err="1"/>
              <a:t>Á-i</a:t>
            </a:r>
            <a:r>
              <a:rPr lang="hu-HU" i="1" dirty="0"/>
              <a:t>)</a:t>
            </a:r>
            <a:endParaRPr lang="hu-HU" dirty="0"/>
          </a:p>
          <a:p>
            <a:r>
              <a:rPr lang="hu-HU" i="1" dirty="0"/>
              <a:t>Addig dolgozott, hogy megizzadt. (</a:t>
            </a:r>
            <a:r>
              <a:rPr lang="hu-HU" i="1" dirty="0" err="1"/>
              <a:t>időH</a:t>
            </a:r>
            <a:endParaRPr lang="hu-HU" dirty="0"/>
          </a:p>
          <a:p>
            <a:r>
              <a:rPr lang="hu-HU" i="1" dirty="0"/>
              <a:t>Olyat ordított, hogy belezengett a ház (Tái)</a:t>
            </a:r>
            <a:endParaRPr lang="hu-HU" dirty="0"/>
          </a:p>
          <a:p>
            <a:r>
              <a:rPr lang="hu-HU" i="1" dirty="0"/>
              <a:t>Annyi termett, hogy alig győztük szedni (A-i)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26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1. 3. Feltételes mm.</a:t>
            </a:r>
            <a:endParaRPr lang="hu-HU" dirty="0"/>
          </a:p>
          <a:p>
            <a:pPr lvl="0"/>
            <a:r>
              <a:rPr lang="hu-HU" b="1" dirty="0"/>
              <a:t>a feltételt nevezi meg a mm., aminek be kell következnie ahhoz, hogy a főmondatban foglaltak megvalósulhassanak (főm: okozat, mm: OK)</a:t>
            </a:r>
            <a:endParaRPr lang="hu-HU" dirty="0"/>
          </a:p>
          <a:p>
            <a:pPr lvl="0"/>
            <a:r>
              <a:rPr lang="hu-HU" dirty="0"/>
              <a:t>az </a:t>
            </a:r>
            <a:r>
              <a:rPr lang="hu-HU" dirty="0" err="1"/>
              <a:t>időH-sal</a:t>
            </a:r>
            <a:r>
              <a:rPr lang="hu-HU" dirty="0"/>
              <a:t> függ össze</a:t>
            </a:r>
          </a:p>
          <a:p>
            <a:pPr lvl="0"/>
            <a:r>
              <a:rPr lang="hu-HU" dirty="0"/>
              <a:t>szubsztanciafogalmakhoz kötődik (az előbbiekkel ellentétben, amelyek </a:t>
            </a:r>
            <a:r>
              <a:rPr lang="hu-HU" dirty="0" err="1"/>
              <a:t>akcidenciafogalmakhoz</a:t>
            </a:r>
            <a:r>
              <a:rPr lang="hu-HU" dirty="0"/>
              <a:t>): </a:t>
            </a:r>
            <a:r>
              <a:rPr lang="hu-HU" i="1" dirty="0"/>
              <a:t>Szeretem azt (a tényt), ha itt vagy velem.</a:t>
            </a:r>
            <a:endParaRPr lang="hu-HU" dirty="0"/>
          </a:p>
          <a:p>
            <a:pPr lvl="0"/>
            <a:r>
              <a:rPr lang="hu-HU" dirty="0"/>
              <a:t>KSZ: </a:t>
            </a:r>
            <a:r>
              <a:rPr lang="hu-HU" b="1" i="1" dirty="0"/>
              <a:t>HA, HOGYHA, AMENNYIBEN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Példák:</a:t>
            </a:r>
          </a:p>
          <a:p>
            <a:r>
              <a:rPr lang="hu-HU" i="1" dirty="0"/>
              <a:t>Meglátogatlak, ha vége a tanításnak. (</a:t>
            </a:r>
            <a:r>
              <a:rPr lang="hu-HU" i="1" dirty="0" err="1"/>
              <a:t>időH</a:t>
            </a:r>
            <a:r>
              <a:rPr lang="hu-HU" i="1" dirty="0"/>
              <a:t>)</a:t>
            </a:r>
            <a:endParaRPr lang="hu-HU" dirty="0"/>
          </a:p>
          <a:p>
            <a:r>
              <a:rPr lang="hu-HU" i="1" dirty="0"/>
              <a:t>Valahányszor meglátogatom Lacit, mindig felvidulok (</a:t>
            </a:r>
            <a:r>
              <a:rPr lang="hu-HU" i="1" dirty="0" err="1"/>
              <a:t>számH</a:t>
            </a:r>
            <a:r>
              <a:rPr lang="hu-HU" i="1" dirty="0"/>
              <a:t>, itt a </a:t>
            </a:r>
            <a:r>
              <a:rPr lang="hu-HU" i="1" dirty="0" err="1"/>
              <a:t>vala-előtag</a:t>
            </a:r>
            <a:r>
              <a:rPr lang="hu-HU" i="1" dirty="0"/>
              <a:t> indukálja a feltételességet)</a:t>
            </a:r>
            <a:endParaRPr lang="hu-HU" dirty="0"/>
          </a:p>
          <a:p>
            <a:r>
              <a:rPr lang="hu-HU" i="1" dirty="0"/>
              <a:t>Vilmos bácsi nem szerette, ha csúfolták a madarai miatt (T-i)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85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1800" b="1" dirty="0"/>
              <a:t>1. 4. Megengedő mm.</a:t>
            </a:r>
            <a:endParaRPr lang="hu-HU" sz="1800" dirty="0"/>
          </a:p>
          <a:p>
            <a:pPr lvl="0"/>
            <a:r>
              <a:rPr lang="hu-HU" sz="1800" b="1" dirty="0"/>
              <a:t>komplex </a:t>
            </a:r>
            <a:r>
              <a:rPr lang="hu-HU" sz="1800" b="1" dirty="0" err="1"/>
              <a:t>jtéskategória</a:t>
            </a:r>
            <a:r>
              <a:rPr lang="hu-HU" sz="1800" b="1" dirty="0"/>
              <a:t>, magában foglal ellentétet, ráhagyást, feltételezést és fonák okságot, ez utóbbi a legjellemzőbb: </a:t>
            </a:r>
            <a:r>
              <a:rPr lang="hu-HU" sz="1800" b="1" i="1" dirty="0"/>
              <a:t>Bár esik az eső, nem vitt esernyőt.</a:t>
            </a:r>
            <a:r>
              <a:rPr lang="hu-HU" sz="1800" b="1" dirty="0"/>
              <a:t> (nem </a:t>
            </a:r>
            <a:r>
              <a:rPr lang="hu-HU" sz="1800" b="1" dirty="0" err="1"/>
              <a:t>ok-okzat</a:t>
            </a:r>
            <a:r>
              <a:rPr lang="hu-HU" sz="1800" b="1" dirty="0"/>
              <a:t> teljesül, hanem ok-fonák okozat)</a:t>
            </a:r>
            <a:endParaRPr lang="hu-HU" sz="1800" dirty="0"/>
          </a:p>
          <a:p>
            <a:pPr lvl="0"/>
            <a:r>
              <a:rPr lang="hu-HU" sz="1800" b="1" dirty="0"/>
              <a:t>ez szakadt el leginkább a </a:t>
            </a:r>
            <a:r>
              <a:rPr lang="hu-HU" sz="1800" b="1" dirty="0" err="1"/>
              <a:t>mrészkifejtéstől</a:t>
            </a:r>
            <a:endParaRPr lang="hu-HU" sz="1800" dirty="0"/>
          </a:p>
          <a:p>
            <a:pPr lvl="0"/>
            <a:r>
              <a:rPr lang="hu-HU" sz="1800" dirty="0"/>
              <a:t>mellérendelő párhuzama a megszorító utótagú ellentétes mondat: </a:t>
            </a:r>
            <a:r>
              <a:rPr lang="hu-HU" sz="1800" i="1" dirty="0"/>
              <a:t>Esik az eső, mégsem vitt esernyőt.</a:t>
            </a:r>
            <a:endParaRPr lang="hu-HU" sz="1800" dirty="0"/>
          </a:p>
          <a:p>
            <a:pPr lvl="0"/>
            <a:r>
              <a:rPr lang="hu-HU" sz="1800" dirty="0"/>
              <a:t>KSZ: nagyon változatos: </a:t>
            </a:r>
          </a:p>
          <a:p>
            <a:pPr lvl="1"/>
            <a:r>
              <a:rPr lang="hu-HU" sz="1800" dirty="0"/>
              <a:t>PEDIG (</a:t>
            </a:r>
            <a:r>
              <a:rPr lang="hu-HU" sz="1800" i="1" dirty="0"/>
              <a:t>János alszik, Peti </a:t>
            </a:r>
            <a:r>
              <a:rPr lang="hu-HU" sz="1800" b="1" i="1" dirty="0"/>
              <a:t>pedig</a:t>
            </a:r>
            <a:r>
              <a:rPr lang="hu-HU" sz="1800" i="1" dirty="0"/>
              <a:t> klarinétozik</a:t>
            </a:r>
            <a:r>
              <a:rPr lang="hu-HU" sz="1800" dirty="0"/>
              <a:t> – szembeállító ellentétes mellérendeléshez képest a </a:t>
            </a:r>
            <a:r>
              <a:rPr lang="hu-HU" sz="1800" dirty="0" err="1"/>
              <a:t>ksz</a:t>
            </a:r>
            <a:r>
              <a:rPr lang="hu-HU" sz="1800" dirty="0"/>
              <a:t> pozíciója mindig a tagmondat élén van, tehát az előbbi mellérendelés, és ez </a:t>
            </a:r>
            <a:r>
              <a:rPr lang="hu-HU" sz="1800" dirty="0" err="1"/>
              <a:t>alár</a:t>
            </a:r>
            <a:r>
              <a:rPr lang="hu-HU" sz="1800" dirty="0"/>
              <a:t>: </a:t>
            </a:r>
            <a:r>
              <a:rPr lang="hu-HU" sz="1800" i="1" dirty="0"/>
              <a:t>János alszik, </a:t>
            </a:r>
            <a:r>
              <a:rPr lang="hu-HU" sz="1800" b="1" i="1" dirty="0"/>
              <a:t>pedig</a:t>
            </a:r>
            <a:r>
              <a:rPr lang="hu-HU" sz="1800" i="1" dirty="0"/>
              <a:t> Peti klarinétozik.</a:t>
            </a:r>
            <a:r>
              <a:rPr lang="hu-HU" sz="1800" dirty="0"/>
              <a:t>)</a:t>
            </a:r>
          </a:p>
          <a:p>
            <a:pPr lvl="1"/>
            <a:r>
              <a:rPr lang="hu-HU" sz="1800" i="1" dirty="0"/>
              <a:t>bár, ámbár, bárha, habár</a:t>
            </a:r>
            <a:endParaRPr lang="hu-HU" sz="1800" dirty="0"/>
          </a:p>
          <a:p>
            <a:pPr lvl="1"/>
            <a:r>
              <a:rPr lang="hu-HU" sz="1800" i="1" dirty="0"/>
              <a:t>noha</a:t>
            </a:r>
            <a:r>
              <a:rPr lang="hu-HU" sz="1800" i="1" dirty="0" smtClean="0"/>
              <a:t>, </a:t>
            </a:r>
            <a:r>
              <a:rPr lang="hu-HU" sz="1800" i="1" dirty="0"/>
              <a:t>azért, hogy…</a:t>
            </a:r>
            <a:endParaRPr lang="hu-HU" sz="1800" dirty="0"/>
          </a:p>
          <a:p>
            <a:pPr lvl="1"/>
            <a:r>
              <a:rPr lang="hu-HU" sz="1800" i="1" dirty="0"/>
              <a:t>jóllehet, ugyan, holott</a:t>
            </a:r>
            <a:endParaRPr lang="hu-HU" sz="1800" dirty="0"/>
          </a:p>
          <a:p>
            <a:pPr lvl="1"/>
            <a:r>
              <a:rPr lang="hu-HU" sz="1800" i="1" dirty="0"/>
              <a:t>ha… is</a:t>
            </a:r>
            <a:endParaRPr lang="hu-HU" sz="1800" dirty="0"/>
          </a:p>
          <a:p>
            <a:pPr lvl="1"/>
            <a:r>
              <a:rPr lang="hu-HU" sz="1800" i="1" dirty="0"/>
              <a:t>annak ellenére, annak dacára, h.</a:t>
            </a:r>
            <a:endParaRPr lang="hu-HU" sz="1800" dirty="0"/>
          </a:p>
          <a:p>
            <a:pPr lvl="1"/>
            <a:r>
              <a:rPr lang="hu-HU" sz="1800" i="1" dirty="0"/>
              <a:t>és az akár-, bár- </a:t>
            </a:r>
            <a:r>
              <a:rPr lang="hu-HU" sz="1800" dirty="0"/>
              <a:t>előtagú ált. nm-ok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63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/>
              <a:t>Példák:</a:t>
            </a:r>
          </a:p>
          <a:p>
            <a:r>
              <a:rPr lang="hu-HU" i="1" dirty="0"/>
              <a:t>Bár beteg volt, mégis elment kirándulni (</a:t>
            </a:r>
            <a:r>
              <a:rPr lang="hu-HU" i="1" dirty="0" err="1"/>
              <a:t>állpH</a:t>
            </a:r>
            <a:r>
              <a:rPr lang="hu-HU" i="1" dirty="0"/>
              <a:t>)</a:t>
            </a:r>
            <a:endParaRPr lang="hu-HU" dirty="0"/>
          </a:p>
          <a:p>
            <a:r>
              <a:rPr lang="hu-HU" i="1" dirty="0"/>
              <a:t>Nem bánom én, ha megharagszik is (T-i)</a:t>
            </a:r>
            <a:endParaRPr lang="hu-HU" dirty="0"/>
          </a:p>
          <a:p>
            <a:r>
              <a:rPr lang="hu-HU" i="1" dirty="0"/>
              <a:t>Nem baj az, ha haragszol is rám (A-i)</a:t>
            </a:r>
            <a:endParaRPr lang="hu-HU" dirty="0"/>
          </a:p>
          <a:p>
            <a:r>
              <a:rPr lang="hu-HU" i="1" dirty="0"/>
              <a:t>Nincs új cipője Zolinak sem, aki pedig egyetemre jár. (J-i)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6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800" b="1" dirty="0"/>
              <a:t>2. Sajátos jelentéstartalmú mellékmondatok a mondatrészkifejtéstől elszakadva</a:t>
            </a:r>
            <a:endParaRPr lang="hu-HU" sz="1800" dirty="0"/>
          </a:p>
          <a:p>
            <a:pPr marL="0" indent="0">
              <a:buNone/>
            </a:pPr>
            <a:r>
              <a:rPr lang="hu-HU" sz="1800" b="1" dirty="0"/>
              <a:t>2. 1. Hasonlító</a:t>
            </a:r>
            <a:endParaRPr lang="hu-HU" sz="1800" dirty="0"/>
          </a:p>
          <a:p>
            <a:pPr lvl="0"/>
            <a:r>
              <a:rPr lang="hu-HU" sz="1800" dirty="0"/>
              <a:t>két típusa szakadt el, ezeket </a:t>
            </a:r>
            <a:r>
              <a:rPr lang="hu-HU" sz="1800" b="1" dirty="0"/>
              <a:t>nyomatékosító hasonlító m-</a:t>
            </a:r>
            <a:r>
              <a:rPr lang="hu-HU" sz="1800" dirty="0"/>
              <a:t>oknak is nevezik:</a:t>
            </a:r>
          </a:p>
          <a:p>
            <a:pPr lvl="1"/>
            <a:r>
              <a:rPr lang="hu-HU" sz="1800" dirty="0" err="1"/>
              <a:t>főm-ot</a:t>
            </a:r>
            <a:r>
              <a:rPr lang="hu-HU" sz="1800" dirty="0"/>
              <a:t> megelőzve rendszerint </a:t>
            </a:r>
            <a:r>
              <a:rPr lang="hu-HU" sz="1800" b="1" dirty="0"/>
              <a:t>a </a:t>
            </a:r>
            <a:r>
              <a:rPr lang="hu-HU" sz="1800" b="1" dirty="0" err="1"/>
              <a:t>csvést</a:t>
            </a:r>
            <a:r>
              <a:rPr lang="hu-HU" sz="1800" b="1" dirty="0"/>
              <a:t> egy hasonló vagy ellentétes eset felemlítésével nyomósítják:</a:t>
            </a:r>
            <a:r>
              <a:rPr lang="hu-HU" sz="1800" dirty="0"/>
              <a:t>  [ÚGY] </a:t>
            </a:r>
            <a:r>
              <a:rPr lang="hu-HU" sz="1800" i="1" dirty="0"/>
              <a:t>Vannak szép köntösbe bújtatott ostobaságok, mint ahogy vannak igen jól öltözött ostobák. </a:t>
            </a:r>
            <a:r>
              <a:rPr lang="hu-HU" sz="1800" dirty="0"/>
              <a:t>– ezek mellér. értékűek, át is alakíthatók mellérendeléssé</a:t>
            </a:r>
          </a:p>
          <a:p>
            <a:pPr lvl="1"/>
            <a:r>
              <a:rPr lang="hu-HU" sz="1800" dirty="0"/>
              <a:t>álhasonlító mm-ok, melyek a B vagy más személy véleményét fejezik ki, </a:t>
            </a:r>
            <a:r>
              <a:rPr lang="hu-HU" sz="1800" dirty="0" err="1"/>
              <a:t>vmely</a:t>
            </a:r>
            <a:r>
              <a:rPr lang="hu-HU" sz="1800" dirty="0"/>
              <a:t> közös tudati tartalékra utalnak, </a:t>
            </a:r>
            <a:r>
              <a:rPr lang="hu-HU" sz="1800" dirty="0" err="1"/>
              <a:t>gr-ailag</a:t>
            </a:r>
            <a:r>
              <a:rPr lang="hu-HU" sz="1800" dirty="0"/>
              <a:t> el is hagyhatók, </a:t>
            </a:r>
            <a:r>
              <a:rPr lang="hu-HU" sz="1800" dirty="0" err="1"/>
              <a:t>komm</a:t>
            </a:r>
            <a:r>
              <a:rPr lang="hu-HU" sz="1800" dirty="0"/>
              <a:t>. értékűek (</a:t>
            </a:r>
            <a:r>
              <a:rPr lang="hu-HU" sz="1800" i="1" dirty="0"/>
              <a:t>mint tudjuk, ahogy mondtad, mint </a:t>
            </a:r>
            <a:r>
              <a:rPr lang="hu-HU" sz="1800" i="1" dirty="0" err="1"/>
              <a:t>eemlítettük</a:t>
            </a:r>
            <a:r>
              <a:rPr lang="hu-HU" sz="1800" i="1" dirty="0"/>
              <a:t>, ahogy mondani szokták, mint XY írja</a:t>
            </a:r>
            <a:r>
              <a:rPr lang="hu-HU" sz="1800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34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800" b="1" dirty="0"/>
              <a:t>2. 2. Következményes</a:t>
            </a:r>
            <a:endParaRPr lang="hu-HU" sz="1800" dirty="0"/>
          </a:p>
          <a:p>
            <a:pPr lvl="0"/>
            <a:r>
              <a:rPr lang="hu-HU" sz="1800" dirty="0"/>
              <a:t>Itt is két típus szakadt el: előtérbe került a következményességben is fellelhető ok-okozati viszony</a:t>
            </a:r>
          </a:p>
          <a:p>
            <a:pPr lvl="1"/>
            <a:r>
              <a:rPr lang="hu-HU" sz="1800" dirty="0"/>
              <a:t>a </a:t>
            </a:r>
            <a:r>
              <a:rPr lang="hu-HU" sz="1800" dirty="0" err="1"/>
              <a:t>tagm</a:t>
            </a:r>
            <a:r>
              <a:rPr lang="hu-HU" sz="1800" dirty="0"/>
              <a:t>. határra került úgy </a:t>
            </a:r>
            <a:r>
              <a:rPr lang="hu-HU" sz="1800" dirty="0" err="1"/>
              <a:t>USz</a:t>
            </a:r>
            <a:r>
              <a:rPr lang="hu-HU" sz="1800" dirty="0"/>
              <a:t> és a hogy KSZ úgyhogy </a:t>
            </a:r>
            <a:r>
              <a:rPr lang="hu-HU" sz="1800" dirty="0" err="1"/>
              <a:t>KSZ-ként</a:t>
            </a:r>
            <a:r>
              <a:rPr lang="hu-HU" sz="1800" dirty="0"/>
              <a:t> a következtető mellér. </a:t>
            </a:r>
            <a:r>
              <a:rPr lang="hu-HU" sz="1800" dirty="0" err="1"/>
              <a:t>vmely</a:t>
            </a:r>
            <a:r>
              <a:rPr lang="hu-HU" sz="1800" dirty="0"/>
              <a:t> </a:t>
            </a:r>
            <a:r>
              <a:rPr lang="hu-HU" sz="1800" dirty="0" err="1"/>
              <a:t>KSZ-vel</a:t>
            </a:r>
            <a:r>
              <a:rPr lang="hu-HU" sz="1800" dirty="0"/>
              <a:t> cserélhető fel: </a:t>
            </a:r>
            <a:r>
              <a:rPr lang="hu-HU" sz="1800" i="1" dirty="0"/>
              <a:t>Sietett </a:t>
            </a:r>
            <a:r>
              <a:rPr lang="hu-HU" sz="1800" b="1" i="1" dirty="0"/>
              <a:t>úgy, hogy</a:t>
            </a:r>
            <a:r>
              <a:rPr lang="hu-HU" sz="1800" i="1" dirty="0"/>
              <a:t> megizzadt </a:t>
            </a:r>
            <a:r>
              <a:rPr lang="hu-HU" sz="1800" dirty="0"/>
              <a:t>→</a:t>
            </a:r>
            <a:r>
              <a:rPr lang="hu-HU" sz="1800" i="1" dirty="0"/>
              <a:t> Sietett, </a:t>
            </a:r>
            <a:r>
              <a:rPr lang="hu-HU" sz="1800" b="1" i="1" dirty="0"/>
              <a:t>úgyhogy (ezért/tehát)</a:t>
            </a:r>
            <a:r>
              <a:rPr lang="hu-HU" sz="1800" i="1" dirty="0"/>
              <a:t> megizzadt. </a:t>
            </a:r>
            <a:r>
              <a:rPr lang="hu-HU" sz="1800" dirty="0"/>
              <a:t>Teljesen </a:t>
            </a:r>
            <a:r>
              <a:rPr lang="hu-HU" sz="1800" dirty="0" err="1"/>
              <a:t>elaszakadt</a:t>
            </a:r>
            <a:r>
              <a:rPr lang="hu-HU" sz="1800" dirty="0"/>
              <a:t>: </a:t>
            </a:r>
            <a:r>
              <a:rPr lang="hu-HU" sz="1800" i="1" dirty="0"/>
              <a:t>Nem adtam be idejében a pályázatot, úgyhogy nem is várhatunk semmilyen pénzbeli támogatást.</a:t>
            </a:r>
            <a:endParaRPr lang="hu-HU" sz="1800" dirty="0"/>
          </a:p>
          <a:p>
            <a:pPr lvl="1"/>
            <a:r>
              <a:rPr lang="hu-HU" sz="1800" dirty="0"/>
              <a:t>Szónoki kérdések utáni következményes mm-ok magyarázó jellegűvé válhatnak, megindokolják a kérdés feltevését: </a:t>
            </a:r>
            <a:r>
              <a:rPr lang="hu-HU" sz="1800" i="1" dirty="0"/>
              <a:t>Hova tetted az eszedet, hogy ekkora butaságot csináltál? </a:t>
            </a:r>
            <a:r>
              <a:rPr lang="hu-HU" sz="1800" dirty="0"/>
              <a:t>(vö. </a:t>
            </a:r>
            <a:r>
              <a:rPr lang="hu-HU" sz="1800" i="1" dirty="0"/>
              <a:t>Hova tetted az eszedet, hiszen nagy butaságot csináltál?</a:t>
            </a:r>
            <a:r>
              <a:rPr lang="hu-HU" sz="1800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8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2. 3. Feltételes</a:t>
            </a:r>
            <a:endParaRPr lang="hu-HU" sz="1800" dirty="0"/>
          </a:p>
          <a:p>
            <a:pPr lvl="0"/>
            <a:r>
              <a:rPr lang="hu-HU" sz="1800" dirty="0"/>
              <a:t>Sok típusa függetlenedett, pl. </a:t>
            </a:r>
          </a:p>
          <a:p>
            <a:pPr lvl="1"/>
            <a:r>
              <a:rPr lang="hu-HU" sz="1800" dirty="0"/>
              <a:t>a B bizonytalan a feltétel és a köv. megvalósulásában, az Á felt. mód jelen idejű: </a:t>
            </a:r>
            <a:r>
              <a:rPr lang="hu-HU" sz="1800" i="1" dirty="0"/>
              <a:t>Ha elmehetnék egy hétre </a:t>
            </a:r>
            <a:r>
              <a:rPr lang="hu-HU" sz="1800" i="1" dirty="0" err="1"/>
              <a:t>vhová</a:t>
            </a:r>
            <a:r>
              <a:rPr lang="hu-HU" sz="1800" i="1" dirty="0"/>
              <a:t>, ki tudnám magamat pihenni.</a:t>
            </a:r>
            <a:endParaRPr lang="hu-HU" sz="1800" dirty="0"/>
          </a:p>
          <a:p>
            <a:pPr lvl="1"/>
            <a:r>
              <a:rPr lang="hu-HU" sz="1800" dirty="0"/>
              <a:t>A B tudja, hogy a közlés idejekor a feltétel nem áll fenn, de lehetségesnek tartja a bekövetkeztét: </a:t>
            </a:r>
            <a:r>
              <a:rPr lang="hu-HU" sz="1800" i="1" dirty="0"/>
              <a:t>Ha férjhez mész, neked adom a nagymama étkészletét.</a:t>
            </a:r>
            <a:r>
              <a:rPr lang="hu-HU" sz="1800" dirty="0"/>
              <a:t> STB.</a:t>
            </a:r>
          </a:p>
          <a:p>
            <a:pPr marL="0" indent="0">
              <a:buNone/>
            </a:pPr>
            <a:r>
              <a:rPr lang="hu-HU" sz="1800" dirty="0"/>
              <a:t>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67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SAJÁTOS JELENTÉSTARTALMÚ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600" b="1" dirty="0"/>
              <a:t>2. 4. Megengedő</a:t>
            </a:r>
            <a:endParaRPr lang="hu-HU" sz="1600" dirty="0"/>
          </a:p>
          <a:p>
            <a:pPr lvl="0"/>
            <a:r>
              <a:rPr lang="hu-HU" sz="1600" dirty="0"/>
              <a:t>A leginkább elszakadt, bonyolult csoport, mert a megengedésről a szakirodalom sokfélét írt, rendszerint fonák okságot fejez ki.</a:t>
            </a:r>
          </a:p>
          <a:p>
            <a:pPr lvl="0"/>
            <a:r>
              <a:rPr lang="hu-HU" sz="1600" dirty="0"/>
              <a:t>A </a:t>
            </a:r>
            <a:r>
              <a:rPr lang="hu-HU" sz="1600" dirty="0" err="1"/>
              <a:t>meszorító</a:t>
            </a:r>
            <a:r>
              <a:rPr lang="hu-HU" sz="1600" dirty="0"/>
              <a:t> utótagú ellentétes mellérendeléshez hasonlít, a kifejezett tartalmi viszony azonos, a különbség: a mellérendelő esetben a tagmondatsorrend kötött, a KSZ a 2. tagmondatban áll. Az alárendelésben nincs ilyen </a:t>
            </a:r>
            <a:r>
              <a:rPr lang="hu-HU" sz="1600" dirty="0" err="1"/>
              <a:t>kötötség</a:t>
            </a:r>
            <a:r>
              <a:rPr lang="hu-HU" sz="1600" dirty="0"/>
              <a:t>, de fontos, hogy az oksági viszony megfordulásával az okozat-ok viszonynak nincs mellérendelő megfelelője. </a:t>
            </a:r>
          </a:p>
          <a:p>
            <a:pPr lvl="0"/>
            <a:r>
              <a:rPr lang="hu-HU" sz="1600" dirty="0"/>
              <a:t>A </a:t>
            </a:r>
            <a:r>
              <a:rPr lang="hu-HU" sz="1600" dirty="0" err="1"/>
              <a:t>KSZ-ek</a:t>
            </a:r>
            <a:r>
              <a:rPr lang="hu-HU" sz="1600" dirty="0"/>
              <a:t> itt </a:t>
            </a:r>
            <a:r>
              <a:rPr lang="hu-HU" sz="1600" dirty="0" err="1"/>
              <a:t>uazok</a:t>
            </a:r>
            <a:r>
              <a:rPr lang="hu-HU" sz="1600" dirty="0"/>
              <a:t>, mint a </a:t>
            </a:r>
            <a:r>
              <a:rPr lang="hu-HU" sz="1600" dirty="0" err="1"/>
              <a:t>mrészkifejtő</a:t>
            </a:r>
            <a:r>
              <a:rPr lang="hu-HU" sz="1600" dirty="0"/>
              <a:t> megengedésnél, változatos, van ilyen is: </a:t>
            </a:r>
            <a:r>
              <a:rPr lang="hu-HU" sz="1600" i="1" dirty="0"/>
              <a:t>ugyan, ám</a:t>
            </a:r>
            <a:endParaRPr lang="hu-HU" sz="1600" dirty="0"/>
          </a:p>
          <a:p>
            <a:r>
              <a:rPr lang="hu-HU" sz="1600" i="1" dirty="0"/>
              <a:t>Elkészítette a munkát, bár sokat morgolódott közben.</a:t>
            </a:r>
            <a:endParaRPr lang="hu-HU" sz="1600" dirty="0"/>
          </a:p>
          <a:p>
            <a:r>
              <a:rPr lang="hu-HU" sz="1600" i="1" dirty="0"/>
              <a:t>Még kémiára is oktatta, pedig ahhoz ő sem értett,</a:t>
            </a:r>
            <a:endParaRPr lang="hu-HU" sz="1600" dirty="0"/>
          </a:p>
          <a:p>
            <a:r>
              <a:rPr lang="hu-HU" sz="1600" i="1" dirty="0"/>
              <a:t>Bármennyire nehéz, a megoldást én a válásban látom.</a:t>
            </a:r>
            <a:endParaRPr lang="hu-HU" sz="1600" dirty="0"/>
          </a:p>
          <a:p>
            <a:r>
              <a:rPr lang="hu-HU" sz="1600" i="1" dirty="0"/>
              <a:t>Hiába hízelegsz, nem adok csokit.</a:t>
            </a:r>
            <a:endParaRPr lang="hu-HU" sz="16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95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 nincs, csak alanyi bővítmény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i="1" dirty="0" smtClean="0"/>
              <a:t>ha </a:t>
            </a:r>
            <a:r>
              <a:rPr lang="hu-HU" sz="1800" b="1" i="1" dirty="0"/>
              <a:t>az állítmányoknak az alanyon kívül nincs más bővítményük</a:t>
            </a:r>
            <a:endParaRPr lang="hu-HU" sz="1800" dirty="0"/>
          </a:p>
          <a:p>
            <a:pPr lvl="0"/>
            <a:r>
              <a:rPr lang="hu-HU" sz="1800" dirty="0" smtClean="0"/>
              <a:t>az </a:t>
            </a:r>
            <a:r>
              <a:rPr lang="hu-HU" sz="1800" dirty="0"/>
              <a:t>állítmányok közötti jelentésbeli kapcsolat</a:t>
            </a:r>
          </a:p>
          <a:p>
            <a:pPr lvl="0"/>
            <a:r>
              <a:rPr lang="hu-HU" sz="1800" dirty="0"/>
              <a:t>az állítmány bővítési lehetőségei</a:t>
            </a:r>
          </a:p>
          <a:p>
            <a:pPr lvl="0"/>
            <a:r>
              <a:rPr lang="hu-HU" sz="1800" dirty="0"/>
              <a:t>azonos szófaji és alaki sajátságok</a:t>
            </a:r>
          </a:p>
          <a:p>
            <a:pPr lvl="0"/>
            <a:r>
              <a:rPr lang="hu-HU" sz="1800" dirty="0"/>
              <a:t>a cselekvés, történés egyidejű, szimultán volta</a:t>
            </a:r>
          </a:p>
          <a:p>
            <a:pPr lvl="0"/>
            <a:r>
              <a:rPr lang="hu-HU" sz="1800" dirty="0"/>
              <a:t>a szórend</a:t>
            </a:r>
          </a:p>
          <a:p>
            <a:pPr lvl="0"/>
            <a:r>
              <a:rPr lang="hu-HU" sz="1800" dirty="0"/>
              <a:t>az állítmányok közötti logikai viszony</a:t>
            </a:r>
          </a:p>
          <a:p>
            <a:pPr marL="0" indent="0">
              <a:buNone/>
            </a:pPr>
            <a:r>
              <a:rPr lang="hu-HU" sz="1800" dirty="0" smtClean="0"/>
              <a:t>pl</a:t>
            </a:r>
            <a:r>
              <a:rPr lang="hu-HU" sz="1800" dirty="0"/>
              <a:t>. </a:t>
            </a:r>
            <a:r>
              <a:rPr lang="hu-HU" sz="1800" i="1" dirty="0"/>
              <a:t>Állt és nézelődött. Pék Mária mosott, főzött, takarított. </a:t>
            </a:r>
            <a:r>
              <a:rPr lang="hu-HU" sz="1800" i="1" dirty="0" smtClean="0"/>
              <a:t>E</a:t>
            </a:r>
          </a:p>
          <a:p>
            <a:pPr marL="0" indent="0">
              <a:buNone/>
            </a:pPr>
            <a:r>
              <a:rPr lang="hu-HU" sz="1800" dirty="0" smtClean="0"/>
              <a:t>pl</a:t>
            </a:r>
            <a:r>
              <a:rPr lang="hu-HU" sz="1800" dirty="0"/>
              <a:t>. </a:t>
            </a:r>
            <a:r>
              <a:rPr lang="hu-HU" sz="1800" i="1" dirty="0"/>
              <a:t>Bementem, és megvettem. Gondold meg, és gyere el! </a:t>
            </a:r>
            <a:r>
              <a:rPr lang="hu-HU" sz="1800" i="1" dirty="0" smtClean="0"/>
              <a:t>Ö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38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37294502"/>
              </p:ext>
            </p:extLst>
          </p:nvPr>
        </p:nvGraphicFramePr>
        <p:xfrm>
          <a:off x="107504" y="188640"/>
          <a:ext cx="8712970" cy="5760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719812"/>
                <a:gridCol w="1719812"/>
                <a:gridCol w="1831853"/>
                <a:gridCol w="1831853"/>
                <a:gridCol w="1609640"/>
              </a:tblGrid>
              <a:tr h="2400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cap="all" dirty="0">
                          <a:effectLst/>
                        </a:rPr>
                        <a:t>TÍPUSOK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cap="all">
                          <a:effectLst/>
                        </a:rPr>
                        <a:t>E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cap="all">
                          <a:effectLst/>
                        </a:rPr>
                        <a:t>Ö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500" cap="all">
                          <a:effectLst/>
                        </a:rPr>
                        <a:t>ÁT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0027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halmozott mondatrészes mondatok</a:t>
                      </a:r>
                      <a:endParaRPr lang="hu-H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halmozott Á</a:t>
                      </a:r>
                      <a:endParaRPr lang="hu-H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nincs B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vagy csak A-i B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Állt és nézelődött.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Pék Mária mosott, főzött, takarított.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Bement, és megvette.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010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az A-on kívül más közös B 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Megunja és leveti az egyenruhát.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Péter ír és énekel balladákat.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401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az A-on kívül más külön B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solidFill>
                            <a:srgbClr val="FF0000"/>
                          </a:solidFill>
                          <a:effectLst/>
                        </a:rPr>
                        <a:t>Sokat tanultak és kitűnően vizsgáztak a jelöltek.</a:t>
                      </a:r>
                      <a:endParaRPr lang="hu-HU" sz="1500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Péter ír, és énekel balladákat.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török állt a fánál és a fűre bámult.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Leült mellé, és megfogta a kezét.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névszói Á-ok külön B-nyel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 haja barna, válig omló.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gyerek gyenge, és hajlamos mindenféle betegségre.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közös és külön B-ek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Péter nagyon komlyan fogta fel és kitűnően oldotta meg a feladatot.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két Á és két A közös bővítménnyel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tanár feladta, és a tanulók megírták a feladatot.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4782613"/>
              </p:ext>
            </p:extLst>
          </p:nvPr>
        </p:nvGraphicFramePr>
        <p:xfrm>
          <a:off x="323528" y="548679"/>
          <a:ext cx="8496944" cy="554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80065"/>
                <a:gridCol w="2271470"/>
                <a:gridCol w="2419449"/>
                <a:gridCol w="2125960"/>
              </a:tblGrid>
              <a:tr h="2445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cap="none" baseline="0" dirty="0">
                          <a:effectLst/>
                        </a:rPr>
                        <a:t>halmozott A</a:t>
                      </a:r>
                      <a:endParaRPr lang="hu-HU" sz="1500" cap="none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cap="none" baseline="0" dirty="0">
                          <a:effectLst/>
                        </a:rPr>
                        <a:t>Nem különös gond a rosszat kiszorítani és a jót népszerűsíteni.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cap="none" baseline="0" dirty="0">
                          <a:effectLst/>
                        </a:rPr>
                        <a:t>Három jérce jött elő </a:t>
                      </a:r>
                      <a:r>
                        <a:rPr lang="hu-HU" sz="1500" cap="none" baseline="0" dirty="0" smtClean="0">
                          <a:effectLst/>
                        </a:rPr>
                        <a:t>az ismeretlen </a:t>
                      </a:r>
                      <a:r>
                        <a:rPr lang="hu-HU" sz="1500" cap="none" baseline="0" dirty="0">
                          <a:effectLst/>
                        </a:rPr>
                        <a:t>hangra, meg egy sápadt taréjú kiskakas.</a:t>
                      </a:r>
                      <a:endParaRPr lang="hu-HU" sz="1500" i="1" cap="none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cap="none" baseline="0" dirty="0">
                          <a:effectLst/>
                        </a:rPr>
                        <a:t>A fiú vizsgázik, és a lányok.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cap="none" baseline="0" dirty="0">
                          <a:effectLst/>
                        </a:rPr>
                        <a:t>A király lejött, és sok nagy úri rendek.</a:t>
                      </a:r>
                      <a:endParaRPr lang="hu-HU" sz="1500" i="1" cap="none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cap="all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</a:tr>
              <a:tr h="774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halmozott T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Mindig valami illatszert hozott neki Pestről, meg csemegét.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Elvégeztük a tervbe vett munkát, sőt még többet is.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</a:tr>
              <a:tr h="581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halmozott H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Mégis ide jártak az emberek, nem a Sportba.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</a:tr>
              <a:tr h="1162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hátravetett H, T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Volt egy hátsó kijárat is, a mosogatón keresztül.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Járkálni kezdett, rá-rápillantva Tótra.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</a:tr>
              <a:tr h="581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két mondatszintű B hátravetése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Egész nap krumplit ettek, délben főve, este sülve.</a:t>
                      </a:r>
                      <a:endParaRPr lang="hu-HU" sz="15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50" marR="638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3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HATÁRSÁV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210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Egyéb esetek:</a:t>
            </a:r>
          </a:p>
          <a:p>
            <a:r>
              <a:rPr lang="hu-HU" dirty="0" smtClean="0"/>
              <a:t>Mondatszó, megszólítás: ÖSSZETETT, pl. </a:t>
            </a:r>
            <a:r>
              <a:rPr lang="hu-HU" i="1" dirty="0"/>
              <a:t>Hová mész, hé! Jaj, csak itt lenne már! Péter, gyere ide!</a:t>
            </a:r>
          </a:p>
          <a:p>
            <a:r>
              <a:rPr lang="hu-HU" dirty="0" smtClean="0"/>
              <a:t>Igeneves szerkezet: EGYSZERŰ, pl. </a:t>
            </a:r>
            <a:r>
              <a:rPr lang="hu-HU" i="1" dirty="0"/>
              <a:t>Látogatják a szomjas betyárok, Kecskemétre menvén a vásárra.</a:t>
            </a:r>
          </a:p>
          <a:p>
            <a:r>
              <a:rPr lang="hu-HU" dirty="0" smtClean="0"/>
              <a:t>Mint-es szerkezet: ATTÓL FÜGG</a:t>
            </a:r>
          </a:p>
          <a:p>
            <a:pPr lvl="1"/>
            <a:r>
              <a:rPr lang="hu-HU" dirty="0" smtClean="0"/>
              <a:t>EGYSZERŰ: </a:t>
            </a:r>
            <a:r>
              <a:rPr lang="hu-HU" i="1" dirty="0" smtClean="0"/>
              <a:t>Péter mint nevelő dolgozik. Bátyámat, mint tanút, előbb hívták be</a:t>
            </a:r>
            <a:r>
              <a:rPr lang="hu-HU" dirty="0" smtClean="0"/>
              <a:t>. </a:t>
            </a:r>
            <a:r>
              <a:rPr lang="hu-HU" i="1" dirty="0" smtClean="0"/>
              <a:t>Több mint két évig maradt Szegeden. A körte édesebb, mint az alma.</a:t>
            </a:r>
          </a:p>
          <a:p>
            <a:pPr lvl="1"/>
            <a:r>
              <a:rPr lang="hu-HU" dirty="0" smtClean="0"/>
              <a:t>ÖSSZETETT: </a:t>
            </a:r>
            <a:r>
              <a:rPr lang="hu-HU" i="1" dirty="0" smtClean="0"/>
              <a:t>Szívesebben maradok, mintsem ázzam az esőben. Nagy hőség volt, mint amilyen augusztusban szokott lenni. Én, mint ismeretes, szegény vagyok. Én, mint említettem, nem értek egyet.</a:t>
            </a:r>
          </a:p>
          <a:p>
            <a:r>
              <a:rPr lang="hu-HU" dirty="0" smtClean="0"/>
              <a:t>Bevezető szavak/kifejezések, előrevetett </a:t>
            </a:r>
            <a:r>
              <a:rPr lang="hu-HU" dirty="0" err="1" smtClean="0"/>
              <a:t>propozitumok</a:t>
            </a:r>
            <a:r>
              <a:rPr lang="hu-HU" dirty="0" smtClean="0"/>
              <a:t>: </a:t>
            </a:r>
            <a:r>
              <a:rPr lang="hu-HU" i="1" dirty="0" smtClean="0"/>
              <a:t>Mindent összevetve/Mellesleg: jól sikerült. Nyugat-európai körút: ez járt a fejében.</a:t>
            </a:r>
          </a:p>
          <a:p>
            <a:r>
              <a:rPr lang="hu-HU" dirty="0" smtClean="0"/>
              <a:t>Módosító mondatrészletek: ATTÓL FÜGG</a:t>
            </a:r>
          </a:p>
          <a:p>
            <a:pPr lvl="1"/>
            <a:r>
              <a:rPr lang="hu-HU" dirty="0" smtClean="0"/>
              <a:t>EGYSZERŰ: </a:t>
            </a:r>
            <a:r>
              <a:rPr lang="hu-HU" i="1" dirty="0"/>
              <a:t>A tanár a ki tudja hányadik cigire gyújt rá. </a:t>
            </a:r>
            <a:r>
              <a:rPr lang="hu-HU" dirty="0" smtClean="0"/>
              <a:t>(módosító mondatrészlet)</a:t>
            </a:r>
          </a:p>
          <a:p>
            <a:pPr lvl="1"/>
            <a:r>
              <a:rPr lang="hu-HU" dirty="0" smtClean="0"/>
              <a:t>ÖSSZETETT: </a:t>
            </a:r>
            <a:r>
              <a:rPr lang="hu-HU" i="1" dirty="0"/>
              <a:t>Nézd, ez nem fog sikerülni! </a:t>
            </a:r>
            <a:r>
              <a:rPr lang="hu-HU" dirty="0" smtClean="0"/>
              <a:t>(Módosító mondat)</a:t>
            </a:r>
          </a:p>
        </p:txBody>
      </p:sp>
    </p:spTree>
    <p:extLst>
      <p:ext uri="{BB962C8B-B14F-4D97-AF65-F5344CB8AC3E}">
        <p14:creationId xmlns:p14="http://schemas.microsoft.com/office/powerpoint/2010/main" val="857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alárendelő összetett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9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Főmondat, mellékmondat (álmondat: mondat forma, mondatrészfunkció)</a:t>
            </a:r>
          </a:p>
          <a:p>
            <a:pPr marL="0" indent="0">
              <a:buNone/>
            </a:pPr>
            <a:r>
              <a:rPr lang="hu-HU" dirty="0" smtClean="0"/>
              <a:t>Felcserélhető-e a tagmondatsorrend: esetfüggő (pl. a </a:t>
            </a:r>
            <a:r>
              <a:rPr lang="hu-HU" i="1" dirty="0" smtClean="0"/>
              <a:t>mint</a:t>
            </a:r>
            <a:r>
              <a:rPr lang="hu-HU" dirty="0" smtClean="0"/>
              <a:t>-es nem)</a:t>
            </a:r>
          </a:p>
          <a:p>
            <a:pPr marL="0" indent="0">
              <a:buNone/>
            </a:pPr>
            <a:r>
              <a:rPr lang="hu-HU" dirty="0" smtClean="0"/>
              <a:t>Utalószó (USZ), kötőszó (KSZ)</a:t>
            </a:r>
          </a:p>
          <a:p>
            <a:pPr marL="0" indent="0">
              <a:buNone/>
            </a:pPr>
            <a:r>
              <a:rPr lang="hu-HU" dirty="0" smtClean="0"/>
              <a:t>A főmondatbeli alaptag kifejtése mellékmondat formájában.</a:t>
            </a:r>
          </a:p>
          <a:p>
            <a:pPr marL="0" indent="0">
              <a:buNone/>
            </a:pPr>
            <a:r>
              <a:rPr lang="hu-HU" dirty="0" smtClean="0"/>
              <a:t>USZ: mindig a főmondatban van, meghatározott szófajú lehet</a:t>
            </a:r>
          </a:p>
          <a:p>
            <a:pPr marL="0" indent="0">
              <a:buNone/>
            </a:pPr>
            <a:r>
              <a:rPr lang="hu-HU" dirty="0" smtClean="0"/>
              <a:t>Törölhető/rejtve maradhat. Tipikus az A-i és T-i alárendelésnél, 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i="1" dirty="0"/>
              <a:t>N</a:t>
            </a:r>
            <a:r>
              <a:rPr lang="hu-HU" i="1" dirty="0" smtClean="0"/>
              <a:t>em engedem, hogy leugorj. Igaz, hogy elhallgatta. Jó, hogy el tudsz jönni.</a:t>
            </a:r>
          </a:p>
          <a:p>
            <a:pPr marL="0" indent="0">
              <a:buNone/>
            </a:pPr>
            <a:r>
              <a:rPr lang="hu-HU" dirty="0" smtClean="0"/>
              <a:t>Kivétel: kötelező vonzat: *</a:t>
            </a:r>
            <a:r>
              <a:rPr lang="hu-HU" i="1" dirty="0" smtClean="0"/>
              <a:t>A kisfiú számított, hogy megtalálják</a:t>
            </a:r>
            <a:r>
              <a:rPr lang="hu-HU" dirty="0" smtClean="0"/>
              <a:t>.</a:t>
            </a:r>
          </a:p>
          <a:p>
            <a:r>
              <a:rPr lang="hu-HU" dirty="0" smtClean="0"/>
              <a:t>Mutató névmás (minden toldalékolt, névutós formában): </a:t>
            </a:r>
            <a:r>
              <a:rPr lang="hu-HU" i="1" dirty="0" smtClean="0"/>
              <a:t>az, az után, olyan </a:t>
            </a:r>
            <a:r>
              <a:rPr lang="hu-HU" dirty="0" smtClean="0"/>
              <a:t>stb.</a:t>
            </a:r>
          </a:p>
          <a:p>
            <a:pPr lvl="1"/>
            <a:r>
              <a:rPr lang="hu-HU" i="1" dirty="0" smtClean="0"/>
              <a:t>Azt nem árulta el, hogy mit gondol</a:t>
            </a:r>
            <a:r>
              <a:rPr lang="hu-HU" dirty="0" smtClean="0"/>
              <a:t>.</a:t>
            </a:r>
          </a:p>
          <a:p>
            <a:r>
              <a:rPr lang="hu-HU" dirty="0" smtClean="0"/>
              <a:t>Mutató névmási határozószó (mély hangrendű!): </a:t>
            </a:r>
            <a:r>
              <a:rPr lang="hu-HU" i="1" dirty="0" smtClean="0"/>
              <a:t>úgy, oda </a:t>
            </a:r>
            <a:r>
              <a:rPr lang="hu-HU" dirty="0" smtClean="0"/>
              <a:t>stb.</a:t>
            </a:r>
            <a:endParaRPr lang="hu-HU" i="1" dirty="0" smtClean="0"/>
          </a:p>
          <a:p>
            <a:r>
              <a:rPr lang="hu-HU" dirty="0" smtClean="0"/>
              <a:t>Személyes névmás határozóragos </a:t>
            </a:r>
            <a:r>
              <a:rPr lang="hu-HU" i="1" dirty="0" smtClean="0"/>
              <a:t>alakja: benne, tőle, rá, hozzá </a:t>
            </a:r>
            <a:r>
              <a:rPr lang="hu-HU" dirty="0" smtClean="0"/>
              <a:t>stb., pl. </a:t>
            </a:r>
            <a:r>
              <a:rPr lang="hu-HU" i="1" dirty="0" smtClean="0"/>
              <a:t>Bíztam benne, hogy el tud jönni a vizsgára.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2906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alárendelő összetett mondatok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65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Kivételek:</a:t>
            </a:r>
          </a:p>
          <a:p>
            <a:r>
              <a:rPr lang="hu-HU" dirty="0" smtClean="0"/>
              <a:t>Amikor az USZ nem (teljesen) felel meg a mellékmondat mondatrészszerepének: </a:t>
            </a:r>
            <a:r>
              <a:rPr lang="hu-HU" i="1" dirty="0" smtClean="0"/>
              <a:t>Úgy gondolom, nem bírom már sokáig a szintaxisórákat.</a:t>
            </a:r>
          </a:p>
          <a:p>
            <a:r>
              <a:rPr lang="hu-HU" dirty="0" smtClean="0"/>
              <a:t>?MIND: kérdéses, hogy elfogadható-e </a:t>
            </a:r>
            <a:r>
              <a:rPr lang="hu-HU" dirty="0" err="1" smtClean="0"/>
              <a:t>USZ-ként</a:t>
            </a:r>
            <a:r>
              <a:rPr lang="hu-HU" dirty="0" smtClean="0"/>
              <a:t>: </a:t>
            </a:r>
            <a:r>
              <a:rPr lang="hu-HU" i="1" dirty="0" smtClean="0"/>
              <a:t>Azok, akik tudnak mondatot elemezni, jó jegyet fognak kapni. MINDAZOK, akik tudnak elemezni, jó jegyet kapnak.</a:t>
            </a:r>
          </a:p>
          <a:p>
            <a:r>
              <a:rPr lang="hu-HU" dirty="0" smtClean="0"/>
              <a:t>?ÁLTALÁNOS NÉVMÁSOK: szintén kérdéses </a:t>
            </a:r>
            <a:r>
              <a:rPr lang="hu-HU" dirty="0" err="1" smtClean="0"/>
              <a:t>USZ-i</a:t>
            </a:r>
            <a:r>
              <a:rPr lang="hu-HU" dirty="0" smtClean="0"/>
              <a:t> státusuk: </a:t>
            </a:r>
            <a:r>
              <a:rPr lang="hu-HU" i="1" dirty="0" smtClean="0"/>
              <a:t>Bárki jelentkezik, vegyék fel. </a:t>
            </a:r>
            <a:r>
              <a:rPr lang="hu-HU" dirty="0" smtClean="0"/>
              <a:t>INKÁBB NEM</a:t>
            </a:r>
          </a:p>
          <a:p>
            <a:r>
              <a:rPr lang="hu-HU" i="1" dirty="0" smtClean="0"/>
              <a:t>???Rögtön, tüstént, azonnal </a:t>
            </a:r>
            <a:r>
              <a:rPr lang="hu-HU" dirty="0" smtClean="0"/>
              <a:t>HSZÓK: INKÁBB NEM USZ. 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i="1" dirty="0" smtClean="0"/>
              <a:t>Azonnal hívj fel, ha sikerült a vizsgád!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dirty="0" smtClean="0"/>
              <a:t>Hiányzó USZ: többféle elemzés is lehetséges olykor:</a:t>
            </a:r>
          </a:p>
          <a:p>
            <a:pPr marL="0" indent="0">
              <a:buNone/>
            </a:pPr>
            <a:r>
              <a:rPr lang="hu-HU" i="1" dirty="0" smtClean="0"/>
              <a:t>KÉRI (ARRA/AZT), HOGY SEGÍTSEN A TANULÁSBAN.</a:t>
            </a:r>
          </a:p>
          <a:p>
            <a:pPr marL="0" indent="0">
              <a:buNone/>
            </a:pPr>
            <a:r>
              <a:rPr lang="hu-HU" i="1" dirty="0" smtClean="0"/>
              <a:t>MONDJ NEKEM VERSET (OLYAT/AZÉRT), HOGY…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err="1" smtClean="0"/>
              <a:t>Spec</a:t>
            </a:r>
            <a:r>
              <a:rPr lang="hu-HU" dirty="0" smtClean="0"/>
              <a:t>: </a:t>
            </a:r>
            <a:r>
              <a:rPr lang="hu-HU" b="1" i="1" dirty="0"/>
              <a:t>Persze,</a:t>
            </a:r>
            <a:r>
              <a:rPr lang="hu-HU" i="1" dirty="0"/>
              <a:t> hogy elmegyünk.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59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kötőszó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Csoportjai:</a:t>
            </a:r>
          </a:p>
          <a:p>
            <a:r>
              <a:rPr lang="hu-HU" dirty="0"/>
              <a:t> a tartalmatlan (általános, </a:t>
            </a:r>
            <a:r>
              <a:rPr lang="hu-HU" dirty="0" err="1"/>
              <a:t>aszemantikus</a:t>
            </a:r>
            <a:r>
              <a:rPr lang="hu-HU" dirty="0"/>
              <a:t>) </a:t>
            </a:r>
            <a:r>
              <a:rPr lang="hu-HU" i="1" dirty="0"/>
              <a:t>hogy</a:t>
            </a:r>
            <a:r>
              <a:rPr lang="hu-HU" dirty="0"/>
              <a:t> kötőszó; </a:t>
            </a:r>
          </a:p>
          <a:p>
            <a:r>
              <a:rPr lang="hu-HU" dirty="0" smtClean="0"/>
              <a:t>a </a:t>
            </a:r>
            <a:r>
              <a:rPr lang="hu-HU" dirty="0"/>
              <a:t>vonatkozó névmási </a:t>
            </a:r>
            <a:r>
              <a:rPr lang="hu-HU" dirty="0" smtClean="0"/>
              <a:t>kötőszó</a:t>
            </a:r>
            <a:r>
              <a:rPr lang="hu-HU" dirty="0"/>
              <a:t> </a:t>
            </a:r>
            <a:r>
              <a:rPr lang="hu-HU" dirty="0" smtClean="0"/>
              <a:t>(pl. </a:t>
            </a:r>
            <a:r>
              <a:rPr lang="hu-HU" i="1" dirty="0" smtClean="0"/>
              <a:t>aki, ami, ahogy, amikor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vonatkozó határozószói kötőszó; </a:t>
            </a:r>
          </a:p>
          <a:p>
            <a:r>
              <a:rPr lang="hu-HU" dirty="0" smtClean="0"/>
              <a:t>egyéb </a:t>
            </a:r>
            <a:r>
              <a:rPr lang="hu-HU" dirty="0"/>
              <a:t>kötőszó: </a:t>
            </a:r>
            <a:r>
              <a:rPr lang="hu-HU" i="1" dirty="0"/>
              <a:t>jóllehet, bár</a:t>
            </a:r>
            <a:r>
              <a:rPr lang="hu-HU" dirty="0"/>
              <a:t> stb. </a:t>
            </a:r>
            <a:endParaRPr lang="hu-HU" dirty="0" smtClean="0"/>
          </a:p>
          <a:p>
            <a:r>
              <a:rPr lang="hu-HU" dirty="0" smtClean="0"/>
              <a:t>KÖTŐSZÓHIÁNY: tipikus a </a:t>
            </a:r>
            <a:r>
              <a:rPr lang="hu-HU" i="1" dirty="0" smtClean="0"/>
              <a:t>hogy</a:t>
            </a:r>
            <a:r>
              <a:rPr lang="hu-HU" dirty="0" smtClean="0"/>
              <a:t> egyes eseteiben (történetileg ez a korábbi): </a:t>
            </a:r>
            <a:r>
              <a:rPr lang="hu-HU" i="1" dirty="0" smtClean="0"/>
              <a:t>Nem tudom, mikor érkezik a tanár.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i="1" dirty="0" smtClean="0"/>
              <a:t>hogy</a:t>
            </a:r>
            <a:r>
              <a:rPr lang="hu-HU" dirty="0" smtClean="0"/>
              <a:t> kötőszó: TARTALOMKIFEJTÉS/LÉNYEGI TARTALOMADÁS: </a:t>
            </a:r>
            <a:r>
              <a:rPr lang="hu-HU" i="1" dirty="0" smtClean="0"/>
              <a:t>Az a terve, hogy ötöst kap szintaxisból.</a:t>
            </a:r>
          </a:p>
          <a:p>
            <a:pPr marL="0" indent="0">
              <a:buNone/>
            </a:pPr>
            <a:r>
              <a:rPr lang="hu-HU" dirty="0" smtClean="0"/>
              <a:t>Versus vonatkozó mondatok: MELLÉKES (RÉSZLEGES) TARTALOMADÁS, pl. </a:t>
            </a:r>
            <a:r>
              <a:rPr lang="hu-HU" i="1" dirty="0" smtClean="0"/>
              <a:t>Amit írtál, azt megértettem.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9511787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939</TotalTime>
  <Words>2610</Words>
  <Application>Microsoft Office PowerPoint</Application>
  <PresentationFormat>Diavetítés a képernyőre (4:3 oldalarány)</PresentationFormat>
  <Paragraphs>299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Horizont</vt:lpstr>
      <vt:lpstr>Mondattan 9. </vt:lpstr>
      <vt:lpstr>HAtársáv</vt:lpstr>
      <vt:lpstr>Ha nincs, csak alanyi bővítmény</vt:lpstr>
      <vt:lpstr>PowerPoint bemutató</vt:lpstr>
      <vt:lpstr>PowerPoint bemutató</vt:lpstr>
      <vt:lpstr>HATÁRSÁV </vt:lpstr>
      <vt:lpstr>Az alárendelő összetett mondatok</vt:lpstr>
      <vt:lpstr>Az alárendelő összetett mondatok</vt:lpstr>
      <vt:lpstr>A kötőszó</vt:lpstr>
      <vt:lpstr>Több kötőszó találkozása</vt:lpstr>
      <vt:lpstr>Több kötőszó találkozása</vt:lpstr>
      <vt:lpstr>Több kötőszó találkozása</vt:lpstr>
      <vt:lpstr>tagmondatsorrend</vt:lpstr>
      <vt:lpstr>Osztályozási szempontok és problémák</vt:lpstr>
      <vt:lpstr>Az alárendelő mondatok rendszere</vt:lpstr>
      <vt:lpstr>Az alárendelő mondatok rendszere</vt:lpstr>
      <vt:lpstr>ELEMZÉS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  <vt:lpstr>SAJÁTOS JELENTÉSTARTALMÚ MONDATOK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Mondattan 9.</dc:title>
  <dc:creator>Dér Csilla</dc:creator>
  <cp:lastModifiedBy>oktato</cp:lastModifiedBy>
  <cp:revision>158</cp:revision>
  <dcterms:created xsi:type="dcterms:W3CDTF">2015-04-28T14:32:08Z</dcterms:created>
  <dcterms:modified xsi:type="dcterms:W3CDTF">2017-05-04T08:36:51Z</dcterms:modified>
</cp:coreProperties>
</file>