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08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B1E92A0-255F-457B-8481-B29D95A3522B}" type="datetimeFigureOut">
              <a:rPr lang="hu-HU" smtClean="0"/>
              <a:t>2015.04.26.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E936D87-4D96-4D88-8B79-34132493D64F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000" dirty="0" smtClean="0"/>
              <a:t>A </a:t>
            </a:r>
            <a:r>
              <a:rPr lang="hu-HU" sz="2000" dirty="0"/>
              <a:t>mondatrészek 2.: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tárgy és a határozó. A jelzők. Az értelmező</a:t>
            </a:r>
            <a:r>
              <a:rPr lang="hu-HU" dirty="0"/>
              <a:t>.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Mondattan 8.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1387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Mivel egyeztetünk?</a:t>
            </a:r>
          </a:p>
          <a:p>
            <a:r>
              <a:rPr lang="hu-HU" dirty="0" smtClean="0"/>
              <a:t>Több</a:t>
            </a:r>
            <a:r>
              <a:rPr lang="hu-HU" dirty="0"/>
              <a:t>, különböző határozottságú, illetve személyű tárgy mellett az igei alaptag egyeztetése a tárgyak határozottságát, illetőleg személyét tekintve nem egyértelmű. Erre nézve általános szabálynak tekinthetők a következők:</a:t>
            </a:r>
          </a:p>
          <a:p>
            <a:pPr lvl="1"/>
            <a:r>
              <a:rPr lang="hu-HU" dirty="0" smtClean="0"/>
              <a:t>POZÍCIÓ: A </a:t>
            </a:r>
            <a:r>
              <a:rPr lang="hu-HU" dirty="0"/>
              <a:t>3. személyű s a határozottság-határozatlanság szempontjából eltérő típusú tárgyak esetén az ige ragozása rendszerint a közelebb állóhoz igazodik (Gergőt és egy lányt is meghívok</a:t>
            </a:r>
            <a:r>
              <a:rPr lang="hu-HU" dirty="0" smtClean="0"/>
              <a:t>).</a:t>
            </a:r>
          </a:p>
          <a:p>
            <a:pPr lvl="1"/>
            <a:r>
              <a:rPr lang="hu-HU" dirty="0" smtClean="0"/>
              <a:t>ALACSONYABB SZÁMÚ SZEMÉLY: Nyelvtani </a:t>
            </a:r>
            <a:r>
              <a:rPr lang="hu-HU" dirty="0"/>
              <a:t>személy tekintetében különböző tárgyak mellett az ige ragozása rendszerint az alacsonyabb sorszámú nyelvtani személyhez igazodik (Pistát és téged is jól ismerlek.).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328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tárgy és az alaptag jelentésviszonya </a:t>
            </a:r>
            <a:r>
              <a:rPr lang="hu-HU" dirty="0" smtClean="0"/>
              <a:t>alapján:</a:t>
            </a:r>
            <a:endParaRPr lang="hu-HU" dirty="0"/>
          </a:p>
          <a:p>
            <a:pPr lvl="0"/>
            <a:r>
              <a:rPr lang="hu-HU" dirty="0" smtClean="0"/>
              <a:t>Az </a:t>
            </a:r>
            <a:r>
              <a:rPr lang="hu-HU" b="1" dirty="0"/>
              <a:t>iránytárgy</a:t>
            </a:r>
            <a:r>
              <a:rPr lang="hu-HU" dirty="0"/>
              <a:t> olyan személyt vagy dolgot nevez meg, amely az alaptagban kifejezett cselekvés előtt is létezett, és amelyre a cselekvés irányul (könyvet olvas).</a:t>
            </a:r>
          </a:p>
          <a:p>
            <a:pPr lvl="0"/>
            <a:r>
              <a:rPr lang="hu-HU" dirty="0"/>
              <a:t>Az </a:t>
            </a:r>
            <a:r>
              <a:rPr lang="hu-HU" b="1" dirty="0"/>
              <a:t>eredménytárgy</a:t>
            </a:r>
            <a:r>
              <a:rPr lang="hu-HU" dirty="0"/>
              <a:t> azt a dolgot nevezi meg, amely a cselekvés eredményeképpen létrejön (pogácsát süt).</a:t>
            </a:r>
          </a:p>
          <a:p>
            <a:pPr marL="0" lvl="0" indent="0">
              <a:buNone/>
            </a:pPr>
            <a:r>
              <a:rPr lang="hu-HU" dirty="0" smtClean="0"/>
              <a:t>megkülönböztetésük </a:t>
            </a:r>
            <a:r>
              <a:rPr lang="hu-HU" b="1" dirty="0" smtClean="0"/>
              <a:t>kizárólag </a:t>
            </a:r>
            <a:r>
              <a:rPr lang="hu-HU" b="1" i="1" dirty="0"/>
              <a:t>az ige jelentése</a:t>
            </a:r>
            <a:r>
              <a:rPr lang="hu-HU" b="1" dirty="0"/>
              <a:t> szerint</a:t>
            </a:r>
            <a:r>
              <a:rPr lang="hu-HU" dirty="0"/>
              <a:t> végezhető el, </a:t>
            </a:r>
            <a:endParaRPr lang="hu-HU" dirty="0" smtClean="0"/>
          </a:p>
          <a:p>
            <a:pPr marL="0" lvl="0" indent="0">
              <a:buNone/>
            </a:pPr>
            <a:r>
              <a:rPr lang="hu-HU" b="1" dirty="0" smtClean="0"/>
              <a:t>semmilyen </a:t>
            </a:r>
            <a:r>
              <a:rPr lang="hu-HU" b="1" dirty="0"/>
              <a:t>grammatikai fogódzó</a:t>
            </a:r>
            <a:r>
              <a:rPr lang="hu-HU" dirty="0"/>
              <a:t> </a:t>
            </a:r>
            <a:r>
              <a:rPr lang="hu-HU" dirty="0" smtClean="0"/>
              <a:t>nincs: </a:t>
            </a:r>
          </a:p>
          <a:p>
            <a:pPr marL="0" lvl="0" indent="0">
              <a:buNone/>
            </a:pPr>
            <a:r>
              <a:rPr lang="hu-HU" dirty="0"/>
              <a:t>u</a:t>
            </a:r>
            <a:r>
              <a:rPr lang="hu-HU" dirty="0" smtClean="0"/>
              <a:t>gyanaz </a:t>
            </a:r>
            <a:r>
              <a:rPr lang="hu-HU" dirty="0"/>
              <a:t>a tárgyragos szó különböző igék mellett lehet iránytárgy és eredménytárgy is: </a:t>
            </a:r>
            <a:r>
              <a:rPr lang="hu-HU" i="1" dirty="0"/>
              <a:t>Kisöpröm a házat. </a:t>
            </a:r>
            <a:endParaRPr lang="hu-HU" i="1" dirty="0" smtClean="0"/>
          </a:p>
          <a:p>
            <a:pPr marL="0" lvl="0" indent="0">
              <a:buNone/>
            </a:pPr>
            <a:r>
              <a:rPr lang="hu-HU" i="1" dirty="0" smtClean="0"/>
              <a:t>Megépítem </a:t>
            </a:r>
            <a:r>
              <a:rPr lang="hu-HU" i="1" dirty="0"/>
              <a:t>a házat.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606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 smtClean="0"/>
              <a:t>***kettős tárgy</a:t>
            </a:r>
            <a:endParaRPr lang="hu-HU" dirty="0"/>
          </a:p>
          <a:p>
            <a:pPr lvl="0"/>
            <a:r>
              <a:rPr lang="hu-HU" dirty="0" smtClean="0"/>
              <a:t>A korábbi nyelvtanok (</a:t>
            </a:r>
            <a:r>
              <a:rPr lang="hu-HU" dirty="0" err="1" smtClean="0"/>
              <a:t>MGr</a:t>
            </a:r>
            <a:r>
              <a:rPr lang="hu-HU" dirty="0" smtClean="0"/>
              <a:t> előttiek) </a:t>
            </a:r>
            <a:r>
              <a:rPr lang="hu-HU" dirty="0"/>
              <a:t>számolnak a </a:t>
            </a:r>
            <a:r>
              <a:rPr lang="hu-HU" dirty="0" smtClean="0"/>
              <a:t>létezésével, A MGR NEM FOGADJA EL!!!</a:t>
            </a:r>
            <a:endParaRPr lang="hu-HU" dirty="0"/>
          </a:p>
          <a:p>
            <a:pPr lvl="0"/>
            <a:r>
              <a:rPr lang="hu-HU" i="1" dirty="0" smtClean="0"/>
              <a:t>lát</a:t>
            </a:r>
            <a:r>
              <a:rPr lang="hu-HU" i="1" dirty="0"/>
              <a:t>, hall, érez, hagy, enged</a:t>
            </a:r>
            <a:r>
              <a:rPr lang="hu-HU" dirty="0"/>
              <a:t> igék mellett előforduló </a:t>
            </a:r>
            <a:r>
              <a:rPr lang="hu-HU" b="1" dirty="0"/>
              <a:t>tárgyragos főnév és főnévi igenév kapcsolatát</a:t>
            </a:r>
            <a:r>
              <a:rPr lang="hu-HU" dirty="0"/>
              <a:t> (</a:t>
            </a:r>
            <a:r>
              <a:rPr lang="hu-HU" i="1" dirty="0"/>
              <a:t>Borulni látom az eget</a:t>
            </a:r>
            <a:r>
              <a:rPr lang="hu-HU" dirty="0" smtClean="0"/>
              <a:t>.)</a:t>
            </a:r>
            <a:r>
              <a:rPr lang="hu-HU" dirty="0"/>
              <a:t> 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828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Határozói értékű </a:t>
            </a:r>
            <a:r>
              <a:rPr lang="hu-HU" dirty="0"/>
              <a:t>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olyan </a:t>
            </a:r>
            <a:r>
              <a:rPr lang="hu-HU" b="1" dirty="0"/>
              <a:t>tárgyragos névszó, amely funkcióját tekintve a határozókhoz húz </a:t>
            </a:r>
            <a:r>
              <a:rPr lang="hu-HU" dirty="0"/>
              <a:t>(vár egy órát).</a:t>
            </a:r>
          </a:p>
          <a:p>
            <a:pPr marL="0" lvl="0" indent="0">
              <a:buNone/>
            </a:pPr>
            <a:r>
              <a:rPr lang="hu-HU" dirty="0" smtClean="0"/>
              <a:t>Alaptípusai: </a:t>
            </a:r>
            <a:r>
              <a:rPr lang="hu-HU" b="1" dirty="0" smtClean="0"/>
              <a:t>melyik </a:t>
            </a:r>
            <a:r>
              <a:rPr lang="hu-HU" b="1" dirty="0"/>
              <a:t>határozófajtákra emlékeztet</a:t>
            </a:r>
            <a:r>
              <a:rPr lang="hu-HU" dirty="0"/>
              <a:t>, </a:t>
            </a:r>
            <a:r>
              <a:rPr lang="hu-HU" dirty="0" smtClean="0"/>
              <a:t>melyikké </a:t>
            </a:r>
            <a:r>
              <a:rPr lang="hu-HU" dirty="0"/>
              <a:t>alakítható át:</a:t>
            </a:r>
          </a:p>
          <a:p>
            <a:pPr marL="0" indent="0">
              <a:buNone/>
            </a:pPr>
            <a:r>
              <a:rPr lang="hu-HU" b="1" dirty="0"/>
              <a:t>A helyhatározói értékű tárgy</a:t>
            </a:r>
            <a:endParaRPr lang="hu-HU" dirty="0"/>
          </a:p>
          <a:p>
            <a:r>
              <a:rPr lang="hu-HU" dirty="0"/>
              <a:t>A hol? kérdésre felelő helyhatározó funkciójában szerepel.</a:t>
            </a:r>
          </a:p>
          <a:p>
            <a:r>
              <a:rPr lang="hu-HU" dirty="0"/>
              <a:t>A </a:t>
            </a:r>
            <a:r>
              <a:rPr lang="hu-HU" i="1" dirty="0"/>
              <a:t>járja a várost</a:t>
            </a:r>
            <a:r>
              <a:rPr lang="hu-HU" dirty="0"/>
              <a:t> típushoz csak néhány ige (</a:t>
            </a:r>
            <a:r>
              <a:rPr lang="hu-HU" i="1" dirty="0"/>
              <a:t>jár, fut, ül, lakik</a:t>
            </a:r>
            <a:r>
              <a:rPr lang="hu-HU" dirty="0"/>
              <a:t>) frazeológiai kapcsolatai tartoznak.</a:t>
            </a:r>
          </a:p>
          <a:p>
            <a:r>
              <a:rPr lang="hu-HU" dirty="0"/>
              <a:t>Ezek az alapjelentésükben tárgyatlan igék helyhatározó helyett is tárggyal állhatnak némely sajátos jelentésükben, s akkor az ige mellettük határozott ragozásba kerül.</a:t>
            </a:r>
          </a:p>
          <a:p>
            <a:r>
              <a:rPr lang="hu-HU" dirty="0"/>
              <a:t>A helyhatározói értékű tárgy határozott tárgyként jelenik meg, s az ige határozottságbeli egyeztetését irányítja.</a:t>
            </a:r>
          </a:p>
          <a:p>
            <a:r>
              <a:rPr lang="hu-HU" dirty="0"/>
              <a:t>Az ige kötött bővítményeként jelenik meg</a:t>
            </a:r>
            <a:r>
              <a:rPr lang="hu-HU" dirty="0" smtClean="0"/>
              <a:t>.</a:t>
            </a:r>
          </a:p>
          <a:p>
            <a:r>
              <a:rPr lang="hu-HU" dirty="0"/>
              <a:t>Kérdezni lehet rá tárgyragos kérdő névmással (mit jár?), de kérdő határozószóval is (hol jár?).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19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/>
              <a:t>Az időhatározói értékű tárgy</a:t>
            </a:r>
            <a:endParaRPr lang="hu-HU" dirty="0"/>
          </a:p>
          <a:p>
            <a:r>
              <a:rPr lang="hu-HU" dirty="0"/>
              <a:t>A meddig? kérdésre felelő határozóval tart rokonságot.</a:t>
            </a:r>
          </a:p>
          <a:p>
            <a:r>
              <a:rPr lang="hu-HU" dirty="0"/>
              <a:t>A </a:t>
            </a:r>
            <a:r>
              <a:rPr lang="hu-HU" i="1" dirty="0"/>
              <a:t>két órát aludt</a:t>
            </a:r>
            <a:r>
              <a:rPr lang="hu-HU" dirty="0"/>
              <a:t> típus az esetek túlnyomó többségében időhatározóvá alakítható át (két órán át aludt).</a:t>
            </a:r>
          </a:p>
          <a:p>
            <a:r>
              <a:rPr lang="hu-HU" dirty="0"/>
              <a:t>Alapja lehet akár tárgyas ige is, de ez az időhatározói értékű tárgy az igének nem a kötött bővítménye, a tárgyi vonzat megjelenhet mellette (öt percet várta a barátját).</a:t>
            </a:r>
          </a:p>
          <a:p>
            <a:r>
              <a:rPr lang="hu-HU" dirty="0"/>
              <a:t>Tárgyatlan ige mellett is állhat (Késik 10 percet.).</a:t>
            </a:r>
          </a:p>
          <a:p>
            <a:r>
              <a:rPr lang="hu-HU" dirty="0"/>
              <a:t>Ez a típus nagyon közel áll a határozó kategóriájához, nem lehet határozott névelője, nem kaphat birtokos személyjelet, és nem irányítja az ige határozottságbeli egyeztetését.</a:t>
            </a:r>
          </a:p>
          <a:p>
            <a:r>
              <a:rPr lang="hu-HU" dirty="0"/>
              <a:t>A mellette álló ige mindig általános ragozású, tárgyesetű bővítménye rendszerint mértéket vagy időtartamot jelent.</a:t>
            </a:r>
          </a:p>
          <a:p>
            <a:r>
              <a:rPr lang="hu-HU" dirty="0"/>
              <a:t>Rákérdezni a mennyit? meddig? mennyi ideig vér szerkezetekkel kérdezhetünk.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5554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A számhatározói értékű tárgy</a:t>
            </a:r>
            <a:endParaRPr lang="hu-HU" dirty="0"/>
          </a:p>
          <a:p>
            <a:r>
              <a:rPr lang="hu-HU" dirty="0"/>
              <a:t>A hányszor? kérdésre felelő számhatározóval rokon.</a:t>
            </a:r>
          </a:p>
          <a:p>
            <a:r>
              <a:rPr lang="hu-HU" dirty="0"/>
              <a:t>A </a:t>
            </a:r>
            <a:r>
              <a:rPr lang="hu-HU" i="1" dirty="0"/>
              <a:t>hármat csönget</a:t>
            </a:r>
            <a:r>
              <a:rPr lang="hu-HU" dirty="0"/>
              <a:t> típus.</a:t>
            </a:r>
          </a:p>
          <a:p>
            <a:r>
              <a:rPr lang="hu-HU" dirty="0"/>
              <a:t>Tárgyatlan ige bővítménye általában (többet nem megyek; kettőt telefonál).</a:t>
            </a:r>
          </a:p>
          <a:p>
            <a:r>
              <a:rPr lang="hu-HU" dirty="0"/>
              <a:t>Előfordulhat tárgyas ige mellett szabad bővítményként is (eleget vártalak, többet nem kérlek meg).</a:t>
            </a:r>
          </a:p>
          <a:p>
            <a:r>
              <a:rPr lang="hu-HU" dirty="0"/>
              <a:t>Kérdése a mennyit? hányszor kérdőszóval alkotható meg.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0265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A módhatározói értékű tárgy</a:t>
            </a:r>
            <a:endParaRPr lang="hu-HU" dirty="0"/>
          </a:p>
          <a:p>
            <a:r>
              <a:rPr lang="hu-HU" dirty="0"/>
              <a:t>A hogyan? kérdésre felelő módhatározóhoz hasonlít.</a:t>
            </a:r>
          </a:p>
          <a:p>
            <a:r>
              <a:rPr lang="hu-HU" dirty="0"/>
              <a:t>A </a:t>
            </a:r>
            <a:r>
              <a:rPr lang="hu-HU" i="1" dirty="0"/>
              <a:t>jót aludt, jóízűt nevet</a:t>
            </a:r>
            <a:r>
              <a:rPr lang="hu-HU" dirty="0"/>
              <a:t> típus.</a:t>
            </a:r>
          </a:p>
          <a:p>
            <a:r>
              <a:rPr lang="hu-HU" dirty="0"/>
              <a:t>A módhatározós szerkezettel szemben a cselekvés befejezettségét érzékelteti (jóízűt nevet – jóízűen nevet).</a:t>
            </a:r>
          </a:p>
          <a:p>
            <a:r>
              <a:rPr lang="hu-HU" dirty="0"/>
              <a:t>Határozatlan névelővel vagy névelő nélkül egyszeri alkalomra, többes számú alakjával pedig a cselekvés ismétlésére utal (mulattunk egy jót).</a:t>
            </a:r>
          </a:p>
          <a:p>
            <a:r>
              <a:rPr lang="hu-HU" dirty="0"/>
              <a:t>Tárgyatlan jelentésű alaptag mellett szokott előfordulni (mélyet sóhajt).</a:t>
            </a:r>
          </a:p>
          <a:p>
            <a:r>
              <a:rPr lang="hu-HU" dirty="0"/>
              <a:t>Ritkán határozott is lehet ez a tárgy (ő kiáltotta a legnagyobbat), ami a valódi tárgyhoz közelíti.</a:t>
            </a:r>
          </a:p>
          <a:p>
            <a:r>
              <a:rPr lang="hu-HU" dirty="0"/>
              <a:t>Rákérdezni a hogyan? mekkorát? kérdőszóval kérdezhetünk.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61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A fokhatározói értékű tárgy</a:t>
            </a:r>
            <a:endParaRPr lang="hu-HU" dirty="0"/>
          </a:p>
          <a:p>
            <a:r>
              <a:rPr lang="hu-HU" dirty="0"/>
              <a:t>Jelentése egybeesik a mennyire? milyen mértékben? kérdésre felelő fokhatározóéval.</a:t>
            </a:r>
          </a:p>
          <a:p>
            <a:r>
              <a:rPr lang="hu-HU" dirty="0"/>
              <a:t>Az </a:t>
            </a:r>
            <a:r>
              <a:rPr lang="hu-HU" i="1" dirty="0"/>
              <a:t>egy kicsit fél, egy kicsit ügyetlen</a:t>
            </a:r>
            <a:r>
              <a:rPr lang="hu-HU" dirty="0"/>
              <a:t> típus.</a:t>
            </a:r>
          </a:p>
          <a:p>
            <a:r>
              <a:rPr lang="hu-HU" dirty="0"/>
              <a:t>A határozókkal való rokonságát mi sem mutatja jobban, mint az, hogy nemcsak tárgyatlan igei, de névszói, melléknévi alaptag mellett is előfordulhat.</a:t>
            </a:r>
          </a:p>
          <a:p>
            <a:r>
              <a:rPr lang="hu-HU" dirty="0"/>
              <a:t>Ebben a –t ragos alakban már szinte csak a rag az, ami emlékeztet a tárgyra, nevezhetjük akár tárgyragos határozónak is (egy kicsit beteg; egy kicsit öreg).</a:t>
            </a:r>
          </a:p>
          <a:p>
            <a:r>
              <a:rPr lang="hu-HU" dirty="0"/>
              <a:t>Kérdése a mennyire? kérdőszó felhasználásával szerkeszthető meg.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0753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tárgy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Okhatározói értékű tárgy</a:t>
            </a:r>
            <a:endParaRPr lang="hu-HU" dirty="0"/>
          </a:p>
          <a:p>
            <a:r>
              <a:rPr lang="hu-HU" dirty="0"/>
              <a:t>Annak nevezik a mit félsz? mit sírsz?, stb. szerkezetek mit? kérdőszavát.</a:t>
            </a:r>
          </a:p>
          <a:p>
            <a:r>
              <a:rPr lang="hu-HU" dirty="0"/>
              <a:t>Ez a tárgy is rendkívül korlátozott használatú, csak az említett kérdő névmás fordul elő ebben a szerepben.</a:t>
            </a:r>
          </a:p>
          <a:p>
            <a:r>
              <a:rPr lang="hu-HU" dirty="0"/>
              <a:t>Határozói értékét különösen kidomborítja, hogy alaptagjához valódi tárgy is kapcsolódhat.</a:t>
            </a:r>
          </a:p>
          <a:p>
            <a:r>
              <a:rPr lang="hu-HU" dirty="0"/>
              <a:t>Az okhatározói értékű tárgy mit? kérdőszava miért jelentésű, és tekinthető kérdő határozószónak.</a:t>
            </a:r>
          </a:p>
          <a:p>
            <a:pPr marL="0" lv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1593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dirty="0"/>
              <a:t>A határozói értékű tárgy funkciója általában kettős: tárgyi és határozói egyben.</a:t>
            </a:r>
          </a:p>
          <a:p>
            <a:pPr lvl="0"/>
            <a:r>
              <a:rPr lang="hu-HU" dirty="0" smtClean="0"/>
              <a:t>A </a:t>
            </a:r>
            <a:r>
              <a:rPr lang="hu-HU" dirty="0"/>
              <a:t>határozói értékű tárgy a tárgy és a határozó közötti átmeneti sávban található. </a:t>
            </a:r>
          </a:p>
          <a:p>
            <a:pPr lvl="0"/>
            <a:r>
              <a:rPr lang="hu-HU" dirty="0"/>
              <a:t>Vannak olyan módszerek, amelyek segítségével el lehet dönteni, hogy a tárgyhoz vagy a határozóhoz állnak közelebb.</a:t>
            </a:r>
          </a:p>
          <a:p>
            <a:pPr lvl="1"/>
            <a:r>
              <a:rPr lang="hu-HU" dirty="0"/>
              <a:t>A határozói tárgy alkalmas-e arra, hogy irányítsa az alaptagjául szolgáló ige határozottságbeli egyeztetését? Ha igen, akkor inkább tárgyról van szó.</a:t>
            </a:r>
          </a:p>
          <a:p>
            <a:pPr lvl="1"/>
            <a:r>
              <a:rPr lang="hu-HU" dirty="0"/>
              <a:t>Megjelenhet-e tárgy névszói alaptag mellett? Ha igen, akkor inkább határozóról van szó.</a:t>
            </a:r>
          </a:p>
          <a:p>
            <a:pPr lvl="1"/>
            <a:r>
              <a:rPr lang="hu-HU" dirty="0"/>
              <a:t>A határozói értékű tárgyra feltehető kérdések tárgyi vagy határozói természetűek?</a:t>
            </a:r>
          </a:p>
          <a:p>
            <a:pPr lvl="1"/>
            <a:r>
              <a:rPr lang="hu-HU" dirty="0"/>
              <a:t>Kitehető-e határozói értékű tárgy mellé más típusú, valódi tárgy az adott szerkezetben? Ha igen, akkor inkább határozói természetű bővítmény.</a:t>
            </a:r>
          </a:p>
        </p:txBody>
      </p:sp>
    </p:spTree>
    <p:extLst>
      <p:ext uri="{BB962C8B-B14F-4D97-AF65-F5344CB8AC3E}">
        <p14:creationId xmlns:p14="http://schemas.microsoft.com/office/powerpoint/2010/main" val="250866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az </a:t>
            </a:r>
            <a:r>
              <a:rPr lang="hu-HU" b="1" dirty="0"/>
              <a:t>igének vagy igéből képzett szónak a </a:t>
            </a:r>
            <a:r>
              <a:rPr lang="hu-HU" b="1" dirty="0" smtClean="0"/>
              <a:t>bővítménye</a:t>
            </a:r>
            <a:r>
              <a:rPr lang="hu-HU" dirty="0" smtClean="0"/>
              <a:t> </a:t>
            </a:r>
          </a:p>
          <a:p>
            <a:pPr lvl="0"/>
            <a:r>
              <a:rPr lang="hu-HU" dirty="0" smtClean="0"/>
              <a:t>azt </a:t>
            </a:r>
            <a:r>
              <a:rPr lang="hu-HU" dirty="0"/>
              <a:t>nevezi meg, amire a cselekvés </a:t>
            </a:r>
            <a:r>
              <a:rPr lang="hu-HU" b="1" dirty="0"/>
              <a:t>irányul</a:t>
            </a:r>
            <a:r>
              <a:rPr lang="hu-HU" dirty="0"/>
              <a:t> (</a:t>
            </a:r>
            <a:r>
              <a:rPr lang="hu-HU" i="1" dirty="0"/>
              <a:t>könyvet olvas, rádiót hallgat</a:t>
            </a:r>
            <a:r>
              <a:rPr lang="hu-HU" dirty="0"/>
              <a:t>), illetve ami a cselekvés </a:t>
            </a:r>
            <a:r>
              <a:rPr lang="hu-HU" b="1" dirty="0"/>
              <a:t>eredményeképpen</a:t>
            </a:r>
            <a:r>
              <a:rPr lang="hu-HU" dirty="0"/>
              <a:t> </a:t>
            </a:r>
            <a:r>
              <a:rPr lang="hu-HU" b="1" dirty="0"/>
              <a:t>létrejön</a:t>
            </a:r>
            <a:r>
              <a:rPr lang="hu-HU" dirty="0"/>
              <a:t> (</a:t>
            </a:r>
            <a:r>
              <a:rPr lang="hu-HU" i="1" dirty="0"/>
              <a:t>házat épít, pogácsát süt</a:t>
            </a:r>
            <a:r>
              <a:rPr lang="hu-HU" dirty="0"/>
              <a:t>). Vö. IRÁNYTÁRGY, EREDMÉNYTÁRGY</a:t>
            </a:r>
          </a:p>
          <a:p>
            <a:r>
              <a:rPr lang="hu-HU" dirty="0" smtClean="0"/>
              <a:t>A </a:t>
            </a:r>
            <a:r>
              <a:rPr lang="hu-HU" dirty="0"/>
              <a:t>cselekvés </a:t>
            </a:r>
            <a:r>
              <a:rPr lang="hu-HU" b="1" dirty="0"/>
              <a:t>objektumát</a:t>
            </a:r>
            <a:r>
              <a:rPr lang="hu-HU" dirty="0"/>
              <a:t> </a:t>
            </a:r>
            <a:r>
              <a:rPr lang="hu-HU" dirty="0" smtClean="0"/>
              <a:t>határozóval </a:t>
            </a:r>
            <a:r>
              <a:rPr lang="hu-HU" dirty="0"/>
              <a:t>is </a:t>
            </a:r>
            <a:r>
              <a:rPr lang="hu-HU" dirty="0" smtClean="0"/>
              <a:t>kifejezhetjük: </a:t>
            </a:r>
            <a:r>
              <a:rPr lang="hu-HU" b="1" dirty="0" smtClean="0"/>
              <a:t>tárgyszerű </a:t>
            </a:r>
            <a:r>
              <a:rPr lang="hu-HU" b="1" dirty="0"/>
              <a:t>határozók</a:t>
            </a:r>
            <a:r>
              <a:rPr lang="hu-HU" dirty="0"/>
              <a:t> (</a:t>
            </a:r>
            <a:r>
              <a:rPr lang="hu-HU" i="1" dirty="0"/>
              <a:t>vágyakozik, várakozik, vonatkozik valamire</a:t>
            </a:r>
            <a:r>
              <a:rPr lang="hu-HU" dirty="0"/>
              <a:t>). </a:t>
            </a:r>
            <a:endParaRPr lang="hu-HU" dirty="0" smtClean="0"/>
          </a:p>
          <a:p>
            <a:r>
              <a:rPr lang="hu-HU" dirty="0" smtClean="0"/>
              <a:t>Tranzitivitás: </a:t>
            </a:r>
            <a:r>
              <a:rPr lang="hu-HU" dirty="0"/>
              <a:t>az igének az a tulajdonsága, hogy a valóságot úgy ragadja meg, mint valamely cselekvésnek, történésnek, folyamatnak valamely objektumra, illetve határozói körülményre való irányulását. </a:t>
            </a:r>
          </a:p>
        </p:txBody>
      </p:sp>
    </p:spTree>
    <p:extLst>
      <p:ext uri="{BB962C8B-B14F-4D97-AF65-F5344CB8AC3E}">
        <p14:creationId xmlns:p14="http://schemas.microsoft.com/office/powerpoint/2010/main" val="2931734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Tárgy és határozó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smtClean="0"/>
              <a:t>Összefüggésük:</a:t>
            </a:r>
            <a:endParaRPr lang="hu-HU" dirty="0"/>
          </a:p>
          <a:p>
            <a:r>
              <a:rPr lang="hu-HU" dirty="0"/>
              <a:t> </a:t>
            </a:r>
            <a:r>
              <a:rPr lang="hu-HU" dirty="0" smtClean="0"/>
              <a:t>A </a:t>
            </a:r>
            <a:r>
              <a:rPr lang="hu-HU" dirty="0"/>
              <a:t>tárgy és bizonyos kötött határozók között hasonlóság </a:t>
            </a:r>
            <a:r>
              <a:rPr lang="hu-HU" dirty="0" smtClean="0"/>
              <a:t>van: mindkettő </a:t>
            </a:r>
            <a:r>
              <a:rPr lang="hu-HU" dirty="0"/>
              <a:t>a cselekvésnek, történésnek stb. valamely </a:t>
            </a:r>
            <a:r>
              <a:rPr lang="hu-HU" b="1" dirty="0"/>
              <a:t>objektumra való irányultságá</a:t>
            </a:r>
            <a:r>
              <a:rPr lang="hu-HU" dirty="0"/>
              <a:t>t fejezi ki.</a:t>
            </a:r>
          </a:p>
          <a:p>
            <a:pPr lvl="0"/>
            <a:r>
              <a:rPr lang="hu-HU" dirty="0" smtClean="0"/>
              <a:t>egyazon </a:t>
            </a:r>
            <a:r>
              <a:rPr lang="hu-HU" dirty="0"/>
              <a:t>ige mellett váltakozhatnak. </a:t>
            </a:r>
          </a:p>
          <a:p>
            <a:pPr marL="0" indent="0">
              <a:buNone/>
            </a:pPr>
            <a:r>
              <a:rPr lang="hu-HU" dirty="0"/>
              <a:t>Az iránytárgy </a:t>
            </a:r>
            <a:r>
              <a:rPr lang="hu-HU" dirty="0" err="1"/>
              <a:t>lativusi</a:t>
            </a:r>
            <a:r>
              <a:rPr lang="hu-HU" dirty="0"/>
              <a:t> irányú határozóval háromelemű szerkezetben. De ez a váltakozás együtt jár az </a:t>
            </a:r>
            <a:r>
              <a:rPr lang="hu-HU" dirty="0" smtClean="0"/>
              <a:t>iránytárgy-eszközhatározó </a:t>
            </a:r>
            <a:r>
              <a:rPr lang="hu-HU" dirty="0"/>
              <a:t>váltakozással is</a:t>
            </a:r>
            <a:r>
              <a:rPr lang="hu-HU" dirty="0" smtClean="0"/>
              <a:t>: </a:t>
            </a:r>
            <a:r>
              <a:rPr lang="hu-HU" i="1" dirty="0" smtClean="0"/>
              <a:t>Zsírt</a:t>
            </a:r>
            <a:r>
              <a:rPr lang="hu-HU" dirty="0" smtClean="0"/>
              <a:t> </a:t>
            </a:r>
            <a:r>
              <a:rPr lang="hu-HU" dirty="0"/>
              <a:t>(iránytárgy) </a:t>
            </a:r>
            <a:r>
              <a:rPr lang="hu-HU" i="1" dirty="0"/>
              <a:t>ken a kenyérre</a:t>
            </a:r>
            <a:r>
              <a:rPr lang="hu-HU" dirty="0"/>
              <a:t> (</a:t>
            </a:r>
            <a:r>
              <a:rPr lang="hu-HU" dirty="0" err="1"/>
              <a:t>lativusi</a:t>
            </a:r>
            <a:r>
              <a:rPr lang="hu-HU" dirty="0"/>
              <a:t> irányú határozó) – </a:t>
            </a:r>
            <a:r>
              <a:rPr lang="hu-HU" i="1" dirty="0"/>
              <a:t>Zsírral</a:t>
            </a:r>
            <a:r>
              <a:rPr lang="hu-HU" dirty="0"/>
              <a:t> (eszközhatározó) </a:t>
            </a:r>
            <a:r>
              <a:rPr lang="hu-HU" i="1" dirty="0"/>
              <a:t>keni a kenyeret </a:t>
            </a:r>
            <a:r>
              <a:rPr lang="hu-HU" dirty="0"/>
              <a:t>(iránytárgy).</a:t>
            </a:r>
          </a:p>
          <a:p>
            <a:pPr marL="0" indent="0">
              <a:buNone/>
            </a:pPr>
            <a:r>
              <a:rPr lang="hu-HU" dirty="0"/>
              <a:t>Ugyancsak háromelemű szerkezetben az eredménytárgy eredményhatározóval, illetve az eredethatározó iránytárggyal váltakozhat</a:t>
            </a:r>
            <a:r>
              <a:rPr lang="hu-HU" dirty="0" smtClean="0"/>
              <a:t>:: </a:t>
            </a:r>
            <a:r>
              <a:rPr lang="hu-HU" i="1" dirty="0" smtClean="0"/>
              <a:t>Zsírt</a:t>
            </a:r>
            <a:r>
              <a:rPr lang="hu-HU" dirty="0" smtClean="0"/>
              <a:t> </a:t>
            </a:r>
            <a:r>
              <a:rPr lang="hu-HU" dirty="0"/>
              <a:t>(eredménytárgy) </a:t>
            </a:r>
            <a:r>
              <a:rPr lang="hu-HU" i="1" dirty="0"/>
              <a:t>olvaszt a szalonnából</a:t>
            </a:r>
            <a:r>
              <a:rPr lang="hu-HU" dirty="0"/>
              <a:t> (eredethatározó). – </a:t>
            </a:r>
            <a:r>
              <a:rPr lang="hu-HU" i="1" dirty="0"/>
              <a:t>Zsírrá </a:t>
            </a:r>
            <a:r>
              <a:rPr lang="hu-HU" dirty="0"/>
              <a:t>(eredményhatározó) </a:t>
            </a:r>
            <a:r>
              <a:rPr lang="hu-HU" i="1" dirty="0"/>
              <a:t>olvasztja a szalonnát </a:t>
            </a:r>
            <a:r>
              <a:rPr lang="hu-HU" dirty="0"/>
              <a:t>(iránytárgy).</a:t>
            </a:r>
          </a:p>
          <a:p>
            <a:r>
              <a:rPr lang="hu-HU" dirty="0"/>
              <a:t>A tárgy és a határozó összefügghet egymással </a:t>
            </a:r>
            <a:r>
              <a:rPr lang="hu-HU" b="1" dirty="0"/>
              <a:t>a határozói értékű tárgy</a:t>
            </a:r>
            <a:r>
              <a:rPr lang="hu-HU" dirty="0"/>
              <a:t> esetében is. Ezek egy részénél a határozói értékű tárgy és a neki megfelelő határozó váltakozhat is egymással egyazon igei alaptag mellett:</a:t>
            </a:r>
          </a:p>
          <a:p>
            <a:pPr marL="457200" lvl="1" indent="0">
              <a:buNone/>
            </a:pPr>
            <a:r>
              <a:rPr lang="hu-HU" i="1" dirty="0"/>
              <a:t>Nyolcvan évet élt. – Nyolcvan évig élt.</a:t>
            </a:r>
          </a:p>
          <a:p>
            <a:pPr marL="457200" lvl="1" indent="0">
              <a:buNone/>
            </a:pPr>
            <a:r>
              <a:rPr lang="hu-HU" i="1" dirty="0"/>
              <a:t>Nagyot nevet. – Nagyon nevet.</a:t>
            </a:r>
          </a:p>
          <a:p>
            <a:pPr marL="457200" lvl="1" indent="0">
              <a:buNone/>
            </a:pPr>
            <a:r>
              <a:rPr lang="hu-HU" i="1" dirty="0"/>
              <a:t>Mit bámulsz? – Miért bámulsz</a:t>
            </a:r>
            <a:r>
              <a:rPr lang="hu-HU" i="1" dirty="0" smtClean="0"/>
              <a:t>?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47433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határozó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1. egyik </a:t>
            </a:r>
            <a:r>
              <a:rPr lang="hu-HU" dirty="0"/>
              <a:t>típusában valamely cselekvés-, történés-, létezés- vagy állapotfogalmat </a:t>
            </a:r>
            <a:r>
              <a:rPr lang="hu-HU" dirty="0" smtClean="0"/>
              <a:t>kifejező mondatrész </a:t>
            </a:r>
            <a:r>
              <a:rPr lang="hu-HU" dirty="0"/>
              <a:t>bővítménye, s ezzel alkot alárendelő szószerkezetet.</a:t>
            </a:r>
          </a:p>
          <a:p>
            <a:r>
              <a:rPr lang="hu-HU" dirty="0"/>
              <a:t>Megnevezi a cselekvésnek, történésnek, létezésnek a helyét, időféle, módféle körülményeit; illetve a cselekvés alanyában, tárgyában kifejezett fogalom állapotféle körülményeit.</a:t>
            </a:r>
          </a:p>
          <a:p>
            <a:r>
              <a:rPr lang="hu-HU" dirty="0"/>
              <a:t>Alaptagja ebben a típusban az igei állítmány, ezenkívül lehet bármilyen mondatrész is, főleg, ha igenévvel van kifejezve: alany (Érdemes iskolába járni.), tárgy  (Szeretek iskolába járni.), egy másik határozó (Iskolába járva könnyebb tanulni, mint magán úton.).</a:t>
            </a:r>
          </a:p>
          <a:p>
            <a:pPr marL="0" indent="0">
              <a:buNone/>
            </a:pPr>
            <a:r>
              <a:rPr lang="hu-HU" dirty="0" smtClean="0"/>
              <a:t>2. A </a:t>
            </a:r>
            <a:r>
              <a:rPr lang="hu-HU" dirty="0"/>
              <a:t>határozók egy másik típusába valamely dologfogalmat, tulajdonságot, mennyiséget vagy körülményt kifejező mondatrész bővítménye, s ezzel alakot alárendelő szószerkezetet.</a:t>
            </a:r>
          </a:p>
          <a:p>
            <a:r>
              <a:rPr lang="hu-HU" dirty="0"/>
              <a:t>Ilyenkor megnevezi az alaptagban kifejezett fogalom mértékét, fokát vagy másféle körülményeit.</a:t>
            </a:r>
          </a:p>
          <a:p>
            <a:r>
              <a:rPr lang="hu-HU" dirty="0"/>
              <a:t>Ebben a típusban az alaptag szófajilag melléknév, főnév, névmás vagy határozószó.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7888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határozó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Szófaja </a:t>
            </a:r>
            <a:r>
              <a:rPr lang="hu-HU" dirty="0"/>
              <a:t>és alakja</a:t>
            </a:r>
          </a:p>
          <a:p>
            <a:r>
              <a:rPr lang="hu-HU" dirty="0" smtClean="0"/>
              <a:t>ragos </a:t>
            </a:r>
            <a:r>
              <a:rPr lang="hu-HU" dirty="0"/>
              <a:t>vagy névutós főnév vagy főnévi névmás. Bizonyos névutók előtt a névszó ragot vesz fel (</a:t>
            </a:r>
            <a:r>
              <a:rPr lang="hu-HU" b="1" dirty="0"/>
              <a:t>Szőlőhegyen</a:t>
            </a:r>
            <a:r>
              <a:rPr lang="hu-HU" dirty="0"/>
              <a:t> keresztül.).</a:t>
            </a:r>
          </a:p>
          <a:p>
            <a:pPr lvl="0"/>
            <a:r>
              <a:rPr lang="hu-HU" dirty="0" smtClean="0"/>
              <a:t>??? A </a:t>
            </a:r>
            <a:r>
              <a:rPr lang="hu-HU" dirty="0"/>
              <a:t>ragtalan névszó előfordulása határozói szerepben vitatható, néhány szóba jöhető eset van (A harmadik </a:t>
            </a:r>
            <a:r>
              <a:rPr lang="hu-HU" b="1" dirty="0"/>
              <a:t>nap</a:t>
            </a:r>
            <a:r>
              <a:rPr lang="hu-HU" dirty="0"/>
              <a:t> a nád megzörrent megette.).</a:t>
            </a:r>
          </a:p>
          <a:p>
            <a:pPr lvl="0"/>
            <a:r>
              <a:rPr lang="hu-HU" dirty="0"/>
              <a:t>A határozóragos melléknév (számnév) és melléknévi névmás (számnévi névmás) is gyakran szerepel határozóként (</a:t>
            </a:r>
            <a:r>
              <a:rPr lang="hu-HU" b="1" dirty="0"/>
              <a:t>Gyorsan</a:t>
            </a:r>
            <a:r>
              <a:rPr lang="hu-HU" dirty="0"/>
              <a:t> fut.).</a:t>
            </a:r>
          </a:p>
          <a:p>
            <a:pPr lvl="0"/>
            <a:r>
              <a:rPr lang="hu-HU" dirty="0" smtClean="0"/>
              <a:t>főnévi igenév: Jelentését </a:t>
            </a:r>
            <a:r>
              <a:rPr lang="hu-HU" dirty="0"/>
              <a:t>tekintve lehet </a:t>
            </a:r>
            <a:r>
              <a:rPr lang="hu-HU" dirty="0" err="1"/>
              <a:t>aszemantikus</a:t>
            </a:r>
            <a:r>
              <a:rPr lang="hu-HU" dirty="0"/>
              <a:t> határozó (meg nem határozható jelentésű) és cél, ok, állapothatározó (Készül </a:t>
            </a:r>
            <a:r>
              <a:rPr lang="hu-HU" b="1" dirty="0"/>
              <a:t>elindulni</a:t>
            </a:r>
            <a:r>
              <a:rPr lang="hu-HU" dirty="0"/>
              <a:t>.).</a:t>
            </a:r>
          </a:p>
          <a:p>
            <a:pPr lvl="0"/>
            <a:r>
              <a:rPr lang="hu-HU" dirty="0"/>
              <a:t>A ragos melléknévi igenév ritkán lehet határozó (Szemet </a:t>
            </a:r>
            <a:r>
              <a:rPr lang="hu-HU" b="1" dirty="0"/>
              <a:t>kápráztatóan</a:t>
            </a:r>
            <a:r>
              <a:rPr lang="hu-HU" dirty="0"/>
              <a:t> süt a nap.)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1581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határozó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/>
              <a:t>Szófaja, alakja folyt.</a:t>
            </a:r>
          </a:p>
          <a:p>
            <a:pPr lvl="0"/>
            <a:r>
              <a:rPr lang="hu-HU" dirty="0" smtClean="0"/>
              <a:t>A </a:t>
            </a:r>
            <a:r>
              <a:rPr lang="hu-HU" dirty="0"/>
              <a:t>határozói igenév csak határozó szerepét töltheti be a mondatban, elsősorban idő-, ok-, állapot- vagy módhatározó lehet (</a:t>
            </a:r>
            <a:r>
              <a:rPr lang="hu-HU" b="1" dirty="0"/>
              <a:t>Befejezvén</a:t>
            </a:r>
            <a:r>
              <a:rPr lang="hu-HU" dirty="0"/>
              <a:t> a takarítást, főzni kezdett.).</a:t>
            </a:r>
          </a:p>
          <a:p>
            <a:pPr lvl="0"/>
            <a:r>
              <a:rPr lang="hu-HU" dirty="0"/>
              <a:t>A határozószók és határozói névmások szintén csak határozók lehetnek a mondatban (</a:t>
            </a:r>
            <a:r>
              <a:rPr lang="hu-HU" b="1" dirty="0"/>
              <a:t>Bent</a:t>
            </a:r>
            <a:r>
              <a:rPr lang="hu-HU" dirty="0"/>
              <a:t> ül, </a:t>
            </a:r>
            <a:r>
              <a:rPr lang="hu-HU" b="1" dirty="0"/>
              <a:t>itt</a:t>
            </a:r>
            <a:r>
              <a:rPr lang="hu-HU" dirty="0"/>
              <a:t> olvas.). Olykor a határozószók is kaphatnak ragot (</a:t>
            </a:r>
            <a:r>
              <a:rPr lang="hu-HU" b="1" dirty="0"/>
              <a:t>Bentről</a:t>
            </a:r>
            <a:r>
              <a:rPr lang="hu-HU" dirty="0"/>
              <a:t> jövök.).</a:t>
            </a:r>
          </a:p>
          <a:p>
            <a:pPr lvl="0"/>
            <a:r>
              <a:rPr lang="hu-HU" dirty="0"/>
              <a:t>Más szófajta, alkalmilag főnévvé válva lehet határozó: kötőszó (Nagyot sóhajtott erre a </a:t>
            </a:r>
            <a:r>
              <a:rPr lang="hu-HU" b="1" dirty="0"/>
              <a:t>dere</a:t>
            </a:r>
            <a:r>
              <a:rPr lang="hu-HU" dirty="0"/>
              <a:t>.), indulatszó (Csupa </a:t>
            </a:r>
            <a:r>
              <a:rPr lang="hu-HU" b="1" dirty="0"/>
              <a:t>jajból</a:t>
            </a:r>
            <a:r>
              <a:rPr lang="hu-HU" dirty="0"/>
              <a:t> állt a beszéde.), ige (A </a:t>
            </a:r>
            <a:r>
              <a:rPr lang="hu-HU" b="1" dirty="0" err="1"/>
              <a:t>nincsből</a:t>
            </a:r>
            <a:r>
              <a:rPr lang="hu-HU" dirty="0"/>
              <a:t> is kapnak.), sőt egész mondat is (S az ő bús </a:t>
            </a:r>
            <a:r>
              <a:rPr lang="hu-HU" b="1" dirty="0"/>
              <a:t>Ádám, hol vagy?</a:t>
            </a:r>
            <a:r>
              <a:rPr lang="hu-HU" dirty="0" err="1"/>
              <a:t>-ára</a:t>
            </a:r>
            <a:r>
              <a:rPr lang="hu-HU" dirty="0"/>
              <a:t> felelnek hangos szívverések</a:t>
            </a:r>
            <a:r>
              <a:rPr lang="hu-HU" dirty="0" smtClean="0"/>
              <a:t>.).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8139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határozó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Különleges </a:t>
            </a:r>
            <a:r>
              <a:rPr lang="hu-HU" dirty="0"/>
              <a:t>szerkezettípusai</a:t>
            </a:r>
          </a:p>
          <a:p>
            <a:pPr marL="0" lvl="0" indent="0">
              <a:buNone/>
            </a:pPr>
            <a:r>
              <a:rPr lang="hu-HU" b="1" u="sng" dirty="0"/>
              <a:t>kettős </a:t>
            </a:r>
            <a:r>
              <a:rPr lang="hu-HU" b="1" u="sng" dirty="0" smtClean="0"/>
              <a:t>határozó:</a:t>
            </a:r>
            <a:r>
              <a:rPr lang="hu-HU" dirty="0" smtClean="0"/>
              <a:t> </a:t>
            </a:r>
          </a:p>
          <a:p>
            <a:r>
              <a:rPr lang="hu-HU" dirty="0" smtClean="0"/>
              <a:t>két </a:t>
            </a:r>
            <a:r>
              <a:rPr lang="hu-HU" dirty="0"/>
              <a:t>határozó együttesen, egyetlen mondatrészfunkcióban bővíti az alaptagot. </a:t>
            </a:r>
            <a:endParaRPr lang="hu-HU" dirty="0" smtClean="0"/>
          </a:p>
          <a:p>
            <a:r>
              <a:rPr lang="hu-HU" dirty="0" smtClean="0"/>
              <a:t>eredetileg </a:t>
            </a:r>
            <a:r>
              <a:rPr lang="hu-HU" dirty="0"/>
              <a:t>vagy egy szerkezetbokor tagjai voltak, vagy maguk is alárendelő szerkezetet alkottak egymással.</a:t>
            </a:r>
          </a:p>
          <a:p>
            <a:pPr lvl="0"/>
            <a:r>
              <a:rPr lang="hu-HU" dirty="0" smtClean="0"/>
              <a:t>rendszerint </a:t>
            </a:r>
            <a:r>
              <a:rPr lang="hu-HU" dirty="0"/>
              <a:t>a cselekvésnek kiinduló- és végpontjára utalnak (Szájról szájra száll.).</a:t>
            </a:r>
          </a:p>
          <a:p>
            <a:pPr marL="0" lvl="0" indent="0">
              <a:buNone/>
            </a:pPr>
            <a:r>
              <a:rPr lang="hu-HU" b="1" u="sng" dirty="0" smtClean="0"/>
              <a:t>összekapcsolt határozó:</a:t>
            </a:r>
            <a:r>
              <a:rPr lang="hu-HU" dirty="0" smtClean="0"/>
              <a:t> Hátizsákkal </a:t>
            </a:r>
            <a:r>
              <a:rPr lang="hu-HU" dirty="0"/>
              <a:t>a hátán indult el</a:t>
            </a:r>
            <a:r>
              <a:rPr lang="hu-HU" dirty="0" smtClean="0"/>
              <a:t>.</a:t>
            </a:r>
            <a:endParaRPr lang="hu-HU" dirty="0"/>
          </a:p>
          <a:p>
            <a:pPr marL="0" lvl="0" indent="0">
              <a:buNone/>
            </a:pPr>
            <a:r>
              <a:rPr lang="hu-HU" b="1" u="sng" dirty="0"/>
              <a:t>Összetett határozó</a:t>
            </a:r>
            <a:r>
              <a:rPr lang="hu-HU" dirty="0" smtClean="0"/>
              <a:t>: </a:t>
            </a:r>
          </a:p>
          <a:p>
            <a:r>
              <a:rPr lang="hu-HU" dirty="0" smtClean="0"/>
              <a:t>ragtalan </a:t>
            </a:r>
            <a:r>
              <a:rPr lang="hu-HU" dirty="0"/>
              <a:t>névszó/névmás és főnévi/határozói segédigenév tölti be a határozó szerepét, azt összetett határozónak nevezzük (Igyekszem ügyes lenni. – </a:t>
            </a:r>
            <a:r>
              <a:rPr lang="hu-HU" dirty="0" err="1"/>
              <a:t>aszemantikus</a:t>
            </a:r>
            <a:r>
              <a:rPr lang="hu-HU" dirty="0"/>
              <a:t> vonzat; Orvos lévén nem mondhattam mást. - okhatározó).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összetett állítmánnyal van rokonságban, azzá átalakítható (ügyes lenni → ügyes vagyok; orvos lévén → orvos vagyok).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5390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 smtClean="0"/>
              <a:t>határozóK</a:t>
            </a:r>
            <a:r>
              <a:rPr lang="hu-HU" dirty="0" smtClean="0"/>
              <a:t> 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b="1" dirty="0"/>
              <a:t>komplex </a:t>
            </a:r>
            <a:r>
              <a:rPr lang="hu-HU" b="1" dirty="0" smtClean="0"/>
              <a:t>határozók</a:t>
            </a:r>
            <a:r>
              <a:rPr lang="hu-HU" dirty="0" smtClean="0"/>
              <a:t>: egyidejűleg többféle határozói jelentése van </a:t>
            </a:r>
          </a:p>
          <a:p>
            <a:r>
              <a:rPr lang="hu-HU" b="1" dirty="0" smtClean="0"/>
              <a:t>hely-, idő- </a:t>
            </a:r>
            <a:r>
              <a:rPr lang="hu-HU" b="1" dirty="0"/>
              <a:t>és állapothatározó</a:t>
            </a:r>
            <a:r>
              <a:rPr lang="hu-HU" dirty="0"/>
              <a:t> (útközben azon gondolkoztam), </a:t>
            </a:r>
            <a:endParaRPr lang="hu-HU" dirty="0" smtClean="0"/>
          </a:p>
          <a:p>
            <a:r>
              <a:rPr lang="hu-HU" b="1" dirty="0" smtClean="0"/>
              <a:t>Idő- </a:t>
            </a:r>
            <a:r>
              <a:rPr lang="hu-HU" b="1" dirty="0"/>
              <a:t>és állapothatározó</a:t>
            </a:r>
            <a:r>
              <a:rPr lang="hu-HU" dirty="0"/>
              <a:t> (szántván a paraszt), </a:t>
            </a:r>
            <a:endParaRPr lang="hu-HU" dirty="0" smtClean="0"/>
          </a:p>
          <a:p>
            <a:r>
              <a:rPr lang="hu-HU" b="1" dirty="0" smtClean="0"/>
              <a:t>Idő- </a:t>
            </a:r>
            <a:r>
              <a:rPr lang="hu-HU" b="1" dirty="0"/>
              <a:t>és külső állapothatározó</a:t>
            </a:r>
            <a:r>
              <a:rPr lang="hu-HU" dirty="0"/>
              <a:t> (napvilágnál szedte le a gyümölcsöt), </a:t>
            </a:r>
            <a:endParaRPr lang="hu-HU" dirty="0" smtClean="0"/>
          </a:p>
          <a:p>
            <a:r>
              <a:rPr lang="hu-HU" b="1" dirty="0" smtClean="0"/>
              <a:t>Idő-, ok- </a:t>
            </a:r>
            <a:r>
              <a:rPr lang="hu-HU" b="1" dirty="0"/>
              <a:t>és külső állapothatározó</a:t>
            </a:r>
            <a:r>
              <a:rPr lang="hu-HU" dirty="0"/>
              <a:t> (elfelejtette a nagy kapkodásban), </a:t>
            </a:r>
            <a:endParaRPr lang="hu-HU" dirty="0" smtClean="0"/>
          </a:p>
          <a:p>
            <a:r>
              <a:rPr lang="hu-HU" b="1" dirty="0" smtClean="0"/>
              <a:t>Állapot- </a:t>
            </a:r>
            <a:r>
              <a:rPr lang="hu-HU" b="1" dirty="0"/>
              <a:t>és módhatározó</a:t>
            </a:r>
            <a:r>
              <a:rPr lang="hu-HU" dirty="0"/>
              <a:t> (ilyen feketén lát most mindent), </a:t>
            </a:r>
            <a:endParaRPr lang="hu-HU" dirty="0" smtClean="0"/>
          </a:p>
          <a:p>
            <a:r>
              <a:rPr lang="hu-HU" b="1" dirty="0" smtClean="0"/>
              <a:t>Állapot- </a:t>
            </a:r>
            <a:r>
              <a:rPr lang="hu-HU" b="1" dirty="0"/>
              <a:t>és társhatározó</a:t>
            </a:r>
            <a:r>
              <a:rPr lang="hu-HU" dirty="0"/>
              <a:t> (seregestül jöttek), </a:t>
            </a:r>
            <a:endParaRPr lang="hu-HU" dirty="0" smtClean="0"/>
          </a:p>
          <a:p>
            <a:r>
              <a:rPr lang="hu-HU" b="1" dirty="0" smtClean="0"/>
              <a:t>Állapot- </a:t>
            </a:r>
            <a:r>
              <a:rPr lang="hu-HU" b="1" dirty="0"/>
              <a:t>és okhatározó</a:t>
            </a:r>
            <a:r>
              <a:rPr lang="hu-HU" dirty="0"/>
              <a:t> (dúlt-fúlt mérgében).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3997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74"/>
            <a:ext cx="8712968" cy="6744704"/>
          </a:xfrm>
        </p:spPr>
      </p:pic>
    </p:spTree>
    <p:extLst>
      <p:ext uri="{BB962C8B-B14F-4D97-AF65-F5344CB8AC3E}">
        <p14:creationId xmlns:p14="http://schemas.microsoft.com/office/powerpoint/2010/main" val="7586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70253"/>
            <a:ext cx="5184576" cy="6756866"/>
          </a:xfrm>
        </p:spPr>
      </p:pic>
    </p:spTree>
    <p:extLst>
      <p:ext uri="{BB962C8B-B14F-4D97-AF65-F5344CB8AC3E}">
        <p14:creationId xmlns:p14="http://schemas.microsoft.com/office/powerpoint/2010/main" val="42593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98827"/>
            <a:ext cx="4464496" cy="5732621"/>
          </a:xfrm>
        </p:spPr>
      </p:pic>
    </p:spTree>
    <p:extLst>
      <p:ext uri="{BB962C8B-B14F-4D97-AF65-F5344CB8AC3E}">
        <p14:creationId xmlns:p14="http://schemas.microsoft.com/office/powerpoint/2010/main" val="13076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36912"/>
            <a:ext cx="5755272" cy="3057488"/>
          </a:xfrm>
        </p:spPr>
      </p:pic>
    </p:spTree>
    <p:extLst>
      <p:ext uri="{BB962C8B-B14F-4D97-AF65-F5344CB8AC3E}">
        <p14:creationId xmlns:p14="http://schemas.microsoft.com/office/powerpoint/2010/main" val="11557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114800"/>
          </a:xfrm>
        </p:spPr>
        <p:txBody>
          <a:bodyPr/>
          <a:lstStyle/>
          <a:p>
            <a:pPr lvl="0"/>
            <a:r>
              <a:rPr lang="hu-HU" dirty="0" smtClean="0"/>
              <a:t>Az </a:t>
            </a:r>
            <a:r>
              <a:rPr lang="hu-HU" dirty="0"/>
              <a:t>egyes szakirodalmakban olyan megállapításokkal is találkozhatunk, hogy valójában a </a:t>
            </a:r>
            <a:r>
              <a:rPr lang="hu-HU" b="1" dirty="0"/>
              <a:t>tárgy nem is külön mondatrész, hanem a határozók egyik fajtája</a:t>
            </a:r>
            <a:r>
              <a:rPr lang="hu-HU" dirty="0"/>
              <a:t>. </a:t>
            </a:r>
            <a:endParaRPr lang="hu-HU" dirty="0" smtClean="0"/>
          </a:p>
          <a:p>
            <a:pPr lvl="1"/>
            <a:r>
              <a:rPr lang="hu-HU" b="1" dirty="0" smtClean="0"/>
              <a:t>Történetileg </a:t>
            </a:r>
            <a:r>
              <a:rPr lang="hu-HU" b="1" dirty="0"/>
              <a:t>valóban a határozókból fejlődött ki, de ma már viszonyjelentése és alakja szerint is elkülönül a határozóktól</a:t>
            </a:r>
            <a:r>
              <a:rPr lang="hu-HU" b="1" dirty="0" smtClean="0"/>
              <a:t>.</a:t>
            </a:r>
          </a:p>
          <a:p>
            <a:pPr lvl="0"/>
            <a:r>
              <a:rPr lang="hu-HU" dirty="0"/>
              <a:t>A tárgy mindig </a:t>
            </a:r>
            <a:r>
              <a:rPr lang="hu-HU" b="1" dirty="0"/>
              <a:t>kötött bővítmény</a:t>
            </a:r>
            <a:r>
              <a:rPr lang="hu-HU" dirty="0"/>
              <a:t>, a tárgyas ige bővítménye.</a:t>
            </a:r>
          </a:p>
          <a:p>
            <a:pPr lvl="1"/>
            <a:r>
              <a:rPr lang="hu-HU" dirty="0"/>
              <a:t>Az alaptag jelentésétől függően lehet </a:t>
            </a:r>
            <a:r>
              <a:rPr lang="hu-HU" b="1" dirty="0"/>
              <a:t>kötelező</a:t>
            </a:r>
            <a:r>
              <a:rPr lang="hu-HU" dirty="0"/>
              <a:t> (</a:t>
            </a:r>
            <a:r>
              <a:rPr lang="hu-HU" i="1" dirty="0"/>
              <a:t>készít valamit</a:t>
            </a:r>
            <a:r>
              <a:rPr lang="hu-HU" dirty="0"/>
              <a:t>) vagy </a:t>
            </a:r>
            <a:r>
              <a:rPr lang="hu-HU" b="1" dirty="0"/>
              <a:t>fakultatív</a:t>
            </a:r>
            <a:r>
              <a:rPr lang="hu-HU" dirty="0"/>
              <a:t> (</a:t>
            </a:r>
            <a:r>
              <a:rPr lang="hu-HU" i="1" dirty="0"/>
              <a:t>olvas valamit</a:t>
            </a:r>
            <a:r>
              <a:rPr lang="hu-HU" dirty="0"/>
              <a:t>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2835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határozó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háromirányúság</a:t>
            </a:r>
            <a:r>
              <a:rPr lang="hu-HU" dirty="0"/>
              <a:t>, </a:t>
            </a:r>
            <a:r>
              <a:rPr lang="hu-HU" dirty="0" smtClean="0"/>
              <a:t>a </a:t>
            </a:r>
            <a:r>
              <a:rPr lang="hu-HU" dirty="0"/>
              <a:t>legtisztábban a helyhatározók körében figyelhetők meg.</a:t>
            </a:r>
          </a:p>
          <a:p>
            <a:pPr lvl="1"/>
            <a:r>
              <a:rPr lang="hu-HU" dirty="0"/>
              <a:t>A helyhatározó megjelölheti, hogy az alaptagban kifejezett cselekvés, történés honnan indul ki, hol játszódik le és merre, illetve meddig tart.</a:t>
            </a:r>
          </a:p>
          <a:p>
            <a:pPr lvl="1"/>
            <a:r>
              <a:rPr lang="hu-HU" dirty="0"/>
              <a:t>Mivel a többi határozó a helyhatározóból alakult ki ez a háromirányúság kiterjedt a határozók egész rendszerére.</a:t>
            </a:r>
          </a:p>
          <a:p>
            <a:pPr lvl="1"/>
            <a:r>
              <a:rPr lang="hu-HU" dirty="0"/>
              <a:t>Így az egyes határozófajtákon belül megkülönböztetünk előzményhatározókat, tartamhatározókat és véghatározókat.</a:t>
            </a:r>
          </a:p>
        </p:txBody>
      </p:sp>
    </p:spTree>
    <p:extLst>
      <p:ext uri="{BB962C8B-B14F-4D97-AF65-F5344CB8AC3E}">
        <p14:creationId xmlns:p14="http://schemas.microsoft.com/office/powerpoint/2010/main" val="1926775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6411312" cy="4066318"/>
          </a:xfrm>
        </p:spPr>
      </p:pic>
    </p:spTree>
    <p:extLst>
      <p:ext uri="{BB962C8B-B14F-4D97-AF65-F5344CB8AC3E}">
        <p14:creationId xmlns:p14="http://schemas.microsoft.com/office/powerpoint/2010/main" val="754128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52735"/>
            <a:ext cx="4752528" cy="4511189"/>
          </a:xfrm>
        </p:spPr>
      </p:pic>
    </p:spTree>
    <p:extLst>
      <p:ext uri="{BB962C8B-B14F-4D97-AF65-F5344CB8AC3E}">
        <p14:creationId xmlns:p14="http://schemas.microsoft.com/office/powerpoint/2010/main" val="4269792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jelző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Tipikusan </a:t>
            </a:r>
            <a:r>
              <a:rPr lang="hu-HU" dirty="0"/>
              <a:t>főnévi alaptag bővítménye, általában szabad bővítmény.</a:t>
            </a:r>
          </a:p>
          <a:p>
            <a:pPr lvl="0"/>
            <a:r>
              <a:rPr lang="hu-HU" dirty="0"/>
              <a:t>Megjelölheti az alaptagban, a jelzett szóban kifejezett fogalomnak valamilyen tulajdonságát (minőségét, mennyiségét), birtokosát.</a:t>
            </a:r>
          </a:p>
          <a:p>
            <a:pPr lvl="0"/>
            <a:r>
              <a:rPr lang="hu-HU" dirty="0"/>
              <a:t>A jelző </a:t>
            </a:r>
            <a:r>
              <a:rPr lang="hu-HU" dirty="0" smtClean="0"/>
              <a:t>kötött </a:t>
            </a:r>
            <a:r>
              <a:rPr lang="hu-HU" dirty="0"/>
              <a:t>helyű mondatrész, szabályosan általában megelőzi jelzett szavát, a főnevet.</a:t>
            </a:r>
          </a:p>
          <a:p>
            <a:pPr lvl="0"/>
            <a:r>
              <a:rPr lang="hu-HU" dirty="0"/>
              <a:t>Szoros kapcsolatban van jelzett szavával, elválaszthatatlan tőle, a jelző léte a szintagmához van kötve, csak szószerkezetben él (jelzett szó nélkül megszűnik jelző lenni).</a:t>
            </a:r>
          </a:p>
          <a:p>
            <a:pPr lvl="0"/>
            <a:r>
              <a:rPr lang="hu-HU" dirty="0"/>
              <a:t>Mivel függő helyzetű mondatrész, </a:t>
            </a:r>
            <a:r>
              <a:rPr lang="hu-HU" b="1" dirty="0"/>
              <a:t>nem azonos rangú </a:t>
            </a:r>
            <a:r>
              <a:rPr lang="hu-HU" dirty="0"/>
              <a:t>a többi bővítménnyel.</a:t>
            </a:r>
          </a:p>
          <a:p>
            <a:pPr lvl="0"/>
            <a:r>
              <a:rPr lang="hu-HU" dirty="0"/>
              <a:t>Jelzővé valójában egy korábbi mondatnak az állítmánya válik (A fiú </a:t>
            </a:r>
            <a:r>
              <a:rPr lang="hu-HU" b="1" dirty="0"/>
              <a:t>értelmes</a:t>
            </a:r>
            <a:r>
              <a:rPr lang="hu-HU" dirty="0"/>
              <a:t>. – az </a:t>
            </a:r>
            <a:r>
              <a:rPr lang="hu-HU" b="1" dirty="0"/>
              <a:t>értelmes</a:t>
            </a:r>
            <a:r>
              <a:rPr lang="hu-HU" dirty="0"/>
              <a:t> fiú jól felel</a:t>
            </a:r>
            <a:r>
              <a:rPr lang="hu-HU" dirty="0" smtClean="0"/>
              <a:t>.) (l. DEME!)</a:t>
            </a:r>
            <a:endParaRPr lang="hu-HU" dirty="0"/>
          </a:p>
          <a:p>
            <a:pPr lvl="0"/>
            <a:r>
              <a:rPr lang="hu-HU" dirty="0"/>
              <a:t>A jelző kerülhet a jelzett szó mögé </a:t>
            </a:r>
            <a:r>
              <a:rPr lang="hu-HU" dirty="0" smtClean="0"/>
              <a:t>is. A </a:t>
            </a:r>
            <a:r>
              <a:rPr lang="hu-HU" dirty="0"/>
              <a:t>hátravetett jelzőt </a:t>
            </a:r>
            <a:r>
              <a:rPr lang="hu-HU" dirty="0" smtClean="0"/>
              <a:t>inkább </a:t>
            </a:r>
            <a:r>
              <a:rPr lang="hu-HU" dirty="0"/>
              <a:t>értelmezőnek tartjuk, ami egy olyan hátra vetett mondatrész tehát, mely utólag értelmezi az alaptagban megjelöltet.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8893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jelző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u-HU" dirty="0"/>
              <a:t>A jelző </a:t>
            </a:r>
            <a:r>
              <a:rPr lang="hu-HU" b="1" dirty="0"/>
              <a:t>kötött bővítményként </a:t>
            </a:r>
            <a:r>
              <a:rPr lang="hu-HU" dirty="0"/>
              <a:t>is megjelenhet bizonyos jelentéstípusú főnevek mellett. </a:t>
            </a:r>
            <a:r>
              <a:rPr lang="hu-HU" dirty="0" err="1"/>
              <a:t>Pl</a:t>
            </a:r>
            <a:r>
              <a:rPr lang="hu-HU" dirty="0"/>
              <a:t>: a mennyiségjelző a mértékjelölő főnevek mellett (két kiló kenyér); a birtokos jelző a viszonyjelölő és a helyzetjelölő főnevek mellett (Jóskának az öccse, az asztal közepe).</a:t>
            </a:r>
          </a:p>
          <a:p>
            <a:pPr lvl="0"/>
            <a:r>
              <a:rPr lang="hu-HU" dirty="0"/>
              <a:t>A jelzős szerkezet alaptagja a főnévből képzett más szófajú szó, például </a:t>
            </a:r>
            <a:r>
              <a:rPr lang="hu-HU" b="1" dirty="0"/>
              <a:t>melléknév</a:t>
            </a:r>
            <a:r>
              <a:rPr lang="hu-HU" dirty="0"/>
              <a:t> is lehet, s ilyenkor a képzett melléknév megtartja az eredeti főnévi jelző bővítményét (barna kalapos nő, magas termetű férfi).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4150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jelző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/>
              <a:t>Fajtái:</a:t>
            </a:r>
            <a:endParaRPr lang="hu-HU" dirty="0"/>
          </a:p>
          <a:p>
            <a:r>
              <a:rPr lang="hu-HU" dirty="0" smtClean="0"/>
              <a:t>minősítő </a:t>
            </a:r>
            <a:r>
              <a:rPr lang="hu-HU" dirty="0"/>
              <a:t>jelzők: minőség- és mennyiségjelző</a:t>
            </a:r>
          </a:p>
          <a:p>
            <a:r>
              <a:rPr lang="hu-HU" dirty="0" smtClean="0"/>
              <a:t>mutató </a:t>
            </a:r>
            <a:r>
              <a:rPr lang="hu-HU" dirty="0"/>
              <a:t>névmási kijelölő jelző</a:t>
            </a:r>
          </a:p>
          <a:p>
            <a:r>
              <a:rPr lang="hu-HU" dirty="0" smtClean="0"/>
              <a:t>birtokos </a:t>
            </a:r>
            <a:r>
              <a:rPr lang="hu-HU" dirty="0"/>
              <a:t>jelző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09493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jelző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b="1" dirty="0" smtClean="0"/>
              <a:t>Minősítő jelző</a:t>
            </a:r>
            <a:endParaRPr lang="hu-HU" sz="1400" dirty="0" smtClean="0"/>
          </a:p>
          <a:p>
            <a:r>
              <a:rPr lang="hu-HU" sz="1400" dirty="0" smtClean="0"/>
              <a:t> A jelzett szó minőségi, mennyiségi tulajdonságát jelöli.</a:t>
            </a:r>
          </a:p>
          <a:p>
            <a:r>
              <a:rPr lang="hu-HU" sz="1400" dirty="0" smtClean="0"/>
              <a:t>Mindig a jelzett szó előtt áll.</a:t>
            </a:r>
          </a:p>
          <a:p>
            <a:r>
              <a:rPr lang="hu-HU" sz="1400" b="1" dirty="0" smtClean="0"/>
              <a:t>Alak</a:t>
            </a:r>
            <a:r>
              <a:rPr lang="hu-HU" sz="1400" dirty="0" smtClean="0"/>
              <a:t>i </a:t>
            </a:r>
            <a:r>
              <a:rPr lang="hu-HU" sz="1400" dirty="0"/>
              <a:t>jelölőjük nincs (tehát nem veszik fel a jelzett szó ragjait, jeleit), csak a szórend jelöli létezésüket.</a:t>
            </a:r>
          </a:p>
          <a:p>
            <a:pPr marL="0" indent="0">
              <a:buNone/>
            </a:pPr>
            <a:r>
              <a:rPr lang="hu-HU" sz="1400" dirty="0" smtClean="0"/>
              <a:t>Fajtái</a:t>
            </a:r>
            <a:r>
              <a:rPr lang="hu-HU" sz="1400" dirty="0"/>
              <a:t>:</a:t>
            </a:r>
          </a:p>
          <a:p>
            <a:r>
              <a:rPr lang="hu-HU" sz="1400" b="1" dirty="0" smtClean="0"/>
              <a:t>Minőségjelző: </a:t>
            </a:r>
            <a:r>
              <a:rPr lang="hu-HU" sz="1400" dirty="0" smtClean="0"/>
              <a:t>Egy </a:t>
            </a:r>
            <a:r>
              <a:rPr lang="hu-HU" sz="1400" dirty="0"/>
              <a:t>ismertetőjegy hozzáadásával, egy tulajdonság kiemelésével, esetleg rámutatás szerűen gazdagítja a jelzett szó </a:t>
            </a:r>
            <a:r>
              <a:rPr lang="hu-HU" sz="1400" dirty="0" smtClean="0"/>
              <a:t>jelentéstartalmát: </a:t>
            </a:r>
            <a:r>
              <a:rPr lang="hu-HU" sz="1400" b="1" dirty="0"/>
              <a:t>ügyes</a:t>
            </a:r>
            <a:r>
              <a:rPr lang="hu-HU" sz="1400" dirty="0"/>
              <a:t> </a:t>
            </a:r>
            <a:r>
              <a:rPr lang="hu-HU" sz="1400" dirty="0" smtClean="0"/>
              <a:t>gyerek. </a:t>
            </a:r>
            <a:r>
              <a:rPr lang="hu-HU" sz="1400" b="1" dirty="0" smtClean="0"/>
              <a:t>három</a:t>
            </a:r>
            <a:r>
              <a:rPr lang="hu-HU" sz="1400" dirty="0" smtClean="0"/>
              <a:t> kislány, </a:t>
            </a:r>
            <a:r>
              <a:rPr lang="hu-HU" sz="1400" b="1" dirty="0" smtClean="0"/>
              <a:t>lehulló</a:t>
            </a:r>
            <a:r>
              <a:rPr lang="hu-HU" sz="1400" dirty="0" smtClean="0"/>
              <a:t> levél, az </a:t>
            </a:r>
            <a:r>
              <a:rPr lang="hu-HU" sz="1400" dirty="0"/>
              <a:t>IBUSZ </a:t>
            </a:r>
            <a:r>
              <a:rPr lang="hu-HU" sz="1400" b="1" dirty="0"/>
              <a:t>szervezte</a:t>
            </a:r>
            <a:r>
              <a:rPr lang="hu-HU" sz="1400" dirty="0"/>
              <a:t> </a:t>
            </a:r>
            <a:r>
              <a:rPr lang="hu-HU" sz="1400" dirty="0" smtClean="0"/>
              <a:t>utazás, a </a:t>
            </a:r>
            <a:r>
              <a:rPr lang="hu-HU" sz="1400" b="1" dirty="0"/>
              <a:t>ház melletti</a:t>
            </a:r>
            <a:r>
              <a:rPr lang="hu-HU" sz="1400" dirty="0"/>
              <a:t> </a:t>
            </a:r>
            <a:r>
              <a:rPr lang="hu-HU" sz="1400" dirty="0" smtClean="0"/>
              <a:t>diófa, </a:t>
            </a:r>
            <a:r>
              <a:rPr lang="hu-HU" sz="1400" b="1" dirty="0" smtClean="0"/>
              <a:t>össze-vissza</a:t>
            </a:r>
            <a:r>
              <a:rPr lang="hu-HU" sz="1400" dirty="0" smtClean="0"/>
              <a:t> élet, </a:t>
            </a:r>
            <a:r>
              <a:rPr lang="hu-HU" sz="1400" b="1" dirty="0" smtClean="0"/>
              <a:t>férfi</a:t>
            </a:r>
            <a:r>
              <a:rPr lang="hu-HU" sz="1400" dirty="0" smtClean="0"/>
              <a:t> vendég, </a:t>
            </a:r>
            <a:r>
              <a:rPr lang="hu-HU" sz="1400" b="1" dirty="0" smtClean="0"/>
              <a:t>Pista</a:t>
            </a:r>
            <a:r>
              <a:rPr lang="hu-HU" sz="1400" dirty="0" smtClean="0"/>
              <a:t> bátyám</a:t>
            </a:r>
          </a:p>
          <a:p>
            <a:pPr lvl="1"/>
            <a:r>
              <a:rPr lang="hu-HU" sz="1400" dirty="0"/>
              <a:t>Lehet </a:t>
            </a:r>
            <a:r>
              <a:rPr lang="hu-HU" sz="1400" dirty="0" err="1"/>
              <a:t>egyedítő</a:t>
            </a:r>
            <a:r>
              <a:rPr lang="hu-HU" sz="1400" dirty="0"/>
              <a:t> használatú, ilyenkor </a:t>
            </a:r>
            <a:r>
              <a:rPr lang="hu-HU" sz="1400" b="1" dirty="0"/>
              <a:t>kijelölő jelzőnek </a:t>
            </a:r>
            <a:r>
              <a:rPr lang="hu-HU" sz="1400" dirty="0"/>
              <a:t>is nevezzük.</a:t>
            </a:r>
            <a:endParaRPr lang="hu-HU" sz="1400" dirty="0" smtClean="0"/>
          </a:p>
          <a:p>
            <a:r>
              <a:rPr lang="hu-HU" sz="1400" b="1" dirty="0"/>
              <a:t>Mennyiségjelző</a:t>
            </a:r>
            <a:r>
              <a:rPr lang="hu-HU" sz="1400" dirty="0"/>
              <a:t>, ami mennyiségi tulajdonságot jelöl.</a:t>
            </a: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1804567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jelző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Kifejezheti </a:t>
            </a:r>
            <a:r>
              <a:rPr lang="hu-HU" dirty="0"/>
              <a:t>a minősítő jelzőt egy </a:t>
            </a:r>
            <a:r>
              <a:rPr lang="hu-HU" b="1" dirty="0"/>
              <a:t>egyszerű szó</a:t>
            </a:r>
            <a:r>
              <a:rPr lang="hu-HU" dirty="0"/>
              <a:t> (sárga rózsa), vagy </a:t>
            </a:r>
            <a:r>
              <a:rPr lang="hu-HU" b="1" dirty="0"/>
              <a:t>morfológiai természetű szókapcsolat</a:t>
            </a:r>
            <a:r>
              <a:rPr lang="hu-HU" dirty="0"/>
              <a:t> (az asztal alatti hely</a:t>
            </a:r>
            <a:r>
              <a:rPr lang="hu-HU" dirty="0" smtClean="0"/>
              <a:t>). Ehhez hasonlít </a:t>
            </a:r>
            <a:r>
              <a:rPr lang="hu-HU" dirty="0"/>
              <a:t>a „tömegtől való félelem” szerkezet, amit a szakirodalom </a:t>
            </a:r>
            <a:r>
              <a:rPr lang="hu-HU" b="1" dirty="0"/>
              <a:t>összetett jelzőnek</a:t>
            </a:r>
            <a:r>
              <a:rPr lang="hu-HU" dirty="0"/>
              <a:t> minősít.</a:t>
            </a:r>
          </a:p>
          <a:p>
            <a:pPr lvl="1"/>
            <a:r>
              <a:rPr lang="hu-HU" dirty="0"/>
              <a:t>Hasonlít az eddig említett összetett mondatrészekhez abban, hogy egy névszó és segédszó alkotja. </a:t>
            </a:r>
          </a:p>
          <a:p>
            <a:pPr lvl="1"/>
            <a:r>
              <a:rPr lang="hu-HU" dirty="0"/>
              <a:t>Lényegesen eltér azonban abban, hogy nem alakítható összetett állítmánnyá.</a:t>
            </a:r>
          </a:p>
          <a:p>
            <a:r>
              <a:rPr lang="hu-HU" b="1" dirty="0" smtClean="0"/>
              <a:t>Halmozottak</a:t>
            </a:r>
            <a:r>
              <a:rPr lang="hu-HU" dirty="0" smtClean="0"/>
              <a:t> </a:t>
            </a:r>
            <a:r>
              <a:rPr lang="hu-HU" dirty="0"/>
              <a:t>(magas, szőke férfi), </a:t>
            </a:r>
            <a:r>
              <a:rPr lang="hu-HU" b="1" dirty="0"/>
              <a:t>szerkezetesek</a:t>
            </a:r>
            <a:r>
              <a:rPr lang="hu-HU" dirty="0"/>
              <a:t> (a Mecsekből való sétabot), </a:t>
            </a:r>
            <a:r>
              <a:rPr lang="hu-HU" b="1" dirty="0"/>
              <a:t>többszörösek</a:t>
            </a:r>
            <a:r>
              <a:rPr lang="hu-HU" dirty="0"/>
              <a:t> (barna kalapos hölgy).</a:t>
            </a:r>
          </a:p>
        </p:txBody>
      </p:sp>
    </p:spTree>
    <p:extLst>
      <p:ext uri="{BB962C8B-B14F-4D97-AF65-F5344CB8AC3E}">
        <p14:creationId xmlns:p14="http://schemas.microsoft.com/office/powerpoint/2010/main" val="859231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jelző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Mutató névmási </a:t>
            </a:r>
            <a:r>
              <a:rPr lang="hu-HU" b="1" dirty="0" smtClean="0"/>
              <a:t>kijelölő </a:t>
            </a:r>
            <a:r>
              <a:rPr lang="hu-HU" b="1" dirty="0"/>
              <a:t>jelző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főnévi az, ez mutató névmás gyakran fordul elő jelzőként aktuális jelentéstartalommal, szerepe mindig a kijelölő funkcióra korlátozódik.</a:t>
            </a:r>
          </a:p>
          <a:p>
            <a:r>
              <a:rPr lang="hu-HU" b="1" dirty="0" smtClean="0"/>
              <a:t>Szófaja: </a:t>
            </a:r>
            <a:r>
              <a:rPr lang="hu-HU" dirty="0" smtClean="0"/>
              <a:t>Mutató </a:t>
            </a:r>
            <a:r>
              <a:rPr lang="hu-HU" dirty="0"/>
              <a:t>névmás.</a:t>
            </a:r>
          </a:p>
          <a:p>
            <a:r>
              <a:rPr lang="hu-HU" b="1" dirty="0" smtClean="0"/>
              <a:t>Alakja:</a:t>
            </a:r>
            <a:r>
              <a:rPr lang="hu-HU" dirty="0"/>
              <a:t> </a:t>
            </a:r>
            <a:r>
              <a:rPr lang="hu-HU" dirty="0" smtClean="0"/>
              <a:t>Mindig egyeztetve </a:t>
            </a:r>
            <a:r>
              <a:rPr lang="hu-HU" dirty="0"/>
              <a:t>van a jelzett szavával, azaz feltüntetjük rajta az alaptag ragjait, névutóját, de a névszójeleket is.</a:t>
            </a:r>
          </a:p>
          <a:p>
            <a:pPr lvl="1"/>
            <a:r>
              <a:rPr lang="hu-HU" dirty="0"/>
              <a:t>Ok: értelmezős szerkezetből keletkeztek hangsúlyeltolódással.</a:t>
            </a:r>
          </a:p>
          <a:p>
            <a:pPr marL="0" indent="0">
              <a:buNone/>
            </a:pPr>
            <a:r>
              <a:rPr lang="hu-HU" b="1" i="1" dirty="0" smtClean="0"/>
              <a:t>Ebben </a:t>
            </a:r>
            <a:r>
              <a:rPr lang="hu-HU" i="1" dirty="0"/>
              <a:t>a </a:t>
            </a:r>
            <a:r>
              <a:rPr lang="hu-HU" i="1" dirty="0" smtClean="0"/>
              <a:t>pillanatban </a:t>
            </a:r>
          </a:p>
          <a:p>
            <a:pPr marL="0" indent="0">
              <a:buNone/>
            </a:pPr>
            <a:r>
              <a:rPr lang="hu-HU" b="1" i="1" dirty="0" smtClean="0"/>
              <a:t>Ez </a:t>
            </a:r>
            <a:r>
              <a:rPr lang="hu-HU" b="1" i="1" dirty="0"/>
              <a:t>előtt</a:t>
            </a:r>
            <a:r>
              <a:rPr lang="hu-HU" i="1" dirty="0"/>
              <a:t> a ház </a:t>
            </a:r>
            <a:r>
              <a:rPr lang="hu-HU" i="1" dirty="0" smtClean="0"/>
              <a:t>előtt </a:t>
            </a:r>
          </a:p>
          <a:p>
            <a:pPr marL="0" indent="0">
              <a:buNone/>
            </a:pPr>
            <a:r>
              <a:rPr lang="hu-HU" b="1" i="1" dirty="0" smtClean="0"/>
              <a:t>Azok</a:t>
            </a:r>
            <a:r>
              <a:rPr lang="hu-HU" i="1" dirty="0" smtClean="0"/>
              <a:t> </a:t>
            </a:r>
            <a:r>
              <a:rPr lang="hu-HU" i="1" dirty="0"/>
              <a:t>a </a:t>
            </a:r>
            <a:r>
              <a:rPr lang="hu-HU" i="1" dirty="0" smtClean="0"/>
              <a:t>gyerekek </a:t>
            </a:r>
          </a:p>
          <a:p>
            <a:pPr marL="0" indent="0">
              <a:buNone/>
            </a:pPr>
            <a:r>
              <a:rPr lang="hu-HU" b="1" i="1" dirty="0" smtClean="0"/>
              <a:t>Ezé</a:t>
            </a:r>
            <a:r>
              <a:rPr lang="hu-HU" i="1" dirty="0" smtClean="0"/>
              <a:t> </a:t>
            </a:r>
            <a:r>
              <a:rPr lang="hu-HU" i="1" dirty="0"/>
              <a:t>a kislányé</a:t>
            </a:r>
          </a:p>
        </p:txBody>
      </p:sp>
    </p:spTree>
    <p:extLst>
      <p:ext uri="{BB962C8B-B14F-4D97-AF65-F5344CB8AC3E}">
        <p14:creationId xmlns:p14="http://schemas.microsoft.com/office/powerpoint/2010/main" val="2854131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jelző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Birtokos </a:t>
            </a:r>
            <a:r>
              <a:rPr lang="hu-HU" b="1" dirty="0" smtClean="0"/>
              <a:t>jelző: </a:t>
            </a:r>
            <a:r>
              <a:rPr lang="hu-HU" dirty="0" smtClean="0"/>
              <a:t>tulajdonviszonyt</a:t>
            </a:r>
            <a:r>
              <a:rPr lang="hu-HU" dirty="0"/>
              <a:t>, rész-egész viszonyt, társadalmi, családi összetartozást vagy másfajta </a:t>
            </a:r>
            <a:r>
              <a:rPr lang="hu-HU" dirty="0" smtClean="0"/>
              <a:t>hozzátartozást fejez ki.</a:t>
            </a:r>
            <a:endParaRPr lang="hu-HU" dirty="0"/>
          </a:p>
          <a:p>
            <a:r>
              <a:rPr lang="hu-HU" dirty="0" smtClean="0"/>
              <a:t>Főnév, </a:t>
            </a:r>
            <a:r>
              <a:rPr lang="hu-HU" dirty="0"/>
              <a:t> </a:t>
            </a:r>
            <a:r>
              <a:rPr lang="hu-HU" dirty="0" smtClean="0"/>
              <a:t>Főnévi névmás, </a:t>
            </a:r>
            <a:r>
              <a:rPr lang="hu-HU" dirty="0"/>
              <a:t> </a:t>
            </a:r>
            <a:r>
              <a:rPr lang="hu-HU" dirty="0" smtClean="0"/>
              <a:t>Főnévi igenév, </a:t>
            </a:r>
            <a:r>
              <a:rPr lang="hu-HU" dirty="0"/>
              <a:t> </a:t>
            </a:r>
            <a:r>
              <a:rPr lang="hu-HU" dirty="0" smtClean="0"/>
              <a:t>Főnévi </a:t>
            </a:r>
            <a:r>
              <a:rPr lang="hu-HU" dirty="0"/>
              <a:t>értékű </a:t>
            </a:r>
            <a:r>
              <a:rPr lang="hu-HU" dirty="0" smtClean="0"/>
              <a:t>szó</a:t>
            </a:r>
          </a:p>
          <a:p>
            <a:pPr marL="0" indent="0">
              <a:buNone/>
            </a:pPr>
            <a:r>
              <a:rPr lang="hu-HU" i="1" dirty="0"/>
              <a:t>a </a:t>
            </a:r>
            <a:r>
              <a:rPr lang="hu-HU" b="1" i="1" dirty="0"/>
              <a:t>fiú</a:t>
            </a:r>
            <a:r>
              <a:rPr lang="hu-HU" i="1" dirty="0"/>
              <a:t> könyve</a:t>
            </a:r>
          </a:p>
          <a:p>
            <a:pPr marL="0" indent="0">
              <a:buNone/>
            </a:pPr>
            <a:r>
              <a:rPr lang="hu-HU" i="1" dirty="0"/>
              <a:t> </a:t>
            </a:r>
            <a:r>
              <a:rPr lang="hu-HU" i="1" dirty="0" smtClean="0"/>
              <a:t>a </a:t>
            </a:r>
            <a:r>
              <a:rPr lang="hu-HU" b="1" i="1" dirty="0"/>
              <a:t>te</a:t>
            </a:r>
            <a:r>
              <a:rPr lang="hu-HU" i="1" dirty="0"/>
              <a:t> dolgod</a:t>
            </a:r>
          </a:p>
          <a:p>
            <a:pPr marL="0" indent="0">
              <a:buNone/>
            </a:pPr>
            <a:r>
              <a:rPr lang="hu-HU" i="1" dirty="0"/>
              <a:t> </a:t>
            </a:r>
            <a:r>
              <a:rPr lang="hu-HU" i="1" dirty="0" smtClean="0"/>
              <a:t>itt </a:t>
            </a:r>
            <a:r>
              <a:rPr lang="hu-HU" i="1" dirty="0"/>
              <a:t>az ideje </a:t>
            </a:r>
            <a:r>
              <a:rPr lang="hu-HU" b="1" i="1" dirty="0"/>
              <a:t>befejezni</a:t>
            </a:r>
            <a:endParaRPr lang="hu-HU" i="1" dirty="0"/>
          </a:p>
          <a:p>
            <a:pPr marL="0" indent="0">
              <a:buNone/>
            </a:pPr>
            <a:r>
              <a:rPr lang="hu-HU" i="1" dirty="0"/>
              <a:t> </a:t>
            </a:r>
            <a:r>
              <a:rPr lang="hu-HU" b="1" i="1" dirty="0" smtClean="0"/>
              <a:t>mennyinek</a:t>
            </a:r>
            <a:r>
              <a:rPr lang="hu-HU" i="1" dirty="0" smtClean="0"/>
              <a:t> </a:t>
            </a:r>
            <a:r>
              <a:rPr lang="hu-HU" i="1" dirty="0"/>
              <a:t>a fele</a:t>
            </a:r>
          </a:p>
        </p:txBody>
      </p:sp>
    </p:spTree>
    <p:extLst>
      <p:ext uri="{BB962C8B-B14F-4D97-AF65-F5344CB8AC3E}">
        <p14:creationId xmlns:p14="http://schemas.microsoft.com/office/powerpoint/2010/main" val="335591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Szófaja: </a:t>
            </a:r>
            <a:endParaRPr lang="hu-HU" dirty="0"/>
          </a:p>
          <a:p>
            <a:pPr lvl="0"/>
            <a:r>
              <a:rPr lang="hu-HU" dirty="0" smtClean="0"/>
              <a:t>alapvetően </a:t>
            </a:r>
            <a:r>
              <a:rPr lang="hu-HU" b="1" dirty="0"/>
              <a:t>főnévi</a:t>
            </a:r>
            <a:r>
              <a:rPr lang="hu-HU" dirty="0"/>
              <a:t> természetű szó:</a:t>
            </a:r>
          </a:p>
          <a:p>
            <a:pPr lvl="1"/>
            <a:r>
              <a:rPr lang="hu-HU" dirty="0"/>
              <a:t>Elsősorban főnév (</a:t>
            </a:r>
            <a:r>
              <a:rPr lang="hu-HU" i="1" dirty="0"/>
              <a:t>levelet</a:t>
            </a:r>
            <a:r>
              <a:rPr lang="hu-HU" dirty="0"/>
              <a:t> ír).</a:t>
            </a:r>
          </a:p>
          <a:p>
            <a:pPr lvl="1"/>
            <a:r>
              <a:rPr lang="hu-HU" dirty="0"/>
              <a:t>Főnévi névmás (</a:t>
            </a:r>
            <a:r>
              <a:rPr lang="hu-HU" i="1" dirty="0"/>
              <a:t>téged</a:t>
            </a:r>
            <a:r>
              <a:rPr lang="hu-HU" dirty="0"/>
              <a:t> keresnek).</a:t>
            </a:r>
          </a:p>
          <a:p>
            <a:pPr lvl="1"/>
            <a:r>
              <a:rPr lang="hu-HU" dirty="0"/>
              <a:t>Aktuálisan főnévi értékben szereplő más lexikális szófajjal rendelkező szó (</a:t>
            </a:r>
            <a:r>
              <a:rPr lang="hu-HU" i="1" dirty="0"/>
              <a:t>jajt</a:t>
            </a:r>
            <a:r>
              <a:rPr lang="hu-HU" dirty="0"/>
              <a:t> kiáltott).</a:t>
            </a:r>
          </a:p>
          <a:p>
            <a:r>
              <a:rPr lang="hu-HU" b="1" dirty="0"/>
              <a:t>Főnévi igenév</a:t>
            </a:r>
            <a:r>
              <a:rPr lang="hu-HU" dirty="0"/>
              <a:t>: rendszerint a </a:t>
            </a:r>
            <a:r>
              <a:rPr lang="hu-HU" i="1" dirty="0"/>
              <a:t>tud, akar, szeret, kíván, bír, mer, kezd</a:t>
            </a:r>
            <a:r>
              <a:rPr lang="hu-HU" dirty="0"/>
              <a:t> és a velük rokon jelentésű igék mellett (indulni akar). Vö. </a:t>
            </a:r>
            <a:r>
              <a:rPr lang="hu-HU" i="1" dirty="0"/>
              <a:t>lehet, kell, tilos, szabad</a:t>
            </a:r>
            <a:r>
              <a:rPr lang="hu-HU" dirty="0"/>
              <a:t> stb., ami mellett VISZONT ALANY.</a:t>
            </a:r>
          </a:p>
          <a:p>
            <a:pPr lvl="0"/>
            <a:r>
              <a:rPr lang="hu-HU" dirty="0"/>
              <a:t>Az úgynevezett </a:t>
            </a:r>
            <a:r>
              <a:rPr lang="hu-HU" b="1" dirty="0"/>
              <a:t>összetett tárgyban</a:t>
            </a:r>
            <a:r>
              <a:rPr lang="hu-HU" dirty="0"/>
              <a:t> a </a:t>
            </a:r>
            <a:r>
              <a:rPr lang="hu-HU" b="1" dirty="0"/>
              <a:t>főnév</a:t>
            </a:r>
            <a:r>
              <a:rPr lang="hu-HU" dirty="0"/>
              <a:t> is, </a:t>
            </a:r>
            <a:r>
              <a:rPr lang="hu-HU" b="1" dirty="0"/>
              <a:t>melléknév</a:t>
            </a:r>
            <a:r>
              <a:rPr lang="hu-HU" dirty="0"/>
              <a:t> is, </a:t>
            </a:r>
            <a:r>
              <a:rPr lang="hu-HU" b="1" dirty="0"/>
              <a:t>névmás</a:t>
            </a:r>
            <a:r>
              <a:rPr lang="hu-HU" dirty="0"/>
              <a:t> is előfordulhat </a:t>
            </a:r>
            <a:r>
              <a:rPr lang="hu-HU" b="1" dirty="0"/>
              <a:t>segédigenévvel</a:t>
            </a:r>
            <a:r>
              <a:rPr lang="hu-HU" dirty="0"/>
              <a:t> társulva, morfológiai típusú szerkezetet alkotva (</a:t>
            </a:r>
            <a:r>
              <a:rPr lang="hu-HU" i="1" dirty="0"/>
              <a:t>megpróbálok ügyes lenni</a:t>
            </a:r>
            <a:r>
              <a:rPr lang="hu-HU" dirty="0"/>
              <a:t>, </a:t>
            </a:r>
            <a:r>
              <a:rPr lang="hu-HU" i="1" dirty="0"/>
              <a:t>szeretnék tanár lenni</a:t>
            </a:r>
            <a:r>
              <a:rPr lang="hu-HU" i="1" dirty="0" smtClean="0"/>
              <a:t>, megpróbálok ilyen </a:t>
            </a:r>
            <a:r>
              <a:rPr lang="hu-HU" i="1" dirty="0"/>
              <a:t>maradni</a:t>
            </a:r>
            <a:r>
              <a:rPr lang="hu-HU" dirty="0"/>
              <a:t>).</a:t>
            </a:r>
          </a:p>
          <a:p>
            <a:pPr lvl="1"/>
            <a:r>
              <a:rPr lang="hu-HU" dirty="0"/>
              <a:t>Az összetett tárgy olyan igei alaptagok bővítményeként jelenik meg, mint amilyeneket a főnévi igenévi tárgy mellett felsoroltunk.</a:t>
            </a:r>
          </a:p>
        </p:txBody>
      </p:sp>
    </p:spTree>
    <p:extLst>
      <p:ext uri="{BB962C8B-B14F-4D97-AF65-F5344CB8AC3E}">
        <p14:creationId xmlns:p14="http://schemas.microsoft.com/office/powerpoint/2010/main" val="31571507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jelző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 </a:t>
            </a:r>
            <a:r>
              <a:rPr lang="hu-HU" dirty="0" smtClean="0"/>
              <a:t>A </a:t>
            </a:r>
            <a:r>
              <a:rPr lang="hu-HU" dirty="0"/>
              <a:t>birtokviszonyt kifejező szerkezet kötelező jelölője a birtokos személyjel, tehát a viszonyítás </a:t>
            </a:r>
            <a:r>
              <a:rPr lang="hu-HU" dirty="0" err="1" smtClean="0"/>
              <a:t>-</a:t>
            </a:r>
            <a:r>
              <a:rPr lang="hu-HU" dirty="0" err="1"/>
              <a:t>nak</a:t>
            </a:r>
            <a:r>
              <a:rPr lang="hu-HU" dirty="0"/>
              <a:t>, </a:t>
            </a:r>
            <a:r>
              <a:rPr lang="hu-HU" dirty="0" err="1"/>
              <a:t>-nek</a:t>
            </a:r>
            <a:r>
              <a:rPr lang="hu-HU" dirty="0"/>
              <a:t> raggal vagy anélkül is történhet.</a:t>
            </a:r>
          </a:p>
          <a:p>
            <a:pPr marL="0" indent="0">
              <a:buNone/>
            </a:pPr>
            <a:r>
              <a:rPr lang="hu-HU" dirty="0"/>
              <a:t>De kötelezően meg kell jelenni a ragnak, ha a birtokos a birtok mögé kerül (a könyve a fiúnak)!</a:t>
            </a:r>
          </a:p>
          <a:p>
            <a:pPr marL="0" indent="0">
              <a:buNone/>
            </a:pPr>
            <a:r>
              <a:rPr lang="hu-HU" dirty="0"/>
              <a:t>Az elöl álló birtokos </a:t>
            </a:r>
            <a:r>
              <a:rPr lang="hu-HU" dirty="0" smtClean="0"/>
              <a:t>jelző </a:t>
            </a:r>
            <a:r>
              <a:rPr lang="hu-HU" i="1" dirty="0" err="1" smtClean="0"/>
              <a:t>-nak</a:t>
            </a:r>
            <a:r>
              <a:rPr lang="hu-HU" i="1" dirty="0"/>
              <a:t>/</a:t>
            </a:r>
            <a:r>
              <a:rPr lang="hu-HU" i="1" dirty="0" err="1" smtClean="0"/>
              <a:t>-nek</a:t>
            </a:r>
            <a:r>
              <a:rPr lang="hu-HU" i="1" dirty="0" smtClean="0"/>
              <a:t> </a:t>
            </a:r>
            <a:r>
              <a:rPr lang="hu-HU" dirty="0"/>
              <a:t>ragos az alábbi esetekben:</a:t>
            </a:r>
          </a:p>
          <a:p>
            <a:r>
              <a:rPr lang="hu-HU" dirty="0" smtClean="0"/>
              <a:t>a </a:t>
            </a:r>
            <a:r>
              <a:rPr lang="hu-HU" dirty="0"/>
              <a:t>birtokszónak névelője van (a fiamnak a leckéjét)</a:t>
            </a:r>
          </a:p>
          <a:p>
            <a:r>
              <a:rPr lang="hu-HU" dirty="0" smtClean="0"/>
              <a:t>bővítménye </a:t>
            </a:r>
            <a:r>
              <a:rPr lang="hu-HU" dirty="0"/>
              <a:t>van (az írónak több mint három regénye…)</a:t>
            </a:r>
          </a:p>
          <a:p>
            <a:r>
              <a:rPr lang="hu-HU" dirty="0" smtClean="0"/>
              <a:t>alkalmilag </a:t>
            </a:r>
            <a:r>
              <a:rPr lang="hu-HU" dirty="0"/>
              <a:t>főnevesült melléknév, mell. Igenév a birtokos jelző (az ilyennek a szava)</a:t>
            </a:r>
          </a:p>
          <a:p>
            <a:r>
              <a:rPr lang="hu-HU" dirty="0" smtClean="0"/>
              <a:t>mutató </a:t>
            </a:r>
            <a:r>
              <a:rPr lang="hu-HU" dirty="0"/>
              <a:t>névmási kijelölő jelzője van (ennek az írónak a művei)</a:t>
            </a:r>
          </a:p>
          <a:p>
            <a:r>
              <a:rPr lang="hu-HU" dirty="0" smtClean="0"/>
              <a:t>valamilyen </a:t>
            </a:r>
            <a:r>
              <a:rPr lang="hu-HU" dirty="0"/>
              <a:t>névmás a b. jelző (kinek a feladata lesz)</a:t>
            </a:r>
          </a:p>
          <a:p>
            <a:r>
              <a:rPr lang="hu-HU" dirty="0" smtClean="0"/>
              <a:t>értelmezője </a:t>
            </a:r>
            <a:r>
              <a:rPr lang="hu-HU" dirty="0"/>
              <a:t>van (Gergőnek, a fiamnak a tolla)</a:t>
            </a:r>
          </a:p>
          <a:p>
            <a:r>
              <a:rPr lang="hu-HU" dirty="0" smtClean="0"/>
              <a:t>láncolatos </a:t>
            </a:r>
            <a:r>
              <a:rPr lang="hu-HU" dirty="0"/>
              <a:t>birtokviszony esetén (a ház tetejének a cserepei)</a:t>
            </a:r>
          </a:p>
        </p:txBody>
      </p:sp>
    </p:spTree>
    <p:extLst>
      <p:ext uri="{BB962C8B-B14F-4D97-AF65-F5344CB8AC3E}">
        <p14:creationId xmlns:p14="http://schemas.microsoft.com/office/powerpoint/2010/main" val="5318083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ÉRTELMEZŐ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1800" dirty="0"/>
              <a:t>T</a:t>
            </a:r>
            <a:r>
              <a:rPr lang="hu-HU" sz="1800" dirty="0" smtClean="0"/>
              <a:t>radicionális értelmezése: alárendelés</a:t>
            </a:r>
          </a:p>
          <a:p>
            <a:pPr lvl="0"/>
            <a:r>
              <a:rPr lang="hu-HU" sz="1800" dirty="0" smtClean="0"/>
              <a:t>Mindig </a:t>
            </a:r>
            <a:r>
              <a:rPr lang="hu-HU" sz="1800" dirty="0"/>
              <a:t>alaptagja, az értelmezett szó után áll, vele szám, névutó, viszonyrag tekintetében egyeztetve van (azaz szám és esetbeli egyezés, egyeztetés van köztük).</a:t>
            </a:r>
          </a:p>
          <a:p>
            <a:pPr lvl="0"/>
            <a:r>
              <a:rPr lang="hu-HU" sz="1800" dirty="0"/>
              <a:t>Utólag értelmezi a jelzett szóban megjelölt dolgot minőségi, mennyiségi jegyének, birtokosának vagy a vele azonosított dolognak a megnevezésével. Ennek alapján a nyelvtani hagyomány a jelzőkhöz sorolja (e tankönyv szerint helytelenül; az okait lásd később).</a:t>
            </a:r>
          </a:p>
          <a:p>
            <a:pPr lvl="0"/>
            <a:r>
              <a:rPr lang="hu-HU" sz="1800" dirty="0"/>
              <a:t>Mindig szabad bővítmény</a:t>
            </a:r>
            <a:r>
              <a:rPr lang="hu-HU" sz="1800" dirty="0" smtClean="0"/>
              <a:t>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6601518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Hátravetett </a:t>
            </a:r>
            <a:r>
              <a:rPr lang="hu-HU" b="1" dirty="0"/>
              <a:t>jelző:</a:t>
            </a:r>
          </a:p>
          <a:p>
            <a:r>
              <a:rPr lang="hu-HU" dirty="0" smtClean="0"/>
              <a:t>A </a:t>
            </a:r>
            <a:r>
              <a:rPr lang="hu-HU" dirty="0"/>
              <a:t>minősítő, azaz a minőség- és mennyiségjelzőnek, valamint a nem névmási kijelölő jelzőnek megfelelő értelmező minőségi, illetve mennyiségi tekintetben értelmezi jelzett szavát (Vettem csizmát, pirosat.; Egyél almát, sokat!).</a:t>
            </a:r>
          </a:p>
          <a:p>
            <a:r>
              <a:rPr lang="hu-HU" dirty="0" smtClean="0"/>
              <a:t>A </a:t>
            </a:r>
            <a:r>
              <a:rPr lang="hu-HU" dirty="0"/>
              <a:t>birtokos jelzőnek megfelelő értelmező pedig a birtokos jelző utólagos hozzátoldásával értelmezi a jelzett szót (Elkértem a könyvet, a Jóskáét.).</a:t>
            </a:r>
          </a:p>
          <a:p>
            <a:r>
              <a:rPr lang="hu-HU" dirty="0" smtClean="0"/>
              <a:t>A </a:t>
            </a:r>
            <a:r>
              <a:rPr lang="hu-HU" dirty="0"/>
              <a:t>mutató névmási kijelölő jelző is kerülhet jelzett szava mögé, de az akkor már inkább az azonosító értelmezőhöz húz (Elkértem a könyvet, azt, amelyik a Jóskáé volt.).</a:t>
            </a:r>
          </a:p>
          <a:p>
            <a:r>
              <a:rPr lang="hu-HU" dirty="0" smtClean="0"/>
              <a:t>A </a:t>
            </a:r>
            <a:r>
              <a:rPr lang="hu-HU" dirty="0"/>
              <a:t>hátravetett jelzők átalakíthatók elöl álló jelzőkké, és alany-állítmányi szerkezetekké is (csizmát, pirosat – piros csizma – a csizma piros</a:t>
            </a:r>
            <a:r>
              <a:rPr lang="hu-HU" dirty="0" smtClean="0"/>
              <a:t>).</a:t>
            </a:r>
          </a:p>
          <a:p>
            <a:pPr marL="0" indent="0">
              <a:buNone/>
            </a:pPr>
            <a:r>
              <a:rPr lang="hu-HU" b="1" dirty="0" smtClean="0"/>
              <a:t>Azonosító </a:t>
            </a:r>
            <a:r>
              <a:rPr lang="hu-HU" b="1" dirty="0"/>
              <a:t>értelmező, appozíció:</a:t>
            </a:r>
          </a:p>
          <a:p>
            <a:pPr lvl="0"/>
            <a:r>
              <a:rPr lang="hu-HU" dirty="0" smtClean="0"/>
              <a:t>nem </a:t>
            </a:r>
            <a:r>
              <a:rPr lang="hu-HU" dirty="0"/>
              <a:t>feleltethető meg jelzős szerkezetnek, nem is alakítható át azzá.</a:t>
            </a:r>
          </a:p>
          <a:p>
            <a:pPr lvl="0"/>
            <a:r>
              <a:rPr lang="hu-HU" dirty="0"/>
              <a:t>Ennek a tagjai az azonosítás viszonyában állnak egymással, így belőlük alany-állítmányi szerkezet létrehozható (Pista, a barátom – Pista a barátom.).</a:t>
            </a:r>
          </a:p>
          <a:p>
            <a:pPr lvl="0"/>
            <a:r>
              <a:rPr lang="hu-HU" dirty="0"/>
              <a:t>Tagjai felcserélhetők egymással</a:t>
            </a:r>
            <a:r>
              <a:rPr lang="hu-HU" dirty="0" smtClean="0"/>
              <a:t>.</a:t>
            </a:r>
            <a:endParaRPr lang="hu-HU" sz="18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98817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hu-HU" sz="1800" dirty="0" smtClean="0"/>
              <a:t>Értelmező </a:t>
            </a:r>
            <a:r>
              <a:rPr lang="hu-HU" sz="1800" dirty="0"/>
              <a:t>határozó:</a:t>
            </a:r>
          </a:p>
          <a:p>
            <a:r>
              <a:rPr lang="hu-HU" sz="1800" dirty="0"/>
              <a:t> </a:t>
            </a:r>
            <a:r>
              <a:rPr lang="hu-HU" sz="1800" dirty="0" smtClean="0"/>
              <a:t>két </a:t>
            </a:r>
            <a:r>
              <a:rPr lang="hu-HU" sz="1800" dirty="0"/>
              <a:t>határozó egymással értelmezőszerű kapcsolatban áll, azaz a második az elsőben megjelölt határozói jelentést szűkíti, pontosítja </a:t>
            </a:r>
            <a:endParaRPr lang="hu-HU" sz="1800" dirty="0" smtClean="0"/>
          </a:p>
          <a:p>
            <a:pPr lvl="1"/>
            <a:r>
              <a:rPr lang="hu-HU" sz="1800" dirty="0" smtClean="0"/>
              <a:t>A </a:t>
            </a:r>
            <a:r>
              <a:rPr lang="hu-HU" sz="1800" dirty="0"/>
              <a:t>levelet Bécsbe, a főpostára kéri</a:t>
            </a:r>
            <a:r>
              <a:rPr lang="hu-HU" sz="1800" dirty="0" smtClean="0"/>
              <a:t>.</a:t>
            </a:r>
            <a:endParaRPr lang="hu-HU" sz="1800" dirty="0"/>
          </a:p>
          <a:p>
            <a:pPr lvl="0"/>
            <a:r>
              <a:rPr lang="hu-HU" sz="1800" dirty="0" smtClean="0"/>
              <a:t>sohasem </a:t>
            </a:r>
            <a:r>
              <a:rPr lang="hu-HU" sz="1800" dirty="0"/>
              <a:t>alakíthatók át alany-állítmányi </a:t>
            </a:r>
            <a:r>
              <a:rPr lang="hu-HU" sz="1800" dirty="0" smtClean="0"/>
              <a:t>viszonnyá</a:t>
            </a:r>
            <a:endParaRPr lang="hu-HU" sz="18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94508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hu-HU" sz="1800" u="sng" dirty="0" smtClean="0"/>
              <a:t>Az </a:t>
            </a:r>
            <a:r>
              <a:rPr lang="hu-HU" sz="1800" u="sng" dirty="0"/>
              <a:t>értelmező grammatikai státusa:</a:t>
            </a:r>
            <a:endParaRPr lang="hu-HU" sz="1800" dirty="0"/>
          </a:p>
          <a:p>
            <a:r>
              <a:rPr lang="hu-HU" sz="1800" dirty="0"/>
              <a:t> </a:t>
            </a:r>
            <a:r>
              <a:rPr lang="hu-HU" sz="1800" dirty="0" smtClean="0"/>
              <a:t>alárendelés?</a:t>
            </a:r>
            <a:endParaRPr lang="hu-HU" sz="1800" dirty="0"/>
          </a:p>
          <a:p>
            <a:pPr lvl="0"/>
            <a:r>
              <a:rPr lang="hu-HU" sz="1800" dirty="0"/>
              <a:t>A jelzőkhöz való besorolás ellen szól a tény, hogy csak egyik fajtája (a jelzőknek megfelelő értelmezőtípusok) </a:t>
            </a:r>
            <a:r>
              <a:rPr lang="hu-HU" sz="1800" dirty="0" smtClean="0"/>
              <a:t>nevezhető </a:t>
            </a:r>
            <a:r>
              <a:rPr lang="hu-HU" sz="1800" dirty="0"/>
              <a:t>értelmező jelzőknek.</a:t>
            </a:r>
          </a:p>
          <a:p>
            <a:pPr lvl="0"/>
            <a:r>
              <a:rPr lang="hu-HU" sz="1800" dirty="0" smtClean="0"/>
              <a:t>formai </a:t>
            </a:r>
            <a:r>
              <a:rPr lang="hu-HU" sz="1800" dirty="0"/>
              <a:t>sajátosságai (szám- és esetbeli egyeztetés) alapján sokan a mellérendelő szerkezetek közé sorolják. Ez is </a:t>
            </a:r>
            <a:r>
              <a:rPr lang="hu-HU" sz="1800" dirty="0" smtClean="0"/>
              <a:t>téves, mert:</a:t>
            </a:r>
            <a:endParaRPr lang="hu-HU" sz="1800" dirty="0"/>
          </a:p>
          <a:p>
            <a:pPr lvl="1"/>
            <a:r>
              <a:rPr lang="hu-HU" sz="1800" dirty="0" smtClean="0"/>
              <a:t>az </a:t>
            </a:r>
            <a:r>
              <a:rPr lang="hu-HU" sz="1800" dirty="0"/>
              <a:t>értelmezős szerkezetben van egy irányító tag, ami az egyeztetést irányítja, a mellérendelő szerkezetekben nincs ilyen. </a:t>
            </a:r>
          </a:p>
          <a:p>
            <a:pPr lvl="1"/>
            <a:r>
              <a:rPr lang="hu-HU" sz="1800" dirty="0" smtClean="0"/>
              <a:t>a </a:t>
            </a:r>
            <a:r>
              <a:rPr lang="hu-HU" sz="1800" dirty="0"/>
              <a:t>kapcsolatos mellérendelő szószerkezet egyes számú tagjai mellett esetlegesen megjelenő többes számú értelmi egyeztetés elképzelhetetlen az értelmezős szerkezetnél (Pistát és a fiamat ellenfélnek tekintették. – De helytelen az értelmezősben: Pistát, a fiamat ellenfeleknek tekinteték.).</a:t>
            </a:r>
          </a:p>
          <a:p>
            <a:pPr lvl="1"/>
            <a:r>
              <a:rPr lang="hu-HU" sz="1800" dirty="0" smtClean="0"/>
              <a:t>a </a:t>
            </a:r>
            <a:r>
              <a:rPr lang="hu-HU" sz="1800" dirty="0"/>
              <a:t>mellérendelős szerkezetek nem alakíthatók át alany-állítmányi viszonnyá, addig az értelmezős szerkezet átalakítható.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13217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mellérendeléshez </a:t>
            </a:r>
            <a:r>
              <a:rPr lang="hu-HU" dirty="0" smtClean="0"/>
              <a:t>közeli viszont az </a:t>
            </a:r>
            <a:r>
              <a:rPr lang="hu-HU" dirty="0"/>
              <a:t>azonosító </a:t>
            </a:r>
            <a:r>
              <a:rPr lang="hu-HU" dirty="0" smtClean="0"/>
              <a:t>szerkezet, mert</a:t>
            </a:r>
            <a:r>
              <a:rPr lang="hu-HU" dirty="0"/>
              <a:t>:</a:t>
            </a:r>
          </a:p>
          <a:p>
            <a:r>
              <a:rPr lang="hu-HU" dirty="0" smtClean="0"/>
              <a:t>Tagjai felcserélhetők </a:t>
            </a:r>
            <a:r>
              <a:rPr lang="hu-HU" dirty="0"/>
              <a:t>egymással, vagy elhagyhatók a szerkezetből. </a:t>
            </a:r>
          </a:p>
          <a:p>
            <a:r>
              <a:rPr lang="hu-HU" dirty="0" smtClean="0"/>
              <a:t>Egyik </a:t>
            </a:r>
            <a:r>
              <a:rPr lang="hu-HU" dirty="0"/>
              <a:t>taggal sem lehet kérdezni a másikra.</a:t>
            </a:r>
          </a:p>
          <a:p>
            <a:r>
              <a:rPr lang="hu-HU" dirty="0" smtClean="0"/>
              <a:t>A </a:t>
            </a:r>
            <a:r>
              <a:rPr lang="hu-HU" dirty="0"/>
              <a:t>szókapcsolat tagjai azonos szófajúak, általában főnevek.</a:t>
            </a:r>
          </a:p>
          <a:p>
            <a:r>
              <a:rPr lang="hu-HU" dirty="0" smtClean="0"/>
              <a:t>Közéjük </a:t>
            </a:r>
            <a:r>
              <a:rPr lang="hu-HU" dirty="0"/>
              <a:t>mindig kitehetők a magyarázó mellérendelés kötőszavai.</a:t>
            </a:r>
          </a:p>
          <a:p>
            <a:r>
              <a:rPr lang="hu-HU" dirty="0" smtClean="0"/>
              <a:t>Ha </a:t>
            </a:r>
            <a:r>
              <a:rPr lang="hu-HU" dirty="0"/>
              <a:t>névutó szerepel a szerkezetben, az gyakran csak egyszer, a szerkezet tagjai után jelenik meg (Zsófi, a lánya iránt).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18507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Redukciós elv (Jakab István): </a:t>
            </a:r>
          </a:p>
          <a:p>
            <a:r>
              <a:rPr lang="hu-HU" dirty="0" smtClean="0"/>
              <a:t>A </a:t>
            </a:r>
            <a:r>
              <a:rPr lang="hu-HU" dirty="0"/>
              <a:t>„csizmát, pirosat” szerkezet szókapcsolatban a pirosat tag valójában a piros csizmát szerkezettel egyenértékű, vagyis eredetileg a „csizmát, piros csizmát” szerkezetnek feleltethető meg.</a:t>
            </a:r>
          </a:p>
          <a:p>
            <a:r>
              <a:rPr lang="hu-HU" dirty="0" smtClean="0"/>
              <a:t>elkerülendő </a:t>
            </a:r>
            <a:r>
              <a:rPr lang="hu-HU" dirty="0"/>
              <a:t>a szóismétlést, bekövetkezik a jelzős szerkezet természetes redukciója, vagyis a jelzett szó eltűnik a jelző mellől, és a jelző átveszi annak jelentését, funkciójelölő végződéseit, mondatrészi szerepét.</a:t>
            </a:r>
          </a:p>
          <a:p>
            <a:r>
              <a:rPr lang="hu-HU" dirty="0"/>
              <a:t>Valójában nem jelző többé, hanem szintaktikailag azonos a jelzett szóval, azonos minőségű </a:t>
            </a:r>
            <a:r>
              <a:rPr lang="hu-HU" b="1" dirty="0"/>
              <a:t>megismételt mondatrész </a:t>
            </a:r>
            <a:r>
              <a:rPr lang="hu-HU" dirty="0"/>
              <a:t>(tárgy).</a:t>
            </a:r>
          </a:p>
        </p:txBody>
      </p:sp>
    </p:spTree>
    <p:extLst>
      <p:ext uri="{BB962C8B-B14F-4D97-AF65-F5344CB8AC3E}">
        <p14:creationId xmlns:p14="http://schemas.microsoft.com/office/powerpoint/2010/main" val="6733263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Bizonyítékok: </a:t>
            </a:r>
          </a:p>
          <a:p>
            <a:r>
              <a:rPr lang="hu-HU" i="1" dirty="0" smtClean="0"/>
              <a:t>Vettem lovat, kicsit </a:t>
            </a:r>
          </a:p>
          <a:p>
            <a:r>
              <a:rPr lang="hu-HU" i="1" dirty="0" smtClean="0"/>
              <a:t>Vettem nyulat, kettőt</a:t>
            </a:r>
          </a:p>
          <a:p>
            <a:r>
              <a:rPr lang="hu-HU" i="1" dirty="0" smtClean="0"/>
              <a:t>Áll a ház, Pistáé. (</a:t>
            </a:r>
            <a:r>
              <a:rPr lang="hu-HU" dirty="0" smtClean="0"/>
              <a:t>az </a:t>
            </a:r>
            <a:r>
              <a:rPr lang="hu-HU" dirty="0"/>
              <a:t>–é mutatja a birtokjeles szó főnévi jellegét, valamint azt, hogy ez már nem jelző, </a:t>
            </a:r>
            <a:r>
              <a:rPr lang="hu-HU" dirty="0" smtClean="0"/>
              <a:t>tilos a </a:t>
            </a:r>
            <a:r>
              <a:rPr lang="hu-HU" dirty="0"/>
              <a:t>birtokos jelző –</a:t>
            </a:r>
            <a:r>
              <a:rPr lang="hu-HU" dirty="0" err="1"/>
              <a:t>nak</a:t>
            </a:r>
            <a:r>
              <a:rPr lang="hu-HU" dirty="0"/>
              <a:t>, </a:t>
            </a:r>
            <a:r>
              <a:rPr lang="hu-HU" dirty="0" err="1"/>
              <a:t>-nek</a:t>
            </a:r>
            <a:r>
              <a:rPr lang="hu-HU" dirty="0"/>
              <a:t> ragjának </a:t>
            </a:r>
            <a:r>
              <a:rPr lang="hu-HU" dirty="0" smtClean="0"/>
              <a:t>használata.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Egyéb érvek: </a:t>
            </a:r>
            <a:r>
              <a:rPr lang="hu-HU" dirty="0" err="1" smtClean="0"/>
              <a:t>denotátumszám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32879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r>
              <a:rPr lang="hu-HU" dirty="0"/>
              <a:t>AZ ÉRTELMEZŐ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hu-HU" sz="1800" dirty="0" smtClean="0"/>
              <a:t>Az </a:t>
            </a:r>
            <a:r>
              <a:rPr lang="hu-HU" sz="1800" dirty="0"/>
              <a:t>előbb leírtak miatt célszerű tehát elkülöníteni az értelmezőt a </a:t>
            </a:r>
            <a:r>
              <a:rPr lang="hu-HU" sz="1800" dirty="0" smtClean="0"/>
              <a:t>jelzőktől: sajátos átmenet az </a:t>
            </a:r>
            <a:r>
              <a:rPr lang="hu-HU" sz="1800" dirty="0"/>
              <a:t>alárendelő és mellérendelő szerkezetek </a:t>
            </a:r>
            <a:r>
              <a:rPr lang="hu-HU" sz="1800" dirty="0" smtClean="0"/>
              <a:t>között (avagy: egy 3. fajta viszony)</a:t>
            </a:r>
            <a:endParaRPr lang="hu-HU" sz="1800" dirty="0"/>
          </a:p>
          <a:p>
            <a:pPr marL="0" lvl="0" indent="0">
              <a:buNone/>
            </a:pPr>
            <a:r>
              <a:rPr lang="hu-HU" sz="1800" dirty="0"/>
              <a:t>Valójában </a:t>
            </a:r>
            <a:r>
              <a:rPr lang="hu-HU" sz="1800" b="1" dirty="0"/>
              <a:t>pozíciónak, kifejtő, magyarázó, azonosító értelmű mondattagnak </a:t>
            </a:r>
            <a:r>
              <a:rPr lang="hu-HU" sz="1800" dirty="0"/>
              <a:t>is tekinthető, mivel a mondatnak bármelyik mondatrésze kerülhet értelmezői pozícióba az </a:t>
            </a:r>
            <a:r>
              <a:rPr lang="hu-HU" sz="1800" dirty="0" smtClean="0"/>
              <a:t>értelmezettjéhez </a:t>
            </a:r>
            <a:r>
              <a:rPr lang="hu-HU" sz="1800" dirty="0"/>
              <a:t>való viszonyában:</a:t>
            </a:r>
          </a:p>
          <a:p>
            <a:r>
              <a:rPr lang="hu-HU" sz="1800" dirty="0" smtClean="0"/>
              <a:t>állítmány</a:t>
            </a:r>
            <a:r>
              <a:rPr lang="hu-HU" sz="1800" dirty="0"/>
              <a:t>: Ez a fiú Károly, a sógorom.</a:t>
            </a:r>
          </a:p>
          <a:p>
            <a:r>
              <a:rPr lang="hu-HU" sz="1800" dirty="0" smtClean="0"/>
              <a:t>alany</a:t>
            </a:r>
            <a:r>
              <a:rPr lang="hu-HU" sz="1800" dirty="0"/>
              <a:t>: Zsófi, a lányom hegedülni tanul.</a:t>
            </a:r>
          </a:p>
          <a:p>
            <a:r>
              <a:rPr lang="hu-HU" sz="1800" dirty="0" smtClean="0"/>
              <a:t>tárgy</a:t>
            </a:r>
            <a:r>
              <a:rPr lang="hu-HU" sz="1800" dirty="0"/>
              <a:t>: Már rég nem láttam Ádámot, a barátomat.</a:t>
            </a:r>
          </a:p>
          <a:p>
            <a:r>
              <a:rPr lang="hu-HU" sz="1800" dirty="0" smtClean="0"/>
              <a:t>határozó</a:t>
            </a:r>
            <a:r>
              <a:rPr lang="hu-HU" sz="1800" dirty="0"/>
              <a:t>: Lillával, a szomszédommal mentem moziba. </a:t>
            </a:r>
          </a:p>
          <a:p>
            <a:r>
              <a:rPr lang="hu-HU" sz="1800" dirty="0" smtClean="0"/>
              <a:t>jelző</a:t>
            </a:r>
            <a:r>
              <a:rPr lang="hu-HU" sz="1800" dirty="0"/>
              <a:t>: </a:t>
            </a:r>
            <a:r>
              <a:rPr lang="hu-HU" sz="1800" dirty="0" smtClean="0"/>
              <a:t>???</a:t>
            </a:r>
            <a:endParaRPr lang="hu-HU" sz="1800" dirty="0"/>
          </a:p>
          <a:p>
            <a:pPr marL="0" lvl="0" indent="0">
              <a:buNone/>
            </a:pPr>
            <a:r>
              <a:rPr lang="hu-HU" sz="1800" dirty="0" smtClean="0"/>
              <a:t>Az </a:t>
            </a:r>
            <a:r>
              <a:rPr lang="hu-HU" sz="1800" dirty="0"/>
              <a:t>értelmezős szerkezetek jellemezhetők az alábbi közös tulajdonsággal:</a:t>
            </a:r>
          </a:p>
          <a:p>
            <a:r>
              <a:rPr lang="hu-HU" sz="1800" dirty="0" smtClean="0"/>
              <a:t>Tagjait </a:t>
            </a:r>
            <a:r>
              <a:rPr lang="hu-HU" sz="1800" dirty="0"/>
              <a:t>legtöbbször szünet választja el egymástól.</a:t>
            </a:r>
          </a:p>
          <a:p>
            <a:r>
              <a:rPr lang="hu-HU" sz="1800" dirty="0" smtClean="0"/>
              <a:t>A </a:t>
            </a:r>
            <a:r>
              <a:rPr lang="hu-HU" sz="1800" dirty="0"/>
              <a:t>szerkezet </a:t>
            </a:r>
            <a:r>
              <a:rPr lang="hu-HU" sz="1800" dirty="0" err="1"/>
              <a:t>kéthangsúlyos</a:t>
            </a:r>
            <a:r>
              <a:rPr lang="hu-HU" sz="1800" dirty="0"/>
              <a:t>.</a:t>
            </a:r>
          </a:p>
          <a:p>
            <a:r>
              <a:rPr lang="hu-HU" sz="1800" dirty="0" smtClean="0"/>
              <a:t>A </a:t>
            </a:r>
            <a:r>
              <a:rPr lang="hu-HU" sz="1800" dirty="0"/>
              <a:t>szerkezettagok közé beékelődhetnek a magyarázó kötőszók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04270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 smtClean="0"/>
              <a:t>Részleges </a:t>
            </a:r>
            <a:r>
              <a:rPr lang="hu-HU" sz="1800" dirty="0"/>
              <a:t>értelmező:</a:t>
            </a:r>
          </a:p>
          <a:p>
            <a:r>
              <a:rPr lang="hu-HU" sz="1800" dirty="0"/>
              <a:t>Az értelmezői helyzetű tag az értelmezettben megjelölt személyek, dolgok egy kiemelt, megkülönböztetett típusát, csoportját jelöli meg. Típusai:</a:t>
            </a:r>
          </a:p>
          <a:p>
            <a:r>
              <a:rPr lang="hu-HU" sz="1800" dirty="0" smtClean="0"/>
              <a:t>RÉSZLETESSÉG: </a:t>
            </a:r>
            <a:r>
              <a:rPr lang="hu-HU" sz="1800" i="1" dirty="0" smtClean="0"/>
              <a:t>köztük</a:t>
            </a:r>
            <a:r>
              <a:rPr lang="hu-HU" sz="1800" i="1" dirty="0"/>
              <a:t>, benne </a:t>
            </a:r>
            <a:r>
              <a:rPr lang="hu-HU" sz="1800" dirty="0"/>
              <a:t>névmással, </a:t>
            </a:r>
            <a:r>
              <a:rPr lang="hu-HU" sz="1800" i="1" dirty="0" smtClean="0"/>
              <a:t>többek között </a:t>
            </a:r>
            <a:r>
              <a:rPr lang="hu-HU" sz="1800" dirty="0"/>
              <a:t>névutós névszóval kapcsolt típus (az </a:t>
            </a:r>
            <a:r>
              <a:rPr lang="hu-HU" sz="1800" dirty="0" smtClean="0"/>
              <a:t>ELTE </a:t>
            </a:r>
            <a:r>
              <a:rPr lang="hu-HU" sz="1800" dirty="0"/>
              <a:t>szakemberei, köztük/többek között a bölcsészet képviselői).</a:t>
            </a:r>
          </a:p>
          <a:p>
            <a:r>
              <a:rPr lang="hu-HU" sz="1800" dirty="0" smtClean="0"/>
              <a:t>KIEMELÉS: </a:t>
            </a:r>
            <a:r>
              <a:rPr lang="hu-HU" sz="1800" i="1" dirty="0" smtClean="0"/>
              <a:t>főleg</a:t>
            </a:r>
            <a:r>
              <a:rPr lang="hu-HU" sz="1800" i="1" dirty="0"/>
              <a:t>, elsősorban, különösen, mindenekelőtt </a:t>
            </a:r>
            <a:r>
              <a:rPr lang="hu-HU" sz="1800" dirty="0"/>
              <a:t>kapcsolóelemet tartalmazó szerkezetek (a megye területein, főleg a városokban).</a:t>
            </a:r>
          </a:p>
          <a:p>
            <a:r>
              <a:rPr lang="hu-HU" sz="1800" dirty="0" smtClean="0"/>
              <a:t>PÉLDAADÁS: az </a:t>
            </a:r>
            <a:r>
              <a:rPr lang="hu-HU" sz="1800" dirty="0"/>
              <a:t>első tagban foglaltakra a például, mint kötőszóval (az élelmiszeripari termékek, például a sonka</a:t>
            </a:r>
            <a:r>
              <a:rPr lang="hu-HU" sz="1800" dirty="0" smtClean="0"/>
              <a:t>).</a:t>
            </a:r>
          </a:p>
          <a:p>
            <a:r>
              <a:rPr lang="hu-HU" dirty="0" smtClean="0"/>
              <a:t>Közel </a:t>
            </a:r>
            <a:r>
              <a:rPr lang="hu-HU" dirty="0"/>
              <a:t>áll az értelmezős szerkezethez a „bátyámat mint tanút hívták be” szerkezet </a:t>
            </a:r>
            <a:r>
              <a:rPr lang="hu-HU" dirty="0" smtClean="0"/>
              <a:t>is. Ebben </a:t>
            </a:r>
            <a:r>
              <a:rPr lang="hu-HU" dirty="0"/>
              <a:t>is két főnév egyeztetéséről van szó, és létrehozható belőle alany-állítmányi viszony.</a:t>
            </a:r>
          </a:p>
        </p:txBody>
      </p:sp>
    </p:spTree>
    <p:extLst>
      <p:ext uri="{BB962C8B-B14F-4D97-AF65-F5344CB8AC3E}">
        <p14:creationId xmlns:p14="http://schemas.microsoft.com/office/powerpoint/2010/main" val="159909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/>
              <a:t>Alakja:</a:t>
            </a:r>
          </a:p>
          <a:p>
            <a:r>
              <a:rPr lang="hu-HU" dirty="0" smtClean="0"/>
              <a:t>A </a:t>
            </a:r>
            <a:r>
              <a:rPr lang="hu-HU" dirty="0"/>
              <a:t>főnévvel kifejezett </a:t>
            </a:r>
            <a:r>
              <a:rPr lang="hu-HU" dirty="0" smtClean="0"/>
              <a:t>tárgy: </a:t>
            </a:r>
            <a:r>
              <a:rPr lang="hu-HU" dirty="0" err="1" smtClean="0"/>
              <a:t>-</a:t>
            </a:r>
            <a:r>
              <a:rPr lang="hu-HU" i="1" dirty="0" err="1" smtClean="0"/>
              <a:t>t</a:t>
            </a:r>
            <a:r>
              <a:rPr lang="hu-HU" i="1" dirty="0" smtClean="0"/>
              <a:t> </a:t>
            </a:r>
            <a:r>
              <a:rPr lang="hu-HU" dirty="0"/>
              <a:t>esetrag (mesét olvas).</a:t>
            </a:r>
          </a:p>
          <a:p>
            <a:pPr lvl="0"/>
            <a:r>
              <a:rPr lang="hu-HU" dirty="0"/>
              <a:t>Állhat </a:t>
            </a:r>
            <a:r>
              <a:rPr lang="hu-HU" b="1" dirty="0" smtClean="0"/>
              <a:t>ragtalanul</a:t>
            </a:r>
            <a:r>
              <a:rPr lang="hu-HU" dirty="0" smtClean="0"/>
              <a:t> is: </a:t>
            </a:r>
          </a:p>
          <a:p>
            <a:pPr lvl="1"/>
            <a:r>
              <a:rPr lang="hu-HU" b="1" dirty="0" smtClean="0"/>
              <a:t>főnévi </a:t>
            </a:r>
            <a:r>
              <a:rPr lang="hu-HU" b="1" dirty="0"/>
              <a:t>igenév</a:t>
            </a:r>
            <a:r>
              <a:rPr lang="hu-HU" dirty="0"/>
              <a:t>i tárgy (</a:t>
            </a:r>
            <a:r>
              <a:rPr lang="hu-HU" i="1" dirty="0"/>
              <a:t>szeretek olvasni</a:t>
            </a:r>
            <a:r>
              <a:rPr lang="hu-HU" dirty="0"/>
              <a:t>); </a:t>
            </a:r>
            <a:endParaRPr lang="hu-HU" dirty="0" smtClean="0"/>
          </a:p>
          <a:p>
            <a:pPr lvl="1"/>
            <a:r>
              <a:rPr lang="hu-HU" dirty="0" smtClean="0"/>
              <a:t>főnevek </a:t>
            </a:r>
            <a:r>
              <a:rPr lang="hu-HU" dirty="0"/>
              <a:t>bizonyos morfológiai helyzetben, például E/1. és E/2. személyű </a:t>
            </a:r>
            <a:r>
              <a:rPr lang="hu-HU" b="1" dirty="0"/>
              <a:t>birtokos személyjellel</a:t>
            </a:r>
            <a:r>
              <a:rPr lang="hu-HU" dirty="0"/>
              <a:t> ellátva (</a:t>
            </a:r>
            <a:r>
              <a:rPr lang="hu-HU" i="1" dirty="0"/>
              <a:t>keresem magam</a:t>
            </a:r>
            <a:r>
              <a:rPr lang="hu-HU" dirty="0"/>
              <a:t>); </a:t>
            </a:r>
            <a:endParaRPr lang="hu-HU" dirty="0" smtClean="0"/>
          </a:p>
          <a:p>
            <a:pPr lvl="1"/>
            <a:r>
              <a:rPr lang="hu-HU" dirty="0" smtClean="0"/>
              <a:t>illetve </a:t>
            </a:r>
            <a:r>
              <a:rPr lang="hu-HU" dirty="0"/>
              <a:t>bizonyos </a:t>
            </a:r>
            <a:r>
              <a:rPr lang="hu-HU" b="1" dirty="0"/>
              <a:t>névmások</a:t>
            </a:r>
            <a:r>
              <a:rPr lang="hu-HU" dirty="0"/>
              <a:t> (</a:t>
            </a:r>
            <a:r>
              <a:rPr lang="hu-HU" i="1" dirty="0"/>
              <a:t>jól</a:t>
            </a:r>
            <a:r>
              <a:rPr lang="hu-HU" dirty="0"/>
              <a:t> </a:t>
            </a:r>
            <a:r>
              <a:rPr lang="hu-HU" i="1" dirty="0"/>
              <a:t>érzed magad; mind megette; kérlek téged</a:t>
            </a:r>
            <a:r>
              <a:rPr lang="hu-HU" dirty="0" smtClean="0"/>
              <a:t>).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91435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68" y="908719"/>
            <a:ext cx="8399780" cy="5286977"/>
          </a:xfrm>
        </p:spPr>
      </p:pic>
    </p:spTree>
    <p:extLst>
      <p:ext uri="{BB962C8B-B14F-4D97-AF65-F5344CB8AC3E}">
        <p14:creationId xmlns:p14="http://schemas.microsoft.com/office/powerpoint/2010/main" val="24891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Szerkezeti </a:t>
            </a:r>
            <a:r>
              <a:rPr lang="hu-HU" dirty="0"/>
              <a:t>felépítése:</a:t>
            </a:r>
          </a:p>
          <a:p>
            <a:pPr lvl="0"/>
            <a:r>
              <a:rPr lang="hu-HU" b="1" dirty="0" smtClean="0"/>
              <a:t>egyszerű</a:t>
            </a:r>
            <a:r>
              <a:rPr lang="hu-HU" dirty="0" smtClean="0"/>
              <a:t> </a:t>
            </a:r>
            <a:r>
              <a:rPr lang="hu-HU" dirty="0"/>
              <a:t>(könyvet olvas) </a:t>
            </a:r>
            <a:endParaRPr lang="hu-HU" dirty="0" smtClean="0"/>
          </a:p>
          <a:p>
            <a:pPr lvl="0"/>
            <a:r>
              <a:rPr lang="hu-HU" b="1" dirty="0" smtClean="0"/>
              <a:t>összetett</a:t>
            </a:r>
            <a:r>
              <a:rPr lang="hu-HU" dirty="0" smtClean="0"/>
              <a:t> </a:t>
            </a:r>
            <a:r>
              <a:rPr lang="hu-HU" dirty="0"/>
              <a:t>(szeretnék első lenni). Az </a:t>
            </a:r>
            <a:r>
              <a:rPr lang="hu-HU" b="1" dirty="0"/>
              <a:t>összetett tárgy </a:t>
            </a:r>
            <a:r>
              <a:rPr lang="hu-HU" dirty="0"/>
              <a:t>az összetett állítmánnyal van rokonságban (</a:t>
            </a:r>
            <a:r>
              <a:rPr lang="hu-HU" i="1" dirty="0"/>
              <a:t>első vagyok – első lenni</a:t>
            </a:r>
            <a:r>
              <a:rPr lang="hu-HU" dirty="0"/>
              <a:t>).</a:t>
            </a:r>
          </a:p>
          <a:p>
            <a:pPr lvl="0"/>
            <a:r>
              <a:rPr lang="hu-HU" b="1" dirty="0" smtClean="0"/>
              <a:t>halmozott tárgy:</a:t>
            </a:r>
            <a:r>
              <a:rPr lang="hu-HU" dirty="0" smtClean="0"/>
              <a:t> </a:t>
            </a:r>
            <a:r>
              <a:rPr lang="hu-HU" dirty="0"/>
              <a:t>több egymással mellérendelt viszonyban lévő tárgy (könyvet és újságot olvas).</a:t>
            </a:r>
          </a:p>
          <a:p>
            <a:r>
              <a:rPr lang="hu-HU" dirty="0" smtClean="0"/>
              <a:t>a </a:t>
            </a:r>
            <a:r>
              <a:rPr lang="hu-HU" dirty="0"/>
              <a:t>főnévi igenévvel megalkotott tárgynak saját tárgya is lehet, ekkor beszélünk </a:t>
            </a:r>
            <a:r>
              <a:rPr lang="hu-HU" b="1" dirty="0"/>
              <a:t>többszörös tárgyról</a:t>
            </a:r>
            <a:r>
              <a:rPr lang="hu-HU" dirty="0"/>
              <a:t> (szeretnék malacsültet enni).</a:t>
            </a:r>
          </a:p>
        </p:txBody>
      </p:sp>
    </p:spTree>
    <p:extLst>
      <p:ext uri="{BB962C8B-B14F-4D97-AF65-F5344CB8AC3E}">
        <p14:creationId xmlns:p14="http://schemas.microsoft.com/office/powerpoint/2010/main" val="215409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Fajtái: a logikai </a:t>
            </a:r>
            <a:r>
              <a:rPr lang="hu-HU" dirty="0"/>
              <a:t>határozottság szempontjából a tárgy lehet </a:t>
            </a:r>
            <a:r>
              <a:rPr lang="hu-HU" b="1" dirty="0"/>
              <a:t>határozott</a:t>
            </a:r>
            <a:r>
              <a:rPr lang="hu-HU" dirty="0"/>
              <a:t> és </a:t>
            </a:r>
            <a:r>
              <a:rPr lang="hu-HU" b="1" dirty="0"/>
              <a:t>határozatlan</a:t>
            </a:r>
            <a:r>
              <a:rPr lang="hu-HU" dirty="0"/>
              <a:t>.</a:t>
            </a:r>
          </a:p>
          <a:p>
            <a:r>
              <a:rPr lang="hu-HU" b="1" dirty="0" smtClean="0"/>
              <a:t>Határozott</a:t>
            </a:r>
            <a:r>
              <a:rPr lang="hu-HU" dirty="0" smtClean="0"/>
              <a:t>, </a:t>
            </a:r>
            <a:r>
              <a:rPr lang="hu-HU" dirty="0"/>
              <a:t>ha jelentéstartalma a kommunikáció résztvevői számára egyértelműen világos </a:t>
            </a:r>
            <a:r>
              <a:rPr lang="hu-HU" dirty="0" err="1"/>
              <a:t>denotátumra</a:t>
            </a:r>
            <a:r>
              <a:rPr lang="hu-HU" dirty="0"/>
              <a:t> vonatkozik, vagyis ha a beszélő és a hallgató a jeltárgyra gondol.</a:t>
            </a:r>
          </a:p>
          <a:p>
            <a:pPr lvl="1"/>
            <a:r>
              <a:rPr lang="hu-HU" dirty="0"/>
              <a:t>Az </a:t>
            </a:r>
            <a:r>
              <a:rPr lang="hu-HU" b="1" dirty="0"/>
              <a:t>első és a második személyű tárgy</a:t>
            </a:r>
            <a:r>
              <a:rPr lang="hu-HU" dirty="0"/>
              <a:t> mindig egyértelmű a beszédhelyzetben, ezek tehát </a:t>
            </a:r>
            <a:r>
              <a:rPr lang="hu-HU" b="1" dirty="0"/>
              <a:t>mindig határozottak. </a:t>
            </a:r>
            <a:r>
              <a:rPr lang="hu-HU" b="1" dirty="0" smtClean="0"/>
              <a:t>(DE: Lát engem/téged)</a:t>
            </a:r>
            <a:endParaRPr lang="hu-HU" dirty="0"/>
          </a:p>
          <a:p>
            <a:pPr lvl="1"/>
            <a:r>
              <a:rPr lang="hu-HU" b="1" dirty="0" smtClean="0"/>
              <a:t>!!! A </a:t>
            </a:r>
            <a:r>
              <a:rPr lang="hu-HU" b="1" dirty="0"/>
              <a:t>3. személyű tárgy azonban lehet határozott és </a:t>
            </a:r>
            <a:r>
              <a:rPr lang="hu-HU" b="1" u="sng" dirty="0"/>
              <a:t>határozatlan</a:t>
            </a:r>
            <a:r>
              <a:rPr lang="hu-HU" b="1" dirty="0"/>
              <a:t> is.</a:t>
            </a:r>
            <a:endParaRPr lang="hu-HU" dirty="0"/>
          </a:p>
          <a:p>
            <a:pPr lvl="2"/>
            <a:r>
              <a:rPr lang="hu-HU" dirty="0" smtClean="0"/>
              <a:t>Határozott </a:t>
            </a:r>
            <a:r>
              <a:rPr lang="hu-HU" dirty="0"/>
              <a:t>a 3. személyű tárgy akkor, ha </a:t>
            </a:r>
            <a:r>
              <a:rPr lang="hu-HU" b="1" dirty="0"/>
              <a:t>határozott főnévvel</a:t>
            </a:r>
            <a:r>
              <a:rPr lang="hu-HU" dirty="0"/>
              <a:t> van kifejezve, azaz a tárgy:</a:t>
            </a:r>
          </a:p>
          <a:p>
            <a:pPr lvl="3"/>
            <a:r>
              <a:rPr lang="hu-HU" b="1" dirty="0"/>
              <a:t>tulajdonnév</a:t>
            </a:r>
            <a:r>
              <a:rPr lang="hu-HU" dirty="0"/>
              <a:t>: Látom Pétert.</a:t>
            </a:r>
          </a:p>
          <a:p>
            <a:pPr lvl="3"/>
            <a:r>
              <a:rPr lang="hu-HU" b="1" dirty="0"/>
              <a:t>határozott névelős főnév</a:t>
            </a:r>
            <a:r>
              <a:rPr lang="hu-HU" dirty="0"/>
              <a:t>: Nézd meg a házat!</a:t>
            </a:r>
          </a:p>
          <a:p>
            <a:pPr lvl="3"/>
            <a:r>
              <a:rPr lang="hu-HU" b="1" dirty="0"/>
              <a:t>birtokos személyjeles vagy birtokjeles főnév, különösen, ha határozott névelője van</a:t>
            </a:r>
            <a:r>
              <a:rPr lang="hu-HU" dirty="0"/>
              <a:t>: Meghívtam a barátomat.</a:t>
            </a:r>
          </a:p>
          <a:p>
            <a:pPr lvl="3"/>
            <a:r>
              <a:rPr lang="hu-HU" dirty="0"/>
              <a:t>Vagy ha </a:t>
            </a:r>
            <a:r>
              <a:rPr lang="hu-HU" b="1" dirty="0"/>
              <a:t>a tárgynak kijelölő jelzője van</a:t>
            </a:r>
            <a:r>
              <a:rPr lang="hu-HU" dirty="0"/>
              <a:t>: </a:t>
            </a:r>
            <a:r>
              <a:rPr lang="hu-HU" i="1" dirty="0"/>
              <a:t>Ezt a házat veszem meg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572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Határozott tárgy (folyt.): 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b="1" dirty="0"/>
              <a:t>főnévi névmások</a:t>
            </a:r>
            <a:r>
              <a:rPr lang="hu-HU" dirty="0"/>
              <a:t> is általában határozott tárgyat jelentenek: így például a 3. személyű személyes névmás, a főnévi mutató névmás, a visszaható névmás, a kölcsönös névmás, az –</a:t>
            </a:r>
            <a:r>
              <a:rPr lang="hu-HU" i="1" dirty="0" err="1"/>
              <a:t>ik</a:t>
            </a:r>
            <a:r>
              <a:rPr lang="hu-HU" dirty="0"/>
              <a:t> végű névmások, illetve a mind és a valamennyi általános névmás (látom őt, sajnálja magát, verik egymást, enyémet nem adom).</a:t>
            </a:r>
          </a:p>
          <a:p>
            <a:r>
              <a:rPr lang="hu-HU" dirty="0" smtClean="0"/>
              <a:t>A </a:t>
            </a:r>
            <a:r>
              <a:rPr lang="hu-HU" dirty="0"/>
              <a:t>tárgy olyan </a:t>
            </a:r>
            <a:r>
              <a:rPr lang="hu-HU" b="1" dirty="0"/>
              <a:t>főnévi igenév</a:t>
            </a:r>
            <a:r>
              <a:rPr lang="hu-HU" dirty="0"/>
              <a:t>, amelynek saját határozott tárgya van (El akarom adni a házat.).</a:t>
            </a:r>
          </a:p>
          <a:p>
            <a:r>
              <a:rPr lang="hu-HU" dirty="0" smtClean="0"/>
              <a:t>A </a:t>
            </a:r>
            <a:r>
              <a:rPr lang="hu-HU" dirty="0"/>
              <a:t>tárgy </a:t>
            </a:r>
            <a:r>
              <a:rPr lang="hu-HU" b="1" dirty="0"/>
              <a:t>mellékmondattal</a:t>
            </a:r>
            <a:r>
              <a:rPr lang="hu-HU" dirty="0"/>
              <a:t> van kifejezve, és a főmondatban kitett vagy kitehető </a:t>
            </a:r>
            <a:r>
              <a:rPr lang="hu-HU" b="1" dirty="0"/>
              <a:t>utalószava főnévi mutató névmás</a:t>
            </a:r>
            <a:r>
              <a:rPr lang="hu-HU" dirty="0"/>
              <a:t> (Azt szeretném, ha eljönnél.).</a:t>
            </a:r>
          </a:p>
        </p:txBody>
      </p:sp>
    </p:spTree>
    <p:extLst>
      <p:ext uri="{BB962C8B-B14F-4D97-AF65-F5344CB8AC3E}">
        <p14:creationId xmlns:p14="http://schemas.microsoft.com/office/powerpoint/2010/main" val="10546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Határozatlan</a:t>
            </a:r>
            <a:r>
              <a:rPr lang="hu-HU" dirty="0"/>
              <a:t> a 3. személyű tárgy akkor, ha:</a:t>
            </a:r>
          </a:p>
          <a:p>
            <a:r>
              <a:rPr lang="hu-HU" b="1" dirty="0" err="1" smtClean="0"/>
              <a:t>Névelőtlen</a:t>
            </a:r>
            <a:r>
              <a:rPr lang="hu-HU" dirty="0" smtClean="0"/>
              <a:t> </a:t>
            </a:r>
            <a:r>
              <a:rPr lang="hu-HU" dirty="0"/>
              <a:t>vagy </a:t>
            </a:r>
            <a:r>
              <a:rPr lang="hu-HU" b="1" dirty="0"/>
              <a:t>határozatlan névelős</a:t>
            </a:r>
            <a:r>
              <a:rPr lang="hu-HU" dirty="0"/>
              <a:t> köznév (Látott már sündisznót.).</a:t>
            </a:r>
          </a:p>
          <a:p>
            <a:r>
              <a:rPr lang="hu-HU" b="1" dirty="0" smtClean="0"/>
              <a:t>Kérdő</a:t>
            </a:r>
            <a:r>
              <a:rPr lang="hu-HU" b="1" dirty="0"/>
              <a:t>, vonatkozó, határozatlan vagy általános névmás</a:t>
            </a:r>
            <a:r>
              <a:rPr lang="hu-HU" dirty="0"/>
              <a:t> (Látok valakit</a:t>
            </a:r>
            <a:r>
              <a:rPr lang="hu-HU" dirty="0" smtClean="0"/>
              <a:t>.).</a:t>
            </a:r>
          </a:p>
          <a:p>
            <a:r>
              <a:rPr lang="hu-HU" dirty="0" smtClean="0"/>
              <a:t>A </a:t>
            </a:r>
            <a:r>
              <a:rPr lang="hu-HU" dirty="0"/>
              <a:t>tárgynak a jelzője kérdő, vonatkozó, határozatlan, általános névmás, melléknévi mutató névmás (Milyen könyvet olvasol?).</a:t>
            </a:r>
          </a:p>
          <a:p>
            <a:r>
              <a:rPr lang="hu-HU" dirty="0" smtClean="0"/>
              <a:t>A </a:t>
            </a:r>
            <a:r>
              <a:rPr lang="hu-HU" dirty="0"/>
              <a:t>tárgy olyan főnévi igenév, amelynek nincs 3. személyű határozott tárgya (Engem nem tudsz becsapni.).</a:t>
            </a:r>
          </a:p>
          <a:p>
            <a:r>
              <a:rPr lang="hu-HU" dirty="0" smtClean="0"/>
              <a:t>A </a:t>
            </a:r>
            <a:r>
              <a:rPr lang="hu-HU" dirty="0"/>
              <a:t>tárgy olyan mellékmondattal van kifejezve, amelynek utalószava melléknévi névmás </a:t>
            </a:r>
            <a:r>
              <a:rPr lang="hu-HU" dirty="0" smtClean="0"/>
              <a:t>(</a:t>
            </a:r>
            <a:r>
              <a:rPr lang="hu-HU" dirty="0"/>
              <a:t>Vegyél olyat, amilyet gondolsz</a:t>
            </a:r>
            <a:r>
              <a:rPr lang="hu-HU" dirty="0" smtClean="0"/>
              <a:t>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60618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1399</TotalTime>
  <Words>3469</Words>
  <Application>Microsoft Office PowerPoint</Application>
  <PresentationFormat>Diavetítés a képernyőre (4:3 oldalarány)</PresentationFormat>
  <Paragraphs>307</Paragraphs>
  <Slides>50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50</vt:i4>
      </vt:variant>
    </vt:vector>
  </HeadingPairs>
  <TitlesOfParts>
    <vt:vector size="51" baseType="lpstr">
      <vt:lpstr>Horizont</vt:lpstr>
      <vt:lpstr>Mondattan 8.</vt:lpstr>
      <vt:lpstr>A tárgy</vt:lpstr>
      <vt:lpstr>A TÁRGY</vt:lpstr>
      <vt:lpstr>A TÁRGY</vt:lpstr>
      <vt:lpstr>A tárgy</vt:lpstr>
      <vt:lpstr>A TÁRGY</vt:lpstr>
      <vt:lpstr>A tárgy</vt:lpstr>
      <vt:lpstr>A tárgy</vt:lpstr>
      <vt:lpstr>A tárgy</vt:lpstr>
      <vt:lpstr>A tárgy</vt:lpstr>
      <vt:lpstr>A tárgy</vt:lpstr>
      <vt:lpstr>A tárgy</vt:lpstr>
      <vt:lpstr>Határozói értékű tárgy</vt:lpstr>
      <vt:lpstr>A tárgy</vt:lpstr>
      <vt:lpstr>A tárgy</vt:lpstr>
      <vt:lpstr>A tárgy</vt:lpstr>
      <vt:lpstr>A tárgy</vt:lpstr>
      <vt:lpstr>A tárgy</vt:lpstr>
      <vt:lpstr>A TÁRGY</vt:lpstr>
      <vt:lpstr>Tárgy és határozó</vt:lpstr>
      <vt:lpstr>A határozó</vt:lpstr>
      <vt:lpstr>A határozó</vt:lpstr>
      <vt:lpstr>A határozó</vt:lpstr>
      <vt:lpstr>A határozó</vt:lpstr>
      <vt:lpstr>A határozóK rendszere</vt:lpstr>
      <vt:lpstr>PowerPoint bemutató</vt:lpstr>
      <vt:lpstr>PowerPoint bemutató</vt:lpstr>
      <vt:lpstr>PowerPoint bemutató</vt:lpstr>
      <vt:lpstr>PowerPoint bemutató</vt:lpstr>
      <vt:lpstr>A határozó</vt:lpstr>
      <vt:lpstr>PowerPoint bemutató</vt:lpstr>
      <vt:lpstr>PowerPoint bemutató</vt:lpstr>
      <vt:lpstr>A jelző</vt:lpstr>
      <vt:lpstr>A jelző</vt:lpstr>
      <vt:lpstr>A jelző</vt:lpstr>
      <vt:lpstr>A jelző</vt:lpstr>
      <vt:lpstr>A jelző</vt:lpstr>
      <vt:lpstr>A jelző</vt:lpstr>
      <vt:lpstr>A jelző</vt:lpstr>
      <vt:lpstr>A jelző</vt:lpstr>
      <vt:lpstr>AZ ÉRTELMEZŐ</vt:lpstr>
      <vt:lpstr>AZ ÉRTELMEZŐ</vt:lpstr>
      <vt:lpstr>AZ ÉRTELMEZŐ</vt:lpstr>
      <vt:lpstr>AZ ÉRTELMEZŐ</vt:lpstr>
      <vt:lpstr>AZ ÉRTELMEZŐ</vt:lpstr>
      <vt:lpstr>AZ ÉRTELMEZŐ</vt:lpstr>
      <vt:lpstr>AZ ÉRTELMEZŐ</vt:lpstr>
      <vt:lpstr>AZ ÉRTELMEZŐ</vt:lpstr>
      <vt:lpstr>AZ ÉRTELMEZŐ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Mondattan</dc:title>
  <dc:creator>Dér Csilla</dc:creator>
  <cp:lastModifiedBy>Dér Csilla</cp:lastModifiedBy>
  <cp:revision>233</cp:revision>
  <dcterms:created xsi:type="dcterms:W3CDTF">2015-04-19T10:17:32Z</dcterms:created>
  <dcterms:modified xsi:type="dcterms:W3CDTF">2015-04-26T11:25:33Z</dcterms:modified>
</cp:coreProperties>
</file>