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1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62" r:id="rId18"/>
    <p:sldId id="257" r:id="rId19"/>
    <p:sldId id="258" r:id="rId20"/>
    <p:sldId id="259" r:id="rId21"/>
    <p:sldId id="260" r:id="rId22"/>
    <p:sldId id="261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8" r:id="rId3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DA4A62-6867-4E6D-84DA-78A43F3E50D8}" type="datetimeFigureOut">
              <a:rPr lang="hu-HU" smtClean="0"/>
              <a:t>2015.04.19.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D2EDA9-3A39-4EF1-8D5A-FD0AB1F97927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54/125402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54/125402.htm#keszler200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54/125402.htm#deme197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3.hu/~nyelvor/period/1254/125402.htm#elekfi1953" TargetMode="External"/><Relationship Id="rId2" Type="http://schemas.openxmlformats.org/officeDocument/2006/relationships/hyperlink" Target="http://www.c3.hu/~nyelvor/period/1254/125402.htm#elekfi19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3.hu/~nyelvor/period/1254/125402.htm#elekfi1957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3.hu/~nyelvor/period/1254/125402.htm#ekiss1998" TargetMode="External"/><Relationship Id="rId2" Type="http://schemas.openxmlformats.org/officeDocument/2006/relationships/hyperlink" Target="http://www.c3.hu/~nyelvor/period/1254/125402.htm#ekiss19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54/125402.htm#lengyel2000a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54/125402.htm#lengyel2000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Mondattan 7.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mondatrészek 1.: Alany és </a:t>
            </a:r>
            <a:r>
              <a:rPr lang="hu-HU" dirty="0" smtClean="0"/>
              <a:t>állítmány.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Bármely </a:t>
            </a:r>
            <a:r>
              <a:rPr lang="hu-HU" dirty="0"/>
              <a:t>más szófaj betöltheti az alany szerepét, ha szófajt váltott és aktuálisan főnévi értékben szerepel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 smtClean="0"/>
              <a:t>[</a:t>
            </a:r>
            <a:r>
              <a:rPr lang="hu-HU" i="1" dirty="0"/>
              <a:t>pl.: „Anyám szájából </a:t>
            </a:r>
            <a:r>
              <a:rPr lang="hu-HU" i="1" u="dbl" dirty="0"/>
              <a:t>jó volt</a:t>
            </a:r>
            <a:r>
              <a:rPr lang="hu-HU" i="1" dirty="0"/>
              <a:t> </a:t>
            </a:r>
            <a:r>
              <a:rPr lang="hu-HU" i="1" u="sng" dirty="0"/>
              <a:t>az étel</a:t>
            </a:r>
            <a:r>
              <a:rPr lang="hu-HU" i="1" dirty="0"/>
              <a:t>, / Apám szájából </a:t>
            </a:r>
            <a:r>
              <a:rPr lang="hu-HU" i="1" u="dbl" dirty="0"/>
              <a:t>szép volt</a:t>
            </a:r>
            <a:r>
              <a:rPr lang="hu-HU" i="1" dirty="0"/>
              <a:t> </a:t>
            </a:r>
            <a:r>
              <a:rPr lang="hu-HU" i="1" u="sng" dirty="0"/>
              <a:t>az igaz</a:t>
            </a:r>
            <a:r>
              <a:rPr lang="hu-HU" i="1" dirty="0" smtClean="0"/>
              <a:t>.”]</a:t>
            </a:r>
          </a:p>
          <a:p>
            <a:pPr marL="36576" indent="0">
              <a:buNone/>
            </a:pPr>
            <a:r>
              <a:rPr lang="hu-HU" i="1" dirty="0" smtClean="0"/>
              <a:t>Untat ez az állandó </a:t>
            </a:r>
            <a:r>
              <a:rPr lang="hu-HU" i="1" u="sng" dirty="0" err="1" smtClean="0"/>
              <a:t>jaj-ne-már</a:t>
            </a:r>
            <a:r>
              <a:rPr lang="hu-HU" i="1" u="sng" dirty="0" smtClean="0"/>
              <a:t>.</a:t>
            </a:r>
          </a:p>
          <a:p>
            <a:pPr marL="36576" indent="0">
              <a:buNone/>
            </a:pPr>
            <a:endParaRPr lang="hu-HU" u="sng" cap="small" dirty="0" smtClean="0"/>
          </a:p>
          <a:p>
            <a:pPr marL="36576" indent="0">
              <a:buNone/>
            </a:pPr>
            <a:r>
              <a:rPr lang="hu-HU" u="sng" cap="small" dirty="0" smtClean="0"/>
              <a:t>Alakja</a:t>
            </a:r>
            <a:endParaRPr lang="hu-HU" dirty="0"/>
          </a:p>
          <a:p>
            <a:pPr marL="36576" indent="0">
              <a:buNone/>
            </a:pPr>
            <a:r>
              <a:rPr lang="hu-HU" dirty="0"/>
              <a:t>Alanyesetben áll, mindig (!) zéró esetragos (ha valamely szóalakon esetrag van, nem lehet alany). De jelek lehetnek rajta:</a:t>
            </a:r>
          </a:p>
          <a:p>
            <a:pPr lvl="0"/>
            <a:r>
              <a:rPr lang="hu-HU" dirty="0"/>
              <a:t>k - többes szám jel </a:t>
            </a:r>
            <a:r>
              <a:rPr lang="hu-HU" i="1" dirty="0"/>
              <a:t>[pl.: A fiúk jöttek el.]</a:t>
            </a:r>
            <a:endParaRPr lang="hu-HU" dirty="0"/>
          </a:p>
          <a:p>
            <a:pPr lvl="0"/>
            <a:r>
              <a:rPr lang="hu-HU" dirty="0"/>
              <a:t>é – birtokjel </a:t>
            </a:r>
            <a:r>
              <a:rPr lang="hu-HU" i="1" dirty="0"/>
              <a:t>[pl.: A </a:t>
            </a:r>
            <a:r>
              <a:rPr lang="hu-HU" i="1"/>
              <a:t>fiúké </a:t>
            </a:r>
            <a:r>
              <a:rPr lang="hu-HU" i="1" smtClean="0"/>
              <a:t>piros.]</a:t>
            </a:r>
            <a:endParaRPr lang="hu-HU" dirty="0"/>
          </a:p>
          <a:p>
            <a:pPr lvl="0"/>
            <a:r>
              <a:rPr lang="hu-HU" dirty="0"/>
              <a:t>birtokos személyrag/jel</a:t>
            </a:r>
          </a:p>
          <a:p>
            <a:pPr marL="36576" indent="0">
              <a:buNone/>
            </a:pPr>
            <a:endParaRPr lang="hu-HU" i="1" u="sng" dirty="0"/>
          </a:p>
        </p:txBody>
      </p:sp>
    </p:spTree>
    <p:extLst>
      <p:ext uri="{BB962C8B-B14F-4D97-AF65-F5344CB8AC3E}">
        <p14:creationId xmlns:p14="http://schemas.microsoft.com/office/powerpoint/2010/main" val="255822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i="1" u="sng" dirty="0"/>
              <a:t>Egyszerű alany:</a:t>
            </a:r>
            <a:endParaRPr lang="hu-HU" dirty="0"/>
          </a:p>
          <a:p>
            <a:pPr lvl="0"/>
            <a:r>
              <a:rPr lang="hu-HU" i="1" u="sng" dirty="0"/>
              <a:t>Összetett alany:</a:t>
            </a:r>
            <a:r>
              <a:rPr lang="hu-HU" i="1" dirty="0"/>
              <a:t> </a:t>
            </a:r>
            <a:r>
              <a:rPr lang="hu-HU" dirty="0"/>
              <a:t>Egy zéró esetragos névszóból + lenni/múlni/maradni segédigenévből áll (</a:t>
            </a:r>
            <a:r>
              <a:rPr lang="hu-HU" dirty="0" err="1"/>
              <a:t>u.a</a:t>
            </a:r>
            <a:r>
              <a:rPr lang="hu-HU" dirty="0"/>
              <a:t>. mint az összetett tárgy, de tárgyatlan igei alaptag mellett). Ugyanazok mellett az állítmányok mellett fordul elő, mint a főnévi igenévi alany </a:t>
            </a:r>
            <a:r>
              <a:rPr lang="hu-HU" i="1" dirty="0"/>
              <a:t>[pl.: Nem szeretne tízéves maradni.]</a:t>
            </a:r>
            <a:endParaRPr lang="hu-HU" dirty="0"/>
          </a:p>
          <a:p>
            <a:pPr lvl="0"/>
            <a:r>
              <a:rPr lang="hu-HU" i="1" u="sng" dirty="0"/>
              <a:t>Halmozott alany:</a:t>
            </a:r>
            <a:r>
              <a:rPr lang="hu-HU" dirty="0"/>
              <a:t> Mellérendelő szintagma alkotja az alanyt </a:t>
            </a:r>
            <a:r>
              <a:rPr lang="hu-HU" i="1" dirty="0"/>
              <a:t>[pl.: Kati és Jóska volt ott.]</a:t>
            </a:r>
            <a:endParaRPr lang="hu-HU" dirty="0"/>
          </a:p>
          <a:p>
            <a:pPr lvl="0"/>
            <a:r>
              <a:rPr lang="hu-HU" i="1" u="sng" dirty="0"/>
              <a:t>Szerkezetes alany:</a:t>
            </a:r>
            <a:r>
              <a:rPr lang="hu-HU" i="1" dirty="0"/>
              <a:t> </a:t>
            </a:r>
            <a:r>
              <a:rPr lang="hu-HU" dirty="0"/>
              <a:t>Az alanyos szószerkezettel egyenlő </a:t>
            </a:r>
            <a:r>
              <a:rPr lang="hu-HU" i="1" dirty="0"/>
              <a:t>[pl.: Ady írta vers.]</a:t>
            </a: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5065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u="sng" dirty="0" smtClean="0"/>
              <a:t>*Kettős </a:t>
            </a:r>
            <a:r>
              <a:rPr lang="hu-HU" i="1" u="sng" dirty="0"/>
              <a:t>alany:</a:t>
            </a:r>
            <a:r>
              <a:rPr lang="hu-HU" i="1" dirty="0"/>
              <a:t> </a:t>
            </a:r>
            <a:r>
              <a:rPr lang="hu-HU" dirty="0"/>
              <a:t>Csak a hagyományos nyelvtanokban (</a:t>
            </a:r>
            <a:r>
              <a:rPr lang="hu-HU" dirty="0" err="1"/>
              <a:t>MMNy</a:t>
            </a:r>
            <a:r>
              <a:rPr lang="hu-HU" dirty="0"/>
              <a:t>, </a:t>
            </a:r>
            <a:r>
              <a:rPr lang="hu-HU" dirty="0" err="1"/>
              <a:t>MMNyR</a:t>
            </a:r>
            <a:r>
              <a:rPr lang="hu-HU" dirty="0"/>
              <a:t>) található meg ez a </a:t>
            </a:r>
            <a:r>
              <a:rPr lang="hu-HU" dirty="0" smtClean="0"/>
              <a:t>kategória, a </a:t>
            </a:r>
            <a:r>
              <a:rPr lang="hu-HU" dirty="0" err="1" smtClean="0"/>
              <a:t>MGr</a:t>
            </a:r>
            <a:r>
              <a:rPr lang="hu-HU" dirty="0" smtClean="0"/>
              <a:t> nem veszi fel!!! </a:t>
            </a:r>
          </a:p>
          <a:p>
            <a:pPr lvl="1"/>
            <a:r>
              <a:rPr lang="hu-HU" dirty="0" smtClean="0"/>
              <a:t>Bizonyos </a:t>
            </a:r>
            <a:r>
              <a:rPr lang="hu-HU" dirty="0"/>
              <a:t>igei állítmányok (tetszik, látszik, érződik, kezdődik, megszűnik) mellett egy névszói és egy főnévi igenévi alany </a:t>
            </a:r>
            <a:r>
              <a:rPr lang="hu-HU" i="1" dirty="0"/>
              <a:t>[pl.: </a:t>
            </a:r>
            <a:r>
              <a:rPr lang="hu-HU" i="1" u="sng" dirty="0"/>
              <a:t>Állni</a:t>
            </a:r>
            <a:r>
              <a:rPr lang="hu-HU" i="1" dirty="0"/>
              <a:t> </a:t>
            </a:r>
            <a:r>
              <a:rPr lang="hu-HU" i="1" u="dbl" dirty="0"/>
              <a:t>látszik</a:t>
            </a:r>
            <a:r>
              <a:rPr lang="hu-HU" i="1" dirty="0"/>
              <a:t> </a:t>
            </a:r>
            <a:r>
              <a:rPr lang="hu-HU" i="1" u="sng" dirty="0"/>
              <a:t>az idő</a:t>
            </a:r>
            <a:r>
              <a:rPr lang="hu-HU" i="1" dirty="0"/>
              <a:t>.; </a:t>
            </a:r>
            <a:r>
              <a:rPr lang="hu-HU" i="1" u="sng" dirty="0"/>
              <a:t>Vigadni</a:t>
            </a:r>
            <a:r>
              <a:rPr lang="hu-HU" i="1" dirty="0"/>
              <a:t> </a:t>
            </a:r>
            <a:r>
              <a:rPr lang="hu-HU" i="1" u="dbl" dirty="0"/>
              <a:t>látszott</a:t>
            </a:r>
            <a:r>
              <a:rPr lang="hu-HU" i="1" dirty="0"/>
              <a:t> </a:t>
            </a:r>
            <a:r>
              <a:rPr lang="hu-HU" i="1" u="sng" dirty="0"/>
              <a:t>a világ</a:t>
            </a:r>
            <a:r>
              <a:rPr lang="hu-HU" i="1" dirty="0"/>
              <a:t>.]. </a:t>
            </a:r>
            <a:r>
              <a:rPr lang="hu-HU" dirty="0"/>
              <a:t>Ez a mondat átalakítható alárendelő összetett mondattá. Ebben az átalakított mondatban a 2 alanyból cselekvés és cselekvéshordozó viszonya lesz </a:t>
            </a:r>
            <a:r>
              <a:rPr lang="hu-HU" i="1" dirty="0"/>
              <a:t>[pl.: Az látszott, hogy az idő áll.; Az látszott, hogy a világ vigad.]. </a:t>
            </a:r>
            <a:endParaRPr lang="hu-HU" dirty="0"/>
          </a:p>
          <a:p>
            <a:pPr lvl="1"/>
            <a:r>
              <a:rPr lang="hu-HU" dirty="0" smtClean="0"/>
              <a:t>A </a:t>
            </a:r>
            <a:r>
              <a:rPr lang="hu-HU" dirty="0" err="1"/>
              <a:t>MGr</a:t>
            </a:r>
            <a:r>
              <a:rPr lang="hu-HU" dirty="0"/>
              <a:t> nem fogadja el a kettős alany meglétét. A névszói alanyt tekinti alanynak, az igenévi részt pedig állapothatározónak</a:t>
            </a:r>
          </a:p>
        </p:txBody>
      </p:sp>
    </p:spTree>
    <p:extLst>
      <p:ext uri="{BB962C8B-B14F-4D97-AF65-F5344CB8AC3E}">
        <p14:creationId xmlns:p14="http://schemas.microsoft.com/office/powerpoint/2010/main" val="40706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u="sng" cap="small" dirty="0"/>
              <a:t>Fajtái</a:t>
            </a:r>
            <a:endParaRPr lang="hu-HU" dirty="0"/>
          </a:p>
          <a:p>
            <a:pPr lvl="0"/>
            <a:r>
              <a:rPr lang="hu-HU" i="1" u="sng" dirty="0"/>
              <a:t>Határozott </a:t>
            </a:r>
            <a:r>
              <a:rPr lang="hu-HU" i="1" u="sng" dirty="0" smtClean="0"/>
              <a:t>alany:</a:t>
            </a:r>
            <a:r>
              <a:rPr lang="hu-HU" dirty="0"/>
              <a:t> </a:t>
            </a:r>
            <a:r>
              <a:rPr lang="hu-HU" dirty="0" smtClean="0"/>
              <a:t>minden </a:t>
            </a:r>
            <a:r>
              <a:rPr lang="hu-HU" dirty="0"/>
              <a:t>alany, ami nem határozatlan vagy általános, az </a:t>
            </a:r>
            <a:r>
              <a:rPr lang="hu-HU" dirty="0" smtClean="0"/>
              <a:t>határozott, meg </a:t>
            </a:r>
            <a:r>
              <a:rPr lang="hu-HU" dirty="0"/>
              <a:t>tudom nevezni az alanyt, és nem vagyok tekintettel annak determináltságára vagy </a:t>
            </a:r>
            <a:r>
              <a:rPr lang="hu-HU" dirty="0" smtClean="0"/>
              <a:t>determinálatlanságára. E </a:t>
            </a:r>
            <a:r>
              <a:rPr lang="hu-HU" dirty="0"/>
              <a:t>koncepció értelmében az alany határozottsága vagy határozatlansága mást jelent, mint a tárgyé </a:t>
            </a:r>
            <a:r>
              <a:rPr lang="hu-HU" i="1" dirty="0"/>
              <a:t>[pl.: Könyv van az asztalon., Egy könyv van az asztalon., A könyv az asztalon van. – mind határozott alany].</a:t>
            </a:r>
            <a:r>
              <a:rPr lang="hu-HU" dirty="0"/>
              <a:t> </a:t>
            </a:r>
          </a:p>
          <a:p>
            <a:pPr lvl="0"/>
            <a:r>
              <a:rPr lang="hu-HU" i="1" u="sng" dirty="0"/>
              <a:t>Határozatlan alany</a:t>
            </a:r>
            <a:r>
              <a:rPr lang="hu-HU" i="1" u="sng" dirty="0" smtClean="0"/>
              <a:t>: </a:t>
            </a:r>
            <a:r>
              <a:rPr lang="hu-HU" dirty="0" smtClean="0"/>
              <a:t>A </a:t>
            </a:r>
            <a:r>
              <a:rPr lang="hu-HU" dirty="0"/>
              <a:t>határozatlan alany mindig harmadik személyű (ez összefügg a harmadik személy heterogenitásával). </a:t>
            </a:r>
            <a:r>
              <a:rPr lang="hu-HU" b="1" dirty="0"/>
              <a:t>Nem tudom, vagy nem akarom megnevezni az alanyt</a:t>
            </a:r>
            <a:r>
              <a:rPr lang="hu-HU" dirty="0"/>
              <a:t>. </a:t>
            </a:r>
            <a:endParaRPr lang="hu-HU" dirty="0" smtClean="0"/>
          </a:p>
          <a:p>
            <a:pPr marL="36576" lvl="0" indent="0">
              <a:buNone/>
            </a:pPr>
            <a:r>
              <a:rPr lang="hu-HU" dirty="0" smtClean="0"/>
              <a:t>	Kifejezőeszközei:</a:t>
            </a:r>
          </a:p>
          <a:p>
            <a:pPr lvl="1"/>
            <a:r>
              <a:rPr lang="hu-HU" dirty="0"/>
              <a:t>Határozatlan névmás </a:t>
            </a:r>
            <a:r>
              <a:rPr lang="hu-HU" i="1" dirty="0"/>
              <a:t>[pl.: Valaki van ott.]</a:t>
            </a:r>
            <a:endParaRPr lang="hu-HU" dirty="0"/>
          </a:p>
          <a:p>
            <a:pPr lvl="1"/>
            <a:r>
              <a:rPr lang="hu-HU" dirty="0"/>
              <a:t>T/3 személyű igei személyrag utalhat határozatlan alanyra, ha a szövegelőzményben sincs megnevezve az alany </a:t>
            </a:r>
            <a:r>
              <a:rPr lang="hu-HU" i="1" dirty="0"/>
              <a:t>[pl.: „Megint jönnek, kopogtatnak.”, Göndör hajam le akarják vágni.]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271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lvl="0" indent="0">
              <a:buNone/>
            </a:pPr>
            <a:r>
              <a:rPr lang="hu-HU" i="1" u="sng" dirty="0"/>
              <a:t>Általános alany:</a:t>
            </a:r>
            <a:endParaRPr lang="hu-HU" dirty="0"/>
          </a:p>
          <a:p>
            <a:r>
              <a:rPr lang="hu-HU" dirty="0"/>
              <a:t>Nem tudom, vagy nem akarom megnevezni az alanyt, de mindenkire vonatkozik az állítás (egy nagyobb vagy kisebb közösség minden tagjára). Kifejezőeszközei:</a:t>
            </a:r>
          </a:p>
          <a:p>
            <a:pPr lvl="0"/>
            <a:r>
              <a:rPr lang="hu-HU" dirty="0"/>
              <a:t>Általános névmás minden fajtája </a:t>
            </a:r>
            <a:r>
              <a:rPr lang="hu-HU" i="1" dirty="0"/>
              <a:t>[pl.: Mindenki ott van.; Senki nincs ott.]</a:t>
            </a:r>
            <a:endParaRPr lang="hu-HU" dirty="0"/>
          </a:p>
          <a:p>
            <a:pPr lvl="0"/>
            <a:r>
              <a:rPr lang="hu-HU" dirty="0"/>
              <a:t>Az ember, világ általános főnevek, amikor általános értelemben használjuk őket </a:t>
            </a:r>
            <a:r>
              <a:rPr lang="hu-HU" i="1" dirty="0"/>
              <a:t>[pl.: Azt gondolná az ember…]</a:t>
            </a:r>
            <a:endParaRPr lang="hu-HU" dirty="0"/>
          </a:p>
          <a:p>
            <a:pPr lvl="0"/>
            <a:r>
              <a:rPr lang="hu-HU" dirty="0"/>
              <a:t>Igei személyragok </a:t>
            </a:r>
            <a:r>
              <a:rPr lang="hu-HU" i="1" dirty="0"/>
              <a:t>[pl.: E/2 közmondásokban: Addig nyújtózkodj, ameddig a takaród ér!; T/3 hivatalos levelekben: Értesítjük…; T/2 szépirodalmi szövegekben: „Nem hallottátok Dózsa György hírét?”; T/3 köznyelvben: Azt mondják…].</a:t>
            </a:r>
            <a:endParaRPr lang="hu-HU" dirty="0"/>
          </a:p>
          <a:p>
            <a:r>
              <a:rPr lang="hu-HU" dirty="0"/>
              <a:t>A személyrag nélküli főnévi igenévi alany is általános érvényű cselekvéshordozóra utal </a:t>
            </a:r>
            <a:r>
              <a:rPr lang="hu-HU" i="1" dirty="0"/>
              <a:t>[pl.: Tanulni kell.]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024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781128"/>
          </a:xfrm>
        </p:spPr>
        <p:txBody>
          <a:bodyPr>
            <a:normAutofit fontScale="85000" lnSpcReduction="20000"/>
          </a:bodyPr>
          <a:lstStyle/>
          <a:p>
            <a:pPr marL="36576" lvl="0" indent="0">
              <a:buNone/>
            </a:pPr>
            <a:r>
              <a:rPr lang="hu-HU" i="1" u="sng" dirty="0"/>
              <a:t>Lappangó alany, tapadásos alany</a:t>
            </a:r>
            <a:endParaRPr lang="hu-HU" dirty="0"/>
          </a:p>
          <a:p>
            <a:pPr marL="36576" indent="0">
              <a:buNone/>
            </a:pPr>
            <a:r>
              <a:rPr lang="hu-HU" dirty="0"/>
              <a:t>A </a:t>
            </a:r>
            <a:r>
              <a:rPr lang="hu-HU" dirty="0" err="1"/>
              <a:t>MGr</a:t>
            </a:r>
            <a:r>
              <a:rPr lang="hu-HU" dirty="0"/>
              <a:t> nem tesz különbséget a kettő közt.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tapadásos alanynál a nyelvközösség számára </a:t>
            </a:r>
            <a:r>
              <a:rPr lang="hu-HU" b="1" dirty="0"/>
              <a:t>egyértelmű </a:t>
            </a:r>
            <a:r>
              <a:rPr lang="hu-HU" dirty="0"/>
              <a:t>(ugyanaz a </a:t>
            </a:r>
            <a:r>
              <a:rPr lang="hu-HU" dirty="0" err="1"/>
              <a:t>lexéma</a:t>
            </a:r>
            <a:r>
              <a:rPr lang="hu-HU" dirty="0"/>
              <a:t> tapad az állítmányhoz). Általában nem is tesszük ki, de emiatt nem lesz hiányos a mondat, mert az alany egyértelmű </a:t>
            </a:r>
            <a:r>
              <a:rPr lang="hu-HU" i="1" dirty="0"/>
              <a:t>[pl.: Tálalva van. (az étel); Ágyazva van. (az ágy)].</a:t>
            </a:r>
            <a:endParaRPr lang="hu-HU" dirty="0"/>
          </a:p>
          <a:p>
            <a:r>
              <a:rPr lang="hu-HU" dirty="0"/>
              <a:t>A lappangó alany szintén egyértelmű. </a:t>
            </a:r>
            <a:r>
              <a:rPr lang="hu-HU" b="1" dirty="0"/>
              <a:t>Több</a:t>
            </a:r>
            <a:r>
              <a:rPr lang="hu-HU" dirty="0"/>
              <a:t>, valamely azonos fogalomkörbe tartozó </a:t>
            </a:r>
            <a:r>
              <a:rPr lang="hu-HU" dirty="0" err="1"/>
              <a:t>lexéma</a:t>
            </a:r>
            <a:r>
              <a:rPr lang="hu-HU" dirty="0"/>
              <a:t> töltheti be a szerepét </a:t>
            </a:r>
            <a:r>
              <a:rPr lang="hu-HU" i="1" dirty="0"/>
              <a:t>[pl.: Többre </a:t>
            </a:r>
            <a:r>
              <a:rPr lang="hu-HU" i="1" dirty="0" smtClean="0"/>
              <a:t>[pénz] nem </a:t>
            </a:r>
            <a:r>
              <a:rPr lang="hu-HU" i="1" dirty="0"/>
              <a:t>telik. (anyagi javak); Majd lesz neked! (büntetés, nemulass); Nekünk is kijutott. (baj, nehézség)].</a:t>
            </a: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638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70000" lnSpcReduction="20000"/>
          </a:bodyPr>
          <a:lstStyle/>
          <a:p>
            <a:pPr marL="36576" lvl="0" indent="0">
              <a:buNone/>
            </a:pPr>
            <a:r>
              <a:rPr lang="hu-HU" dirty="0" smtClean="0"/>
              <a:t>Mikor maradhat el az alany?</a:t>
            </a:r>
          </a:p>
          <a:p>
            <a:r>
              <a:rPr lang="hu-HU" dirty="0" smtClean="0"/>
              <a:t>1</a:t>
            </a:r>
            <a:r>
              <a:rPr lang="hu-HU" dirty="0"/>
              <a:t>. és 2. személyű alany elmaradhat, a mondat nem is lesz hiányos (pragmatikailag reprezentált – az első személy a beszélő, a második a hallgató</a:t>
            </a:r>
            <a:r>
              <a:rPr lang="hu-HU" dirty="0" smtClean="0"/>
              <a:t>). Pl. </a:t>
            </a:r>
            <a:r>
              <a:rPr lang="hu-HU" i="1" dirty="0" smtClean="0"/>
              <a:t>Futok. Futsz.</a:t>
            </a:r>
            <a:endParaRPr lang="hu-HU" i="1" dirty="0"/>
          </a:p>
          <a:p>
            <a:pPr lvl="0"/>
            <a:r>
              <a:rPr lang="hu-HU" dirty="0"/>
              <a:t>3. személyű alany is elmaradhat, a mondat viszont hiányos lesz így (a 3. személy grammatikailag reprezentált – bárki lehet az 1. és 2. személyen kívül</a:t>
            </a:r>
            <a:r>
              <a:rPr lang="hu-HU" dirty="0" smtClean="0"/>
              <a:t>). 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i="1" dirty="0" smtClean="0"/>
              <a:t>Fut.</a:t>
            </a:r>
            <a:endParaRPr lang="hu-HU" i="1" dirty="0"/>
          </a:p>
          <a:p>
            <a:pPr lvl="0"/>
            <a:r>
              <a:rPr lang="hu-HU" dirty="0"/>
              <a:t>Nem lesz hiányos </a:t>
            </a:r>
            <a:r>
              <a:rPr lang="hu-HU" dirty="0" smtClean="0"/>
              <a:t>a </a:t>
            </a:r>
            <a:r>
              <a:rPr lang="hu-HU" dirty="0"/>
              <a:t>határozatlan vagy általános alanyú mondat (mert nincs, ami hiányozzon).</a:t>
            </a:r>
          </a:p>
          <a:p>
            <a:pPr lvl="0"/>
            <a:r>
              <a:rPr lang="hu-HU" dirty="0"/>
              <a:t>Nem lesz hiányos a tapadásos és lappangó alanyú mondat sem, mert a nyelvközösség számára egyértelmű az alany.</a:t>
            </a:r>
          </a:p>
          <a:p>
            <a:pPr lvl="0"/>
            <a:r>
              <a:rPr lang="hu-HU" dirty="0"/>
              <a:t>Nem lesz hiányos az alanytalan mondat sem (időjárási kifejezések). Az alany-állítmány szinte oszthatatlanul van jelen </a:t>
            </a:r>
            <a:r>
              <a:rPr lang="hu-HU" i="1" dirty="0"/>
              <a:t>[pl.: alkonyodik, villámlik]. </a:t>
            </a:r>
            <a:endParaRPr lang="hu-HU" i="1" dirty="0" smtClean="0"/>
          </a:p>
          <a:p>
            <a:pPr lvl="1"/>
            <a:r>
              <a:rPr lang="hu-HU" dirty="0" err="1" smtClean="0"/>
              <a:t>Metaforikusan</a:t>
            </a:r>
            <a:r>
              <a:rPr lang="hu-HU" dirty="0" smtClean="0"/>
              <a:t> használva viszont, ha nincs alany, hiányos </a:t>
            </a:r>
            <a:r>
              <a:rPr lang="hu-HU" dirty="0"/>
              <a:t>a mondat </a:t>
            </a:r>
            <a:r>
              <a:rPr lang="hu-HU" i="1" dirty="0"/>
              <a:t>[pl.: Mit csinált az ágyú? – Dörgött.; Milyen a szeme? – Villámlik.]</a:t>
            </a: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5301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hu-HU" dirty="0"/>
              <a:t>Laczkó Krisztina 2001. Alany és az állítmány viszonya: hozzárendelés vagy</a:t>
            </a:r>
          </a:p>
          <a:p>
            <a:pPr marL="36576" indent="0">
              <a:buNone/>
            </a:pPr>
            <a:r>
              <a:rPr lang="hu-HU" dirty="0"/>
              <a:t>alárendelés? </a:t>
            </a:r>
            <a:r>
              <a:rPr lang="hu-HU" dirty="0" err="1"/>
              <a:t>Nyr</a:t>
            </a:r>
            <a:r>
              <a:rPr lang="hu-HU" dirty="0"/>
              <a:t>. 125: 407–418.</a:t>
            </a:r>
          </a:p>
          <a:p>
            <a:pPr marL="36576" indent="0">
              <a:buNone/>
            </a:pPr>
            <a:r>
              <a:rPr lang="hu-HU" dirty="0">
                <a:hlinkClick r:id="rId2"/>
              </a:rPr>
              <a:t>http://www.c3.hu/~</a:t>
            </a:r>
            <a:r>
              <a:rPr lang="hu-HU" dirty="0" err="1" smtClean="0">
                <a:hlinkClick r:id="rId2"/>
              </a:rPr>
              <a:t>nyelvor</a:t>
            </a:r>
            <a:r>
              <a:rPr lang="hu-HU" dirty="0" smtClean="0">
                <a:hlinkClick r:id="rId2"/>
              </a:rPr>
              <a:t>/</a:t>
            </a:r>
            <a:r>
              <a:rPr lang="hu-HU" dirty="0" err="1" smtClean="0">
                <a:hlinkClick r:id="rId2"/>
              </a:rPr>
              <a:t>period</a:t>
            </a:r>
            <a:r>
              <a:rPr lang="hu-HU" dirty="0" smtClean="0">
                <a:hlinkClick r:id="rId2"/>
              </a:rPr>
              <a:t>/1254/125402.htm</a:t>
            </a:r>
            <a:endParaRPr lang="hu-HU" dirty="0" smtClean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3617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alany és az állítmány viszonya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357192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hu-HU" dirty="0" smtClean="0"/>
              <a:t>5 nézet:</a:t>
            </a:r>
          </a:p>
          <a:p>
            <a:pPr marL="36576" indent="0">
              <a:buNone/>
            </a:pPr>
            <a:r>
              <a:rPr lang="hu-HU" dirty="0" smtClean="0"/>
              <a:t>1. </a:t>
            </a:r>
            <a:r>
              <a:rPr lang="hu-HU" b="1" dirty="0" err="1" smtClean="0"/>
              <a:t>paralellizmusfelfogás</a:t>
            </a:r>
            <a:r>
              <a:rPr lang="hu-HU" dirty="0" smtClean="0"/>
              <a:t> </a:t>
            </a:r>
          </a:p>
          <a:p>
            <a:r>
              <a:rPr lang="hu-HU" dirty="0" smtClean="0"/>
              <a:t>Logikai gyökerű: a mondat = ítélet </a:t>
            </a:r>
          </a:p>
          <a:p>
            <a:r>
              <a:rPr lang="hu-HU" dirty="0" smtClean="0"/>
              <a:t>a </a:t>
            </a:r>
            <a:r>
              <a:rPr lang="hu-HU" dirty="0"/>
              <a:t>mondat alapvetően alanyi és állítmányi részből áll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állítmányi rész tartalmazza </a:t>
            </a:r>
            <a:r>
              <a:rPr lang="hu-HU" dirty="0" smtClean="0"/>
              <a:t>az </a:t>
            </a:r>
            <a:r>
              <a:rPr lang="hu-HU" dirty="0"/>
              <a:t>állítást, mely az alanyi részre </a:t>
            </a:r>
            <a:r>
              <a:rPr lang="hu-HU" dirty="0" smtClean="0"/>
              <a:t>vonatkoztatható </a:t>
            </a:r>
          </a:p>
          <a:p>
            <a:r>
              <a:rPr lang="hu-HU" dirty="0" err="1" smtClean="0"/>
              <a:t>predikatív</a:t>
            </a:r>
            <a:r>
              <a:rPr lang="hu-HU" dirty="0" smtClean="0"/>
              <a:t> viszony, nem </a:t>
            </a:r>
            <a:r>
              <a:rPr lang="hu-HU" dirty="0" err="1" smtClean="0"/>
              <a:t>szintagmatikus</a:t>
            </a:r>
            <a:r>
              <a:rPr lang="hu-HU" dirty="0" smtClean="0"/>
              <a:t> </a:t>
            </a:r>
          </a:p>
          <a:p>
            <a:r>
              <a:rPr lang="hu-HU" dirty="0" smtClean="0"/>
              <a:t>nem </a:t>
            </a:r>
            <a:r>
              <a:rPr lang="hu-HU" dirty="0"/>
              <a:t>egymástól függenek, hanem </a:t>
            </a:r>
            <a:r>
              <a:rPr lang="hu-HU" dirty="0" smtClean="0"/>
              <a:t>a </a:t>
            </a:r>
            <a:r>
              <a:rPr lang="hu-HU" dirty="0"/>
              <a:t>mondat jelentésétől.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tagolt </a:t>
            </a:r>
            <a:r>
              <a:rPr lang="hu-HU" dirty="0" smtClean="0"/>
              <a:t>mondat: egy </a:t>
            </a:r>
            <a:r>
              <a:rPr lang="hu-HU" dirty="0"/>
              <a:t>alanyi és egy állítmányi </a:t>
            </a:r>
            <a:r>
              <a:rPr lang="hu-HU" dirty="0" smtClean="0"/>
              <a:t>rész, de a </a:t>
            </a:r>
            <a:r>
              <a:rPr lang="hu-HU" dirty="0"/>
              <a:t>konkrét elemzésnél már csak ún. puszta </a:t>
            </a:r>
            <a:r>
              <a:rPr lang="hu-HU" dirty="0" smtClean="0"/>
              <a:t>alany </a:t>
            </a:r>
            <a:r>
              <a:rPr lang="hu-HU" dirty="0"/>
              <a:t>és </a:t>
            </a:r>
            <a:r>
              <a:rPr lang="hu-HU" dirty="0" smtClean="0"/>
              <a:t>állítmány</a:t>
            </a:r>
          </a:p>
          <a:p>
            <a:r>
              <a:rPr lang="hu-HU" dirty="0" smtClean="0"/>
              <a:t>Az egyeztetés „</a:t>
            </a:r>
            <a:r>
              <a:rPr lang="hu-HU" dirty="0"/>
              <a:t>célzott egyformaságnak</a:t>
            </a:r>
            <a:r>
              <a:rPr lang="hu-HU" dirty="0" smtClean="0"/>
              <a:t>”, nem grammatikai ismérv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4778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hu-HU" dirty="0"/>
              <a:t>2. A </a:t>
            </a:r>
            <a:r>
              <a:rPr lang="hu-HU" b="1" dirty="0"/>
              <a:t>hozzárendelés-felfogás</a:t>
            </a:r>
            <a:r>
              <a:rPr lang="hu-HU" dirty="0"/>
              <a:t> </a:t>
            </a:r>
          </a:p>
          <a:p>
            <a:r>
              <a:rPr lang="hu-HU" dirty="0" smtClean="0"/>
              <a:t>a </a:t>
            </a:r>
            <a:r>
              <a:rPr lang="hu-HU" dirty="0"/>
              <a:t>magyar szakirodalmi </a:t>
            </a:r>
            <a:r>
              <a:rPr lang="hu-HU" dirty="0" err="1" smtClean="0"/>
              <a:t>hagyománybanm</a:t>
            </a:r>
            <a:r>
              <a:rPr lang="hu-HU" dirty="0" smtClean="0"/>
              <a:t> az </a:t>
            </a:r>
            <a:r>
              <a:rPr lang="hu-HU" dirty="0"/>
              <a:t>iskolai oktatásban </a:t>
            </a:r>
            <a:r>
              <a:rPr lang="hu-HU" dirty="0" smtClean="0"/>
              <a:t>a legelterjedtebb volt</a:t>
            </a:r>
          </a:p>
          <a:p>
            <a:r>
              <a:rPr lang="hu-HU" dirty="0" smtClean="0"/>
              <a:t>szintén </a:t>
            </a:r>
            <a:r>
              <a:rPr lang="hu-HU" dirty="0"/>
              <a:t>logikai megalapozottságú,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alany és az </a:t>
            </a:r>
            <a:r>
              <a:rPr lang="hu-HU" dirty="0" smtClean="0"/>
              <a:t>állítmány </a:t>
            </a:r>
            <a:r>
              <a:rPr lang="hu-HU" dirty="0" err="1" smtClean="0"/>
              <a:t>szintagmatikus</a:t>
            </a:r>
            <a:r>
              <a:rPr lang="hu-HU" dirty="0" smtClean="0"/>
              <a:t> kapcsolatnak </a:t>
            </a:r>
          </a:p>
          <a:p>
            <a:r>
              <a:rPr lang="hu-HU" dirty="0" smtClean="0"/>
              <a:t>a </a:t>
            </a:r>
            <a:r>
              <a:rPr lang="hu-HU" dirty="0"/>
              <a:t>két tag </a:t>
            </a:r>
            <a:r>
              <a:rPr lang="hu-HU" dirty="0" smtClean="0"/>
              <a:t>kölcsönösen meghatározottság, </a:t>
            </a:r>
            <a:r>
              <a:rPr lang="hu-HU" dirty="0"/>
              <a:t>amit az egyeztetés </a:t>
            </a:r>
            <a:r>
              <a:rPr lang="hu-HU" dirty="0" smtClean="0"/>
              <a:t>jelez </a:t>
            </a:r>
          </a:p>
          <a:p>
            <a:r>
              <a:rPr lang="hu-HU" dirty="0" smtClean="0"/>
              <a:t>a </a:t>
            </a:r>
            <a:r>
              <a:rPr lang="hu-HU" dirty="0"/>
              <a:t>mondat nyelvtani, szemantikai, logikai </a:t>
            </a:r>
            <a:r>
              <a:rPr lang="hu-HU" dirty="0" smtClean="0"/>
              <a:t>magját alkotják </a:t>
            </a:r>
          </a:p>
          <a:p>
            <a:r>
              <a:rPr lang="hu-HU" dirty="0" smtClean="0"/>
              <a:t>a </a:t>
            </a:r>
            <a:r>
              <a:rPr lang="hu-HU" dirty="0"/>
              <a:t>mondat </a:t>
            </a:r>
            <a:r>
              <a:rPr lang="hu-HU" dirty="0" err="1"/>
              <a:t>predikatív</a:t>
            </a:r>
            <a:r>
              <a:rPr lang="hu-HU" dirty="0"/>
              <a:t> </a:t>
            </a:r>
            <a:r>
              <a:rPr lang="hu-HU" dirty="0" smtClean="0"/>
              <a:t>jelentését hordozzák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226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állítmány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dirty="0" smtClean="0"/>
              <a:t>Az </a:t>
            </a:r>
            <a:r>
              <a:rPr lang="hu-HU" dirty="0"/>
              <a:t>állítmány a tagolt mondat központi szerepű főmondatrésze.  </a:t>
            </a:r>
          </a:p>
          <a:p>
            <a:pPr marL="36576" indent="0">
              <a:buNone/>
            </a:pPr>
            <a:r>
              <a:rPr lang="hu-HU" u="sng" cap="small" dirty="0"/>
              <a:t>Szófaja</a:t>
            </a:r>
            <a:endParaRPr lang="hu-HU" dirty="0"/>
          </a:p>
          <a:p>
            <a:r>
              <a:rPr lang="hu-HU" dirty="0" smtClean="0"/>
              <a:t>igei </a:t>
            </a:r>
            <a:r>
              <a:rPr lang="hu-HU" dirty="0"/>
              <a:t>természetű </a:t>
            </a:r>
            <a:endParaRPr lang="hu-HU" dirty="0" smtClean="0"/>
          </a:p>
          <a:p>
            <a:r>
              <a:rPr lang="hu-HU" dirty="0" err="1" smtClean="0"/>
              <a:t>Igésült</a:t>
            </a:r>
            <a:r>
              <a:rPr lang="hu-HU" dirty="0" smtClean="0"/>
              <a:t> névszó (segédigével </a:t>
            </a:r>
            <a:r>
              <a:rPr lang="hu-HU" dirty="0"/>
              <a:t>/szám, személy, mód, idő </a:t>
            </a:r>
            <a:r>
              <a:rPr lang="hu-HU" dirty="0" err="1" smtClean="0"/>
              <a:t>ategóriáját</a:t>
            </a:r>
            <a:r>
              <a:rPr lang="hu-HU" dirty="0" smtClean="0"/>
              <a:t> </a:t>
            </a:r>
            <a:r>
              <a:rPr lang="hu-HU" dirty="0"/>
              <a:t>hordozza</a:t>
            </a:r>
            <a:r>
              <a:rPr lang="hu-HU" dirty="0" smtClean="0"/>
              <a:t>/).</a:t>
            </a:r>
          </a:p>
          <a:p>
            <a:pPr marL="36576" indent="0">
              <a:buNone/>
            </a:pPr>
            <a:r>
              <a:rPr lang="hu-HU" u="sng" cap="small" dirty="0" smtClean="0"/>
              <a:t>Fajtái</a:t>
            </a:r>
            <a:endParaRPr lang="hu-HU" dirty="0"/>
          </a:p>
          <a:p>
            <a:r>
              <a:rPr lang="hu-HU" cap="small" dirty="0"/>
              <a:t>Igei Állítmány: </a:t>
            </a:r>
            <a:r>
              <a:rPr lang="hu-HU" dirty="0"/>
              <a:t>Igével kifejezett állítmány. </a:t>
            </a:r>
            <a:endParaRPr lang="hu-HU" dirty="0" smtClean="0"/>
          </a:p>
          <a:p>
            <a:pPr marL="36576" lvl="0" indent="0">
              <a:buNone/>
            </a:pPr>
            <a:r>
              <a:rPr lang="hu-HU" dirty="0"/>
              <a:t>	</a:t>
            </a:r>
            <a:r>
              <a:rPr lang="hu-HU" dirty="0" smtClean="0"/>
              <a:t>Szerkezete szerint</a:t>
            </a:r>
            <a:endParaRPr lang="hu-HU" dirty="0"/>
          </a:p>
          <a:p>
            <a:pPr marL="36576" lvl="0" indent="0">
              <a:buNone/>
            </a:pPr>
            <a:r>
              <a:rPr lang="hu-HU" i="1" u="sng" dirty="0"/>
              <a:t>Egyszerű:</a:t>
            </a:r>
            <a:r>
              <a:rPr lang="hu-HU" i="1" dirty="0"/>
              <a:t> [pl.: Kati </a:t>
            </a:r>
            <a:r>
              <a:rPr lang="hu-HU" i="1" u="dbl" dirty="0"/>
              <a:t>olvas</a:t>
            </a:r>
            <a:r>
              <a:rPr lang="hu-HU" i="1" dirty="0"/>
              <a:t>.]</a:t>
            </a:r>
            <a:endParaRPr lang="hu-HU" dirty="0"/>
          </a:p>
          <a:p>
            <a:pPr marL="36576" lvl="0" indent="0">
              <a:buNone/>
            </a:pPr>
            <a:r>
              <a:rPr lang="hu-HU" i="1" u="sng" dirty="0"/>
              <a:t>Összetett igealakkal kifejezett (analitikus):</a:t>
            </a:r>
            <a:r>
              <a:rPr lang="hu-HU" i="1" dirty="0"/>
              <a:t> </a:t>
            </a:r>
            <a:r>
              <a:rPr lang="hu-HU" dirty="0"/>
              <a:t>Szóalakteremtő segédige + ige </a:t>
            </a:r>
            <a:r>
              <a:rPr lang="hu-HU" i="1" dirty="0"/>
              <a:t>[pl.: </a:t>
            </a:r>
            <a:r>
              <a:rPr lang="hu-HU" i="1" u="dbl" dirty="0"/>
              <a:t>El fogunk menni</a:t>
            </a:r>
            <a:r>
              <a:rPr lang="hu-HU" i="1" dirty="0"/>
              <a:t>.; </a:t>
            </a:r>
            <a:r>
              <a:rPr lang="hu-HU" i="1" u="dbl" dirty="0"/>
              <a:t>Szerettem volna</a:t>
            </a:r>
            <a:r>
              <a:rPr lang="hu-HU" i="1" dirty="0"/>
              <a:t> elmenni.]</a:t>
            </a:r>
            <a:endParaRPr lang="hu-HU" dirty="0"/>
          </a:p>
          <a:p>
            <a:r>
              <a:rPr lang="hu-HU" cap="small" dirty="0"/>
              <a:t>Névszói állítmány </a:t>
            </a:r>
            <a:r>
              <a:rPr lang="hu-HU" cap="small" dirty="0" smtClean="0"/>
              <a:t>és névszói-igei </a:t>
            </a:r>
            <a:r>
              <a:rPr lang="hu-HU" cap="small" dirty="0"/>
              <a:t>állítmány</a:t>
            </a:r>
            <a:endParaRPr lang="hu-HU" dirty="0"/>
          </a:p>
          <a:p>
            <a:pPr marL="36576" indent="0">
              <a:buNone/>
            </a:pP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2903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hu-HU" dirty="0"/>
              <a:t>3. Az </a:t>
            </a:r>
            <a:r>
              <a:rPr lang="hu-HU" b="1" dirty="0"/>
              <a:t>alany </a:t>
            </a:r>
            <a:r>
              <a:rPr lang="hu-HU" b="1" dirty="0" smtClean="0"/>
              <a:t>primátusa</a:t>
            </a:r>
            <a:r>
              <a:rPr lang="hu-HU" dirty="0" smtClean="0"/>
              <a:t> </a:t>
            </a:r>
          </a:p>
          <a:p>
            <a:r>
              <a:rPr lang="hu-HU" dirty="0" smtClean="0"/>
              <a:t>tudománytörténeti érdekesség</a:t>
            </a:r>
          </a:p>
          <a:p>
            <a:r>
              <a:rPr lang="hu-HU" dirty="0" err="1" smtClean="0"/>
              <a:t>Majtyinszkaja</a:t>
            </a:r>
            <a:r>
              <a:rPr lang="hu-HU" dirty="0" smtClean="0"/>
              <a:t> 1955 </a:t>
            </a:r>
          </a:p>
          <a:p>
            <a:r>
              <a:rPr lang="hu-HU" dirty="0" smtClean="0"/>
              <a:t>Erős orosz (nyelvészeti) iskola hatás </a:t>
            </a:r>
          </a:p>
          <a:p>
            <a:r>
              <a:rPr lang="hu-HU" dirty="0" smtClean="0"/>
              <a:t>az </a:t>
            </a:r>
            <a:r>
              <a:rPr lang="hu-HU" dirty="0"/>
              <a:t>alany az állítmány </a:t>
            </a:r>
            <a:r>
              <a:rPr lang="hu-HU" dirty="0" smtClean="0"/>
              <a:t>fölérendeltje </a:t>
            </a:r>
          </a:p>
          <a:p>
            <a:r>
              <a:rPr lang="hu-HU" dirty="0" smtClean="0"/>
              <a:t>grammatikai bizonyíték: az </a:t>
            </a:r>
            <a:r>
              <a:rPr lang="hu-HU" dirty="0"/>
              <a:t>alany irányítja az </a:t>
            </a:r>
            <a:r>
              <a:rPr lang="hu-HU" dirty="0" smtClean="0"/>
              <a:t>egyezetést </a:t>
            </a:r>
          </a:p>
          <a:p>
            <a:r>
              <a:rPr lang="hu-HU" dirty="0" smtClean="0"/>
              <a:t>nembeli </a:t>
            </a:r>
            <a:r>
              <a:rPr lang="hu-HU" dirty="0"/>
              <a:t>egyeztetés </a:t>
            </a:r>
            <a:endParaRPr lang="hu-HU" dirty="0" smtClean="0"/>
          </a:p>
          <a:p>
            <a:r>
              <a:rPr lang="hu-HU" dirty="0" smtClean="0"/>
              <a:t>A magyarban az egyeztetés épp azaz </a:t>
            </a:r>
            <a:r>
              <a:rPr lang="hu-HU" dirty="0"/>
              <a:t>az állítmány fölérendeltségét bizonyítja.</a:t>
            </a:r>
          </a:p>
        </p:txBody>
      </p:sp>
    </p:spTree>
    <p:extLst>
      <p:ext uri="{BB962C8B-B14F-4D97-AF65-F5344CB8AC3E}">
        <p14:creationId xmlns:p14="http://schemas.microsoft.com/office/powerpoint/2010/main" val="1739968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hu-HU" dirty="0" smtClean="0"/>
              <a:t>4. az </a:t>
            </a:r>
            <a:r>
              <a:rPr lang="hu-HU" b="1" dirty="0"/>
              <a:t>állítmány </a:t>
            </a:r>
            <a:r>
              <a:rPr lang="hu-HU" b="1" dirty="0" smtClean="0"/>
              <a:t>primátusa</a:t>
            </a:r>
            <a:r>
              <a:rPr lang="hu-HU" dirty="0" smtClean="0"/>
              <a:t> </a:t>
            </a:r>
          </a:p>
          <a:p>
            <a:r>
              <a:rPr lang="hu-HU" dirty="0" smtClean="0"/>
              <a:t>szerves </a:t>
            </a:r>
            <a:r>
              <a:rPr lang="hu-HU" dirty="0"/>
              <a:t>összefüggésben áll az igeközpontú </a:t>
            </a:r>
            <a:r>
              <a:rPr lang="hu-HU" dirty="0" smtClean="0"/>
              <a:t>szemlélettel, </a:t>
            </a:r>
            <a:r>
              <a:rPr lang="hu-HU" dirty="0" err="1" smtClean="0"/>
              <a:t>Tesniére</a:t>
            </a:r>
            <a:r>
              <a:rPr lang="hu-HU" dirty="0" smtClean="0"/>
              <a:t> valenciaelméletével</a:t>
            </a:r>
          </a:p>
          <a:p>
            <a:r>
              <a:rPr lang="hu-HU" dirty="0" smtClean="0"/>
              <a:t>nemcsak </a:t>
            </a:r>
            <a:r>
              <a:rPr lang="hu-HU" dirty="0"/>
              <a:t>az igei állítmányra, hanem az állítmányra általánosságban </a:t>
            </a:r>
            <a:r>
              <a:rPr lang="hu-HU" dirty="0" smtClean="0"/>
              <a:t>kiterjed </a:t>
            </a:r>
          </a:p>
          <a:p>
            <a:r>
              <a:rPr lang="hu-HU" dirty="0" smtClean="0"/>
              <a:t>Deme László ehhez nem </a:t>
            </a:r>
            <a:r>
              <a:rPr lang="hu-HU" dirty="0"/>
              <a:t>a valenciaelméletből kiindulva jutott </a:t>
            </a:r>
            <a:r>
              <a:rPr lang="hu-HU" dirty="0" smtClean="0"/>
              <a:t>el, </a:t>
            </a:r>
            <a:r>
              <a:rPr lang="hu-HU" dirty="0"/>
              <a:t>hanem a mondategységen belüli viszonyokat vizsgálva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állítmány a mondat központi magja, ennek alárendeltje az alany, </a:t>
            </a:r>
            <a:r>
              <a:rPr lang="hu-HU" dirty="0" smtClean="0"/>
              <a:t>ami ugyanúgy </a:t>
            </a:r>
            <a:r>
              <a:rPr lang="hu-HU" dirty="0"/>
              <a:t>ún. mondatszintű bővítmény, mint a tárgy és a határozó.</a:t>
            </a:r>
          </a:p>
        </p:txBody>
      </p:sp>
    </p:spTree>
    <p:extLst>
      <p:ext uri="{BB962C8B-B14F-4D97-AF65-F5344CB8AC3E}">
        <p14:creationId xmlns:p14="http://schemas.microsoft.com/office/powerpoint/2010/main" val="3315960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hu-HU" dirty="0" smtClean="0"/>
              <a:t>Érvek:</a:t>
            </a:r>
          </a:p>
          <a:p>
            <a:pPr marL="550926" indent="-514350">
              <a:buAutoNum type="arabicPeriod"/>
            </a:pPr>
            <a:r>
              <a:rPr lang="hu-HU" dirty="0" smtClean="0"/>
              <a:t>a </a:t>
            </a:r>
            <a:r>
              <a:rPr lang="hu-HU" dirty="0"/>
              <a:t>mondategységnek a szórendi elrendeződés szempontjából az állítmány a szuverén magva; </a:t>
            </a:r>
            <a:endParaRPr lang="hu-HU" dirty="0" smtClean="0"/>
          </a:p>
          <a:p>
            <a:pPr marL="550926" indent="-514350"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állítmány segítségével kérdezünk az alanyra éppen úgy, ahogy a tárgyra és a határozóra is; </a:t>
            </a:r>
            <a:endParaRPr lang="hu-HU" dirty="0" smtClean="0"/>
          </a:p>
          <a:p>
            <a:pPr marL="550926" indent="-514350"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alany irányítja </a:t>
            </a:r>
            <a:r>
              <a:rPr lang="hu-HU" dirty="0" smtClean="0"/>
              <a:t>a </a:t>
            </a:r>
            <a:r>
              <a:rPr lang="hu-HU" dirty="0"/>
              <a:t>szám- és személybeli </a:t>
            </a:r>
            <a:r>
              <a:rPr lang="hu-HU" dirty="0" smtClean="0"/>
              <a:t>egyeztetést, amit mindig </a:t>
            </a:r>
            <a:r>
              <a:rPr lang="hu-HU" dirty="0"/>
              <a:t>a bővítmény irányít (vö. </a:t>
            </a:r>
            <a:r>
              <a:rPr lang="hu-HU" i="1" dirty="0" smtClean="0"/>
              <a:t>én könyvem)</a:t>
            </a:r>
            <a:endParaRPr lang="hu-HU" dirty="0" smtClean="0"/>
          </a:p>
          <a:p>
            <a:pPr marL="550926" indent="-514350">
              <a:buAutoNum type="arabicPeriod"/>
            </a:pPr>
            <a:r>
              <a:rPr lang="hu-HU" dirty="0" smtClean="0"/>
              <a:t>a </a:t>
            </a:r>
            <a:r>
              <a:rPr lang="hu-HU" dirty="0"/>
              <a:t>kérdő, határozatlan vagy általános névmással kifejezett alany </a:t>
            </a:r>
            <a:r>
              <a:rPr lang="hu-HU" dirty="0" smtClean="0"/>
              <a:t>az ugyanezekkel </a:t>
            </a:r>
            <a:r>
              <a:rPr lang="hu-HU" dirty="0"/>
              <a:t>a névmásokkal kifejezett tárggyal vagy határozóval mellérendelő kapcsolatot képes létesíteni, például: </a:t>
            </a:r>
            <a:r>
              <a:rPr lang="hu-HU" i="1" dirty="0"/>
              <a:t>Ki, mikor és hol találkozott vele</a:t>
            </a:r>
            <a:r>
              <a:rPr lang="hu-HU" i="1" dirty="0" smtClean="0"/>
              <a:t>? → </a:t>
            </a:r>
            <a:r>
              <a:rPr lang="hu-HU" dirty="0" smtClean="0"/>
              <a:t>mellérendelő </a:t>
            </a:r>
            <a:r>
              <a:rPr lang="hu-HU" dirty="0"/>
              <a:t>viszonyba csak a mondat azonos szerkezeti szintjén lévő mondatrészek kerülhetnek </a:t>
            </a:r>
            <a:r>
              <a:rPr lang="hu-HU" dirty="0" smtClean="0"/>
              <a:t>egymással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2785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hu-HU" dirty="0" smtClean="0"/>
              <a:t>De: az </a:t>
            </a:r>
            <a:r>
              <a:rPr lang="hu-HU" dirty="0"/>
              <a:t>állítmány primátusát vallók is elismerik az alany és az állítmány hozzárendelő </a:t>
            </a:r>
            <a:r>
              <a:rPr lang="hu-HU" dirty="0" smtClean="0"/>
              <a:t>jellegét, </a:t>
            </a:r>
            <a:r>
              <a:rPr lang="hu-HU" dirty="0"/>
              <a:t>de azt logikai viszonynak </a:t>
            </a:r>
            <a:r>
              <a:rPr lang="hu-HU" dirty="0" smtClean="0"/>
              <a:t>tartják (l. </a:t>
            </a:r>
            <a:r>
              <a:rPr lang="hu-HU" dirty="0" err="1" smtClean="0"/>
              <a:t>MGr</a:t>
            </a:r>
            <a:r>
              <a:rPr lang="hu-HU" dirty="0" smtClean="0"/>
              <a:t>). </a:t>
            </a:r>
          </a:p>
          <a:p>
            <a:pPr marL="36576" indent="0">
              <a:buNone/>
            </a:pPr>
            <a:r>
              <a:rPr lang="hu-HU" dirty="0" smtClean="0"/>
              <a:t>Probléma: egymástól </a:t>
            </a:r>
            <a:r>
              <a:rPr lang="hu-HU" dirty="0"/>
              <a:t>igen eltérő módon viselkedő állítmányfajták, az igei és az összetett állítmány (ez utóbbiba beleértve az ún. névszóit is) közös vonását </a:t>
            </a:r>
            <a:r>
              <a:rPr lang="hu-HU" dirty="0" smtClean="0"/>
              <a:t>kellene megfogalmazni</a:t>
            </a:r>
            <a:r>
              <a:rPr lang="hu-HU" dirty="0"/>
              <a:t>.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A </a:t>
            </a:r>
            <a:r>
              <a:rPr lang="hu-HU" dirty="0"/>
              <a:t>fő nehézséget az alany vonzat voltának megítélése jelenti.</a:t>
            </a:r>
          </a:p>
        </p:txBody>
      </p:sp>
    </p:spTree>
    <p:extLst>
      <p:ext uri="{BB962C8B-B14F-4D97-AF65-F5344CB8AC3E}">
        <p14:creationId xmlns:p14="http://schemas.microsoft.com/office/powerpoint/2010/main" val="4063323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hu-HU" dirty="0" smtClean="0"/>
              <a:t>Érvek az alany vonzat voltára (= az </a:t>
            </a:r>
            <a:r>
              <a:rPr lang="hu-HU" dirty="0"/>
              <a:t>ige jelentéstartalmához általában eleve hozzátartozik az alannyal való </a:t>
            </a:r>
            <a:r>
              <a:rPr lang="hu-HU" dirty="0" smtClean="0"/>
              <a:t>kiegészülés):</a:t>
            </a:r>
          </a:p>
          <a:p>
            <a:r>
              <a:rPr lang="hu-HU" dirty="0" smtClean="0"/>
              <a:t>az </a:t>
            </a:r>
            <a:r>
              <a:rPr lang="hu-HU" dirty="0"/>
              <a:t>alany </a:t>
            </a:r>
            <a:r>
              <a:rPr lang="hu-HU" dirty="0" err="1"/>
              <a:t>struktúramegkülönböztető</a:t>
            </a:r>
            <a:r>
              <a:rPr lang="hu-HU" dirty="0"/>
              <a:t> </a:t>
            </a:r>
            <a:r>
              <a:rPr lang="hu-HU" dirty="0" smtClean="0"/>
              <a:t>jegy (az </a:t>
            </a:r>
            <a:r>
              <a:rPr lang="hu-HU" dirty="0"/>
              <a:t>ún. alanytalan igék oppozícióban állnak az alannyal kiegészülő </a:t>
            </a:r>
            <a:r>
              <a:rPr lang="hu-HU" dirty="0" smtClean="0"/>
              <a:t>igékkel)</a:t>
            </a:r>
          </a:p>
          <a:p>
            <a:r>
              <a:rPr lang="hu-HU" dirty="0" smtClean="0"/>
              <a:t>képes </a:t>
            </a:r>
            <a:r>
              <a:rPr lang="hu-HU" dirty="0"/>
              <a:t>tárggyal (mely mindig vonzat) és határozói vonzattal váltakozni bizonyos </a:t>
            </a:r>
            <a:r>
              <a:rPr lang="hu-HU" dirty="0" smtClean="0"/>
              <a:t>szerkezetekben (pl. aktív-passzív), tehát maga </a:t>
            </a:r>
            <a:r>
              <a:rPr lang="hu-HU" dirty="0"/>
              <a:t>is </a:t>
            </a:r>
            <a:r>
              <a:rPr lang="hu-HU" dirty="0" smtClean="0"/>
              <a:t>vonzat</a:t>
            </a: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4630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dirty="0" smtClean="0"/>
              <a:t>A hozzárendelésnél az alany vonzatossága okoz gondot (valencia). </a:t>
            </a:r>
          </a:p>
          <a:p>
            <a:pPr marL="36576" indent="0">
              <a:buNone/>
            </a:pPr>
            <a:r>
              <a:rPr lang="hu-HU" dirty="0" smtClean="0"/>
              <a:t>Az állítmány primátusa esetében a kétféle állítmány. </a:t>
            </a:r>
          </a:p>
          <a:p>
            <a:r>
              <a:rPr lang="hu-HU" dirty="0"/>
              <a:t>Az alany mint vonzat </a:t>
            </a:r>
            <a:r>
              <a:rPr lang="hu-HU" dirty="0" smtClean="0"/>
              <a:t>nem </a:t>
            </a:r>
            <a:r>
              <a:rPr lang="hu-HU" dirty="0"/>
              <a:t>tartozik hozzá </a:t>
            </a:r>
            <a:r>
              <a:rPr lang="hu-HU" dirty="0" smtClean="0"/>
              <a:t>a </a:t>
            </a:r>
            <a:r>
              <a:rPr lang="hu-HU" dirty="0"/>
              <a:t>főnév szótári tételéhez, s kérdéses a melléknév szótári tételéhez való tartozása </a:t>
            </a:r>
            <a:r>
              <a:rPr lang="hu-HU" dirty="0" smtClean="0"/>
              <a:t>is</a:t>
            </a:r>
          </a:p>
          <a:p>
            <a:pPr lvl="1"/>
            <a:r>
              <a:rPr lang="hu-HU" dirty="0" smtClean="0"/>
              <a:t>Rácz </a:t>
            </a:r>
            <a:r>
              <a:rPr lang="hu-HU" dirty="0"/>
              <a:t>Endre </a:t>
            </a:r>
            <a:r>
              <a:rPr lang="hu-HU" dirty="0" smtClean="0"/>
              <a:t>a </a:t>
            </a:r>
            <a:r>
              <a:rPr lang="hu-HU" dirty="0"/>
              <a:t>melléknév vonzataként tartja számon az alanyt, azzal indokolva, hogy állítmányi funkcióban a melléknév mindig köthető </a:t>
            </a:r>
            <a:r>
              <a:rPr lang="hu-HU" dirty="0" smtClean="0"/>
              <a:t>alanyhoz, ami összefügg </a:t>
            </a:r>
            <a:r>
              <a:rPr lang="hu-HU" dirty="0"/>
              <a:t>a jelzős szerkezet és az állítmányi </a:t>
            </a:r>
            <a:r>
              <a:rPr lang="hu-HU" dirty="0" smtClean="0"/>
              <a:t>szerkezet transzformálhatóságával</a:t>
            </a:r>
          </a:p>
          <a:p>
            <a:pPr lvl="1"/>
            <a:r>
              <a:rPr lang="hu-HU" dirty="0" smtClean="0"/>
              <a:t>De: az </a:t>
            </a:r>
            <a:r>
              <a:rPr lang="hu-HU" dirty="0"/>
              <a:t>állítmányi pozíció </a:t>
            </a:r>
            <a:r>
              <a:rPr lang="hu-HU" dirty="0" smtClean="0"/>
              <a:t>megköveteli </a:t>
            </a:r>
            <a:r>
              <a:rPr lang="hu-HU" dirty="0"/>
              <a:t>az igei jelleget, </a:t>
            </a:r>
            <a:r>
              <a:rPr lang="hu-HU" dirty="0" smtClean="0"/>
              <a:t>mind </a:t>
            </a:r>
            <a:r>
              <a:rPr lang="hu-HU" dirty="0"/>
              <a:t>a főnév, mind a melléknév csak a kopula segítségével képes az állítmányra jellemző grammatikai kategóriák (mód-, idő- és </a:t>
            </a:r>
            <a:r>
              <a:rPr lang="hu-HU" dirty="0" err="1"/>
              <a:t>személyszámjelentés</a:t>
            </a:r>
            <a:r>
              <a:rPr lang="hu-HU" dirty="0"/>
              <a:t>) </a:t>
            </a:r>
            <a:r>
              <a:rPr lang="hu-HU" dirty="0" smtClean="0"/>
              <a:t>kifejezésére </a:t>
            </a:r>
          </a:p>
          <a:p>
            <a:pPr lvl="1"/>
            <a:r>
              <a:rPr lang="hu-HU" dirty="0" smtClean="0"/>
              <a:t>vagyis </a:t>
            </a:r>
            <a:r>
              <a:rPr lang="hu-HU" dirty="0"/>
              <a:t>az összetett állítmány alanya a névszóhoz mint ún. grammatikai igéhez </a:t>
            </a:r>
            <a:r>
              <a:rPr lang="hu-HU" dirty="0" smtClean="0"/>
              <a:t>kapcsolódik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0456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kopula a névszót nem képes teljes mértékben igei jelleggel </a:t>
            </a:r>
            <a:r>
              <a:rPr lang="hu-HU" dirty="0" smtClean="0"/>
              <a:t>felruházni: az </a:t>
            </a:r>
            <a:r>
              <a:rPr lang="hu-HU" dirty="0"/>
              <a:t>állítmányi szerepű főnév és melléknév is megőrzi saját szófajára jellemző </a:t>
            </a:r>
            <a:r>
              <a:rPr lang="hu-HU" dirty="0" smtClean="0"/>
              <a:t>bővítményeit, pl. a </a:t>
            </a:r>
            <a:r>
              <a:rPr lang="hu-HU" dirty="0"/>
              <a:t>főnév jelzőjének </a:t>
            </a:r>
            <a:r>
              <a:rPr lang="hu-HU" dirty="0" smtClean="0"/>
              <a:t>megmaradása:  </a:t>
            </a:r>
            <a:r>
              <a:rPr lang="hu-HU" i="1" dirty="0" smtClean="0"/>
              <a:t>Máté </a:t>
            </a:r>
            <a:r>
              <a:rPr lang="hu-HU" b="1" i="1" dirty="0"/>
              <a:t>jó</a:t>
            </a:r>
            <a:r>
              <a:rPr lang="hu-HU" i="1" dirty="0"/>
              <a:t> kisfiú volt ma.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Kérdés </a:t>
            </a:r>
            <a:r>
              <a:rPr lang="hu-HU" dirty="0"/>
              <a:t>tehát, hogy mennyiben tekinthető egy igei jellegű főnév vagy melléknév vonzatának az alany? </a:t>
            </a:r>
          </a:p>
          <a:p>
            <a:endParaRPr lang="hu-HU" dirty="0" smtClean="0"/>
          </a:p>
          <a:p>
            <a:pPr marL="36576" indent="0">
              <a:buNone/>
            </a:pPr>
            <a:r>
              <a:rPr lang="hu-HU" dirty="0" err="1" smtClean="0"/>
              <a:t>MGr</a:t>
            </a:r>
            <a:r>
              <a:rPr lang="hu-HU" dirty="0" smtClean="0"/>
              <a:t>: az </a:t>
            </a:r>
            <a:r>
              <a:rPr lang="hu-HU" dirty="0"/>
              <a:t>alanyt </a:t>
            </a:r>
            <a:r>
              <a:rPr lang="hu-HU" dirty="0" smtClean="0"/>
              <a:t>a </a:t>
            </a:r>
            <a:r>
              <a:rPr lang="hu-HU" dirty="0"/>
              <a:t>grammatikai ige strukturális bővítményének </a:t>
            </a:r>
            <a:r>
              <a:rPr lang="hu-HU" dirty="0" smtClean="0"/>
              <a:t>értelmezi. </a:t>
            </a:r>
          </a:p>
          <a:p>
            <a:pPr marL="36576" indent="0">
              <a:buNone/>
            </a:pPr>
            <a:r>
              <a:rPr lang="hu-HU" dirty="0" smtClean="0"/>
              <a:t>Ez </a:t>
            </a:r>
            <a:r>
              <a:rPr lang="hu-HU" dirty="0"/>
              <a:t>azonban </a:t>
            </a:r>
            <a:r>
              <a:rPr lang="hu-HU" dirty="0" smtClean="0"/>
              <a:t>ellentétben </a:t>
            </a:r>
            <a:r>
              <a:rPr lang="hu-HU" dirty="0"/>
              <a:t>áll </a:t>
            </a:r>
            <a:r>
              <a:rPr lang="hu-HU" dirty="0" smtClean="0"/>
              <a:t>a vonzat-</a:t>
            </a:r>
            <a:r>
              <a:rPr lang="hu-HU" dirty="0"/>
              <a:t>, illetve </a:t>
            </a:r>
            <a:r>
              <a:rPr lang="hu-HU" dirty="0" err="1"/>
              <a:t>régensmeghatározásával</a:t>
            </a:r>
            <a:r>
              <a:rPr lang="hu-HU" dirty="0"/>
              <a:t>: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„</a:t>
            </a:r>
            <a:r>
              <a:rPr lang="hu-HU" dirty="0"/>
              <a:t>A vonzat olyan bővítmény, amely szervesen hozzátartozik az alaptag jelentésszerkezetéhez […] A vonzatok alaptagját régensnek nevezzük. Régensek mindazok </a:t>
            </a:r>
            <a:r>
              <a:rPr lang="hu-HU" b="1" dirty="0"/>
              <a:t>a szótári tételek,</a:t>
            </a:r>
            <a:r>
              <a:rPr lang="hu-HU" dirty="0"/>
              <a:t> amelyek meghatározott számú nyelvi egység jelenlétét követelik meg az őket befogadó mondatokban” (</a:t>
            </a:r>
            <a:r>
              <a:rPr lang="hu-HU" dirty="0">
                <a:hlinkClick r:id="rId2"/>
              </a:rPr>
              <a:t>Keszler 2000: 355,</a:t>
            </a:r>
            <a:r>
              <a:rPr lang="hu-HU" dirty="0"/>
              <a:t> kiemelés tőlem L. K.).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→ a </a:t>
            </a:r>
            <a:r>
              <a:rPr lang="hu-HU" dirty="0"/>
              <a:t>kétféle állítmány melletti alanyi viszony nem azonos. </a:t>
            </a:r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5939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hu-HU" dirty="0" smtClean="0"/>
              <a:t>Deme így kezeli az ellentmondást:</a:t>
            </a:r>
          </a:p>
          <a:p>
            <a:pPr marL="36576" indent="0">
              <a:buNone/>
            </a:pPr>
            <a:r>
              <a:rPr lang="hu-HU" dirty="0" smtClean="0"/>
              <a:t>„</a:t>
            </a:r>
            <a:r>
              <a:rPr lang="hu-HU" dirty="0"/>
              <a:t>maga a jelző hiába az állítmány jelzője, nem a mondat szintjén áll itt sem, hanem eggyel lejjebb; azaz itt sem mondatrész, hanem szerkezettag: mondatrész magánügye, ha mindjárt az állítmányé is” </a:t>
            </a:r>
            <a:r>
              <a:rPr lang="hu-HU" dirty="0">
                <a:hlinkClick r:id="rId2"/>
              </a:rPr>
              <a:t>(Deme 1971: 51).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→ de akkor a </a:t>
            </a:r>
            <a:r>
              <a:rPr lang="hu-HU" dirty="0"/>
              <a:t>melléknévi állítmány határozója is szerkezetszintű, az is a mondatrész „belügye”, hiába áll látszólag a mondat </a:t>
            </a:r>
            <a:r>
              <a:rPr lang="hu-HU" dirty="0" smtClean="0"/>
              <a:t>szintjén:  </a:t>
            </a:r>
            <a:r>
              <a:rPr lang="hu-HU" i="1" dirty="0" smtClean="0"/>
              <a:t>A </a:t>
            </a:r>
            <a:r>
              <a:rPr lang="hu-HU" i="1" dirty="0"/>
              <a:t>fiú ma nagyon ügyes volt az </a:t>
            </a:r>
            <a:r>
              <a:rPr lang="hu-HU" i="1" dirty="0" smtClean="0"/>
              <a:t>edzésen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3021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hu-HU" dirty="0"/>
              <a:t>Elekfi </a:t>
            </a:r>
            <a:r>
              <a:rPr lang="hu-HU" dirty="0" smtClean="0"/>
              <a:t>László </a:t>
            </a:r>
            <a:r>
              <a:rPr lang="hu-HU" dirty="0" smtClean="0">
                <a:hlinkClick r:id="rId2"/>
              </a:rPr>
              <a:t>(</a:t>
            </a:r>
            <a:r>
              <a:rPr lang="hu-HU" dirty="0">
                <a:hlinkClick r:id="rId2"/>
              </a:rPr>
              <a:t>Elekfi 1950,</a:t>
            </a:r>
            <a:r>
              <a:rPr lang="hu-HU" dirty="0"/>
              <a:t> </a:t>
            </a:r>
            <a:r>
              <a:rPr lang="hu-HU" dirty="0">
                <a:hlinkClick r:id="rId3"/>
              </a:rPr>
              <a:t>1953,</a:t>
            </a:r>
            <a:r>
              <a:rPr lang="hu-HU" dirty="0"/>
              <a:t> </a:t>
            </a:r>
            <a:r>
              <a:rPr lang="hu-HU" dirty="0">
                <a:hlinkClick r:id="rId4"/>
              </a:rPr>
              <a:t>1957,</a:t>
            </a:r>
            <a:r>
              <a:rPr lang="hu-HU" dirty="0"/>
              <a:t> 1966</a:t>
            </a:r>
            <a:r>
              <a:rPr lang="hu-HU" dirty="0" smtClean="0"/>
              <a:t>): erősen megkülönbözteti a kétféle </a:t>
            </a:r>
            <a:r>
              <a:rPr lang="hu-HU" dirty="0" err="1" smtClean="0"/>
              <a:t>álítmányt</a:t>
            </a:r>
            <a:r>
              <a:rPr lang="hu-HU" dirty="0" smtClean="0"/>
              <a:t> </a:t>
            </a:r>
          </a:p>
          <a:p>
            <a:pPr marL="36576" indent="0">
              <a:buNone/>
            </a:pP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Az </a:t>
            </a:r>
            <a:r>
              <a:rPr lang="hu-HU" dirty="0"/>
              <a:t>összetett állítmány és az alany </a:t>
            </a:r>
            <a:r>
              <a:rPr lang="hu-HU" dirty="0" smtClean="0"/>
              <a:t>viszonya a grammatikai </a:t>
            </a:r>
            <a:r>
              <a:rPr lang="hu-HU" dirty="0"/>
              <a:t>ismérvek alapján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6531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dirty="0" smtClean="0"/>
              <a:t>Bizonyíték az Á </a:t>
            </a:r>
            <a:r>
              <a:rPr lang="hu-HU" dirty="0" err="1" smtClean="0"/>
              <a:t>kzp-i</a:t>
            </a:r>
            <a:r>
              <a:rPr lang="hu-HU" dirty="0" smtClean="0"/>
              <a:t> szerepére: </a:t>
            </a:r>
          </a:p>
          <a:p>
            <a:r>
              <a:rPr lang="hu-HU" dirty="0" smtClean="0"/>
              <a:t>a névmási Á bővíthetősége</a:t>
            </a:r>
          </a:p>
          <a:p>
            <a:pPr marL="36576" indent="0">
              <a:buNone/>
            </a:pPr>
            <a:r>
              <a:rPr lang="hu-HU" i="1" dirty="0" smtClean="0"/>
              <a:t>Jövőre </a:t>
            </a:r>
            <a:r>
              <a:rPr lang="hu-HU" i="1" dirty="0"/>
              <a:t>már </a:t>
            </a:r>
            <a:r>
              <a:rPr lang="hu-HU" b="1" i="1" dirty="0"/>
              <a:t>tietek lesz</a:t>
            </a:r>
            <a:r>
              <a:rPr lang="hu-HU" i="1" dirty="0"/>
              <a:t> itt a föld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– az idő- </a:t>
            </a:r>
            <a:r>
              <a:rPr lang="hu-HU" dirty="0"/>
              <a:t>és helyhatározó </a:t>
            </a:r>
            <a:r>
              <a:rPr lang="hu-HU" dirty="0" smtClean="0"/>
              <a:t>az </a:t>
            </a:r>
            <a:r>
              <a:rPr lang="hu-HU" dirty="0"/>
              <a:t>állítmányi szerepből, az igeiségből </a:t>
            </a:r>
            <a:r>
              <a:rPr lang="hu-HU" dirty="0" smtClean="0"/>
              <a:t>adódik, nem </a:t>
            </a:r>
            <a:r>
              <a:rPr lang="hu-HU" dirty="0"/>
              <a:t>a névmáshoz tartoznak lexikálisan</a:t>
            </a:r>
            <a:r>
              <a:rPr lang="hu-HU" dirty="0" smtClean="0"/>
              <a:t>.</a:t>
            </a:r>
          </a:p>
          <a:p>
            <a:r>
              <a:rPr lang="hu-HU" dirty="0" smtClean="0"/>
              <a:t>Deme: szórendi </a:t>
            </a:r>
            <a:r>
              <a:rPr lang="hu-HU" dirty="0"/>
              <a:t>elrendeződés szempontjából az állítmány a mondategység szuverén </a:t>
            </a:r>
            <a:r>
              <a:rPr lang="hu-HU" dirty="0" smtClean="0"/>
              <a:t>magva </a:t>
            </a:r>
          </a:p>
          <a:p>
            <a:r>
              <a:rPr lang="hu-HU" dirty="0" smtClean="0"/>
              <a:t>generatív elemzés: az </a:t>
            </a:r>
            <a:r>
              <a:rPr lang="hu-HU" dirty="0"/>
              <a:t>összetett és igei állítmányú mondatok a magyarban egységes szórendi és hangsúlyozási rendszert </a:t>
            </a:r>
            <a:r>
              <a:rPr lang="hu-HU" dirty="0" smtClean="0"/>
              <a:t>alkotnak:  az </a:t>
            </a:r>
            <a:r>
              <a:rPr lang="hu-HU" dirty="0"/>
              <a:t>igekötős ige szórendi viselkedése egyezik a kopulás névszóéval, ilyen értelemben tehát nem lehet a kétféle alany-állítmányi viszony között különbséget tenni.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strukturális nyelvtan az összetett állítmány névszói részét igemódosítónak vagy </a:t>
            </a:r>
            <a:r>
              <a:rPr lang="hu-HU" dirty="0" err="1"/>
              <a:t>inkorporált</a:t>
            </a:r>
            <a:r>
              <a:rPr lang="hu-HU" dirty="0"/>
              <a:t> összetevőnek nevezi (vö. </a:t>
            </a:r>
            <a:r>
              <a:rPr lang="hu-HU" dirty="0">
                <a:hlinkClick r:id="rId2"/>
              </a:rPr>
              <a:t>É. Kiss 1992: 129–30;</a:t>
            </a:r>
            <a:r>
              <a:rPr lang="hu-HU" dirty="0"/>
              <a:t> </a:t>
            </a:r>
            <a:r>
              <a:rPr lang="hu-HU" dirty="0">
                <a:hlinkClick r:id="rId3"/>
              </a:rPr>
              <a:t>1998: 34, 38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068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állítmány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863054"/>
              </p:ext>
            </p:extLst>
          </p:nvPr>
        </p:nvGraphicFramePr>
        <p:xfrm>
          <a:off x="395536" y="1772816"/>
          <a:ext cx="8136903" cy="4752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488"/>
                <a:gridCol w="2452193"/>
                <a:gridCol w="2453111"/>
                <a:gridCol w="2453111"/>
              </a:tblGrid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Igei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Névszói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Névszói-igei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E/1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olvasok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 vagyok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E/2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olvasol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 vagy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E/3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T/1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olvasunk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mérgesek vagyunk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T/2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olvastok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mérgesek vagytok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T/3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olvasnak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mérgesek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45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hu-HU" dirty="0" smtClean="0"/>
              <a:t>Laczkó nem ért egyet Keszlerrel: </a:t>
            </a:r>
          </a:p>
          <a:p>
            <a:pPr marL="36576" indent="0">
              <a:buNone/>
            </a:pPr>
            <a:r>
              <a:rPr lang="hu-HU" i="1" dirty="0" smtClean="0"/>
              <a:t>Ki </a:t>
            </a:r>
            <a:r>
              <a:rPr lang="hu-HU" i="1" dirty="0"/>
              <a:t>és hol találkozott Péterrel?</a:t>
            </a:r>
            <a:r>
              <a:rPr lang="hu-HU" dirty="0"/>
              <a:t> </a:t>
            </a:r>
          </a:p>
          <a:p>
            <a:pPr marL="36576" indent="0">
              <a:buNone/>
            </a:pPr>
            <a:r>
              <a:rPr lang="hu-HU" i="1" dirty="0" smtClean="0"/>
              <a:t>Senki </a:t>
            </a:r>
            <a:r>
              <a:rPr lang="hu-HU" i="1" dirty="0"/>
              <a:t>és soha nem tudta megoldani ezt a feladatot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két </a:t>
            </a:r>
            <a:r>
              <a:rPr lang="hu-HU" dirty="0"/>
              <a:t>egyszerű mellérendelő </a:t>
            </a:r>
            <a:r>
              <a:rPr lang="hu-HU" dirty="0" smtClean="0"/>
              <a:t>mondat, </a:t>
            </a:r>
            <a:r>
              <a:rPr lang="hu-HU" dirty="0"/>
              <a:t>ahol az egyik tagmondat teljesen redukálódott: </a:t>
            </a:r>
            <a:r>
              <a:rPr lang="hu-HU" i="1" dirty="0"/>
              <a:t>Ki találkozott Péterrel?</a:t>
            </a:r>
            <a:r>
              <a:rPr lang="hu-HU" dirty="0"/>
              <a:t> és </a:t>
            </a:r>
            <a:r>
              <a:rPr lang="hu-HU" i="1" dirty="0"/>
              <a:t>Hol találkozott Péterrel?,</a:t>
            </a:r>
            <a:r>
              <a:rPr lang="hu-HU" dirty="0"/>
              <a:t> valamint </a:t>
            </a:r>
            <a:r>
              <a:rPr lang="hu-HU" i="1" dirty="0"/>
              <a:t>Senki nem tudta megoldani ezt a feladatot</a:t>
            </a:r>
            <a:r>
              <a:rPr lang="hu-HU" dirty="0"/>
              <a:t> és </a:t>
            </a:r>
            <a:r>
              <a:rPr lang="hu-HU" i="1" dirty="0"/>
              <a:t>Soha nem tudta megoldani ezt a feladatot.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Ezek viszontkérdések </a:t>
            </a:r>
          </a:p>
          <a:p>
            <a:r>
              <a:rPr lang="hu-HU" dirty="0" smtClean="0"/>
              <a:t>A </a:t>
            </a:r>
            <a:r>
              <a:rPr lang="hu-HU" dirty="0"/>
              <a:t>határozatlan és általános névmások logikai operátorok a nyelvben, s akkor vonhatók össze a fenti módon, ha mindkettő fókuszpozícióban van a többi mondatrész tekintetében egyébként azonos két mondatban. </a:t>
            </a:r>
          </a:p>
        </p:txBody>
      </p:sp>
    </p:spTree>
    <p:extLst>
      <p:ext uri="{BB962C8B-B14F-4D97-AF65-F5344CB8AC3E}">
        <p14:creationId xmlns:p14="http://schemas.microsoft.com/office/powerpoint/2010/main" val="3575350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hu-HU" b="1" dirty="0" smtClean="0"/>
              <a:t>Az egyeztetés:</a:t>
            </a:r>
          </a:p>
          <a:p>
            <a:r>
              <a:rPr lang="hu-HU" dirty="0" err="1" smtClean="0"/>
              <a:t>Fn</a:t>
            </a:r>
            <a:r>
              <a:rPr lang="hu-HU" dirty="0" smtClean="0"/>
              <a:t>, </a:t>
            </a:r>
            <a:r>
              <a:rPr lang="hu-HU" dirty="0" err="1" smtClean="0"/>
              <a:t>mn</a:t>
            </a:r>
            <a:r>
              <a:rPr lang="hu-HU" dirty="0" smtClean="0"/>
              <a:t> szófaji </a:t>
            </a:r>
            <a:r>
              <a:rPr lang="hu-HU" dirty="0"/>
              <a:t>jellegéből </a:t>
            </a:r>
            <a:r>
              <a:rPr lang="hu-HU" dirty="0" smtClean="0"/>
              <a:t>adódóan nem </a:t>
            </a:r>
            <a:r>
              <a:rPr lang="hu-HU" dirty="0"/>
              <a:t>képesek teljes mértékben egyezni az alannyal, csupán számban, a kötelező szám- és személybeli egyeztetés éppen ezért a kopulán valósul meg. </a:t>
            </a:r>
            <a:endParaRPr lang="hu-HU" dirty="0" smtClean="0"/>
          </a:p>
          <a:p>
            <a:r>
              <a:rPr lang="hu-HU" b="1" dirty="0" smtClean="0"/>
              <a:t>sajátos </a:t>
            </a:r>
            <a:r>
              <a:rPr lang="hu-HU" b="1" dirty="0" err="1" smtClean="0"/>
              <a:t>egyeztetésforma</a:t>
            </a:r>
            <a:r>
              <a:rPr lang="hu-HU" dirty="0" smtClean="0"/>
              <a:t>: pusztán számbeli</a:t>
            </a:r>
          </a:p>
          <a:p>
            <a:r>
              <a:rPr lang="hu-HU" dirty="0" smtClean="0"/>
              <a:t>Az mindig </a:t>
            </a:r>
            <a:r>
              <a:rPr lang="hu-HU" dirty="0"/>
              <a:t>velejárója egy másik </a:t>
            </a:r>
            <a:r>
              <a:rPr lang="hu-HU" dirty="0" err="1"/>
              <a:t>egyeztetéstípusnak</a:t>
            </a:r>
            <a:r>
              <a:rPr lang="hu-HU" dirty="0"/>
              <a:t>, nevezetesen a személybelinek és az esetbelinek.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összetett állítmány </a:t>
            </a:r>
            <a:r>
              <a:rPr lang="hu-HU" dirty="0" smtClean="0"/>
              <a:t>esetében a </a:t>
            </a:r>
            <a:r>
              <a:rPr lang="hu-HU" dirty="0"/>
              <a:t>névszó megőrzi saját szófaji értékét </a:t>
            </a:r>
            <a:r>
              <a:rPr lang="hu-HU" dirty="0" smtClean="0"/>
              <a:t>is</a:t>
            </a:r>
          </a:p>
          <a:p>
            <a:r>
              <a:rPr lang="hu-HU" dirty="0" smtClean="0"/>
              <a:t>a </a:t>
            </a:r>
            <a:r>
              <a:rPr lang="hu-HU" i="1" dirty="0" err="1"/>
              <a:t>-ként</a:t>
            </a:r>
            <a:r>
              <a:rPr lang="hu-HU" dirty="0"/>
              <a:t> ragos </a:t>
            </a:r>
            <a:r>
              <a:rPr lang="hu-HU" dirty="0" err="1"/>
              <a:t>essivusi</a:t>
            </a:r>
            <a:r>
              <a:rPr lang="hu-HU" dirty="0"/>
              <a:t> állapothatározó is egyezhet pusztán számban </a:t>
            </a:r>
            <a:r>
              <a:rPr lang="hu-HU" dirty="0" smtClean="0"/>
              <a:t>az </a:t>
            </a:r>
            <a:r>
              <a:rPr lang="hu-HU" dirty="0"/>
              <a:t>alannyal vagy azzal a mondatrésszel, amelyre vonatkozik. Például: </a:t>
            </a:r>
            <a:r>
              <a:rPr lang="hu-HU" i="1" dirty="0"/>
              <a:t>A fiúk a hadsereg </a:t>
            </a:r>
            <a:r>
              <a:rPr lang="hu-HU" b="1" i="1" dirty="0"/>
              <a:t>katonáiként/katonákként</a:t>
            </a:r>
            <a:r>
              <a:rPr lang="hu-HU" i="1" dirty="0"/>
              <a:t> vettek részt a gyakorlaton.</a:t>
            </a:r>
            <a:r>
              <a:rPr lang="hu-HU" dirty="0"/>
              <a:t> </a:t>
            </a:r>
            <a:endParaRPr lang="hu-HU" dirty="0" smtClean="0"/>
          </a:p>
          <a:p>
            <a:pPr lvl="1"/>
            <a:r>
              <a:rPr lang="hu-HU" dirty="0" smtClean="0"/>
              <a:t>Itt a </a:t>
            </a:r>
            <a:r>
              <a:rPr lang="hu-HU" dirty="0"/>
              <a:t>számbeli egyeztetés </a:t>
            </a:r>
            <a:r>
              <a:rPr lang="hu-HU" dirty="0" smtClean="0"/>
              <a:t>két </a:t>
            </a:r>
            <a:r>
              <a:rPr lang="hu-HU" dirty="0"/>
              <a:t>egymással szintaktikailag kapcsolatban nem lévő tag között valósul meg. </a:t>
            </a:r>
            <a:endParaRPr lang="hu-HU" dirty="0" smtClean="0"/>
          </a:p>
          <a:p>
            <a:pPr lvl="1"/>
            <a:r>
              <a:rPr lang="hu-HU" dirty="0" smtClean="0"/>
              <a:t>Oka: hogy </a:t>
            </a:r>
            <a:r>
              <a:rPr lang="hu-HU" dirty="0"/>
              <a:t>a két mondatrész </a:t>
            </a:r>
            <a:r>
              <a:rPr lang="hu-HU" dirty="0" err="1"/>
              <a:t>predikatív</a:t>
            </a:r>
            <a:r>
              <a:rPr lang="hu-HU" dirty="0"/>
              <a:t> logikai viszonyban </a:t>
            </a:r>
            <a:r>
              <a:rPr lang="hu-HU" dirty="0" smtClean="0"/>
              <a:t>van egymással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3135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i="1" dirty="0" smtClean="0"/>
              <a:t>2. </a:t>
            </a:r>
            <a:r>
              <a:rPr lang="hu-HU" b="1" dirty="0" smtClean="0"/>
              <a:t>A </a:t>
            </a:r>
            <a:r>
              <a:rPr lang="hu-HU" b="1" dirty="0"/>
              <a:t>kérdezhetőség.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állítmány segítségével kérdezünk a többi mondatrészre. </a:t>
            </a:r>
            <a:endParaRPr lang="hu-HU" dirty="0" smtClean="0"/>
          </a:p>
          <a:p>
            <a:r>
              <a:rPr lang="hu-HU" dirty="0" smtClean="0"/>
              <a:t>De: a kérdezhetőség a </a:t>
            </a:r>
            <a:r>
              <a:rPr lang="hu-HU" dirty="0"/>
              <a:t>szintagmatípusok elkülönítésében is </a:t>
            </a:r>
            <a:r>
              <a:rPr lang="hu-HU" dirty="0" smtClean="0"/>
              <a:t>szempont</a:t>
            </a:r>
          </a:p>
          <a:p>
            <a:pPr lvl="1"/>
            <a:r>
              <a:rPr lang="hu-HU" dirty="0" smtClean="0"/>
              <a:t>Rácz Endre: a </a:t>
            </a:r>
            <a:r>
              <a:rPr lang="hu-HU" dirty="0"/>
              <a:t>hozzárendelő szerkezetre az jellemző, hogy kérdezhetünk egyik tagról a másikra és viszont, az alárendelés esetében azonban csak az alaptagról kérdezhetünk a bővítményre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 </a:t>
            </a:r>
            <a:r>
              <a:rPr lang="hu-HU" dirty="0"/>
              <a:t>Az alany és igei állítmány alárendelő voltát alátámasztja az a tény is, hogy csak az állítmányról lehet az alanyra kérdezni, </a:t>
            </a:r>
            <a:r>
              <a:rPr lang="hu-HU" dirty="0" smtClean="0"/>
              <a:t>az </a:t>
            </a:r>
            <a:r>
              <a:rPr lang="hu-HU" dirty="0"/>
              <a:t>igei állítmánynak önálló kérdőszava nincs. 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/>
              <a:t>összetett állítmány és az alany viszonyában </a:t>
            </a:r>
            <a:r>
              <a:rPr lang="hu-HU" dirty="0" smtClean="0"/>
              <a:t>oda-vissza </a:t>
            </a:r>
            <a:r>
              <a:rPr lang="hu-HU" dirty="0"/>
              <a:t>kérdezhetőség működik – főnévi állítmány: </a:t>
            </a:r>
            <a:r>
              <a:rPr lang="hu-HU" i="1" dirty="0"/>
              <a:t>Péter katona volt – a) Ki volt katona?, b) Mi volt Péter?,</a:t>
            </a:r>
            <a:r>
              <a:rPr lang="hu-HU" dirty="0"/>
              <a:t> melléknévi állítmány: </a:t>
            </a:r>
            <a:r>
              <a:rPr lang="hu-HU" i="1" dirty="0"/>
              <a:t>Péter fantasztikus volt – Ki volt fantasztikus?, Milyen volt Péter?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936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b="1" dirty="0" smtClean="0"/>
              <a:t>3. A </a:t>
            </a:r>
            <a:r>
              <a:rPr lang="hu-HU" b="1" dirty="0"/>
              <a:t>transzformálhatóság.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minősítő </a:t>
            </a:r>
            <a:r>
              <a:rPr lang="hu-HU" dirty="0"/>
              <a:t>szemantikai viszonyt tartalmazó </a:t>
            </a:r>
            <a:r>
              <a:rPr lang="hu-HU" dirty="0" smtClean="0"/>
              <a:t>mondat: azt </a:t>
            </a:r>
            <a:r>
              <a:rPr lang="hu-HU" dirty="0"/>
              <a:t>mutatja, hogy az alany eredethatározóval, az állítmány pedig eredményhatározóval váltakoztatható (vö. legutóbb </a:t>
            </a:r>
            <a:r>
              <a:rPr lang="hu-HU" dirty="0">
                <a:hlinkClick r:id="rId2"/>
              </a:rPr>
              <a:t>Lengyel 2000a: 398</a:t>
            </a:r>
            <a:r>
              <a:rPr lang="hu-HU" dirty="0"/>
              <a:t>).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 smtClean="0"/>
              <a:t>Péter </a:t>
            </a:r>
            <a:r>
              <a:rPr lang="hu-HU" i="1" dirty="0"/>
              <a:t>tanár lesz.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 smtClean="0"/>
              <a:t>Péterből </a:t>
            </a:r>
            <a:r>
              <a:rPr lang="hu-HU" i="1" dirty="0"/>
              <a:t>tanár </a:t>
            </a:r>
            <a:r>
              <a:rPr lang="hu-HU" i="1" dirty="0" smtClean="0"/>
              <a:t>lesz </a:t>
            </a:r>
          </a:p>
          <a:p>
            <a:pPr marL="36576" indent="0">
              <a:buNone/>
            </a:pPr>
            <a:r>
              <a:rPr lang="hu-HU" i="1" dirty="0" smtClean="0"/>
              <a:t>Péter </a:t>
            </a:r>
            <a:r>
              <a:rPr lang="hu-HU" i="1" dirty="0"/>
              <a:t>tanárrá lesz.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tett halála az okoskodás</a:t>
            </a:r>
            <a:r>
              <a:rPr lang="hu-HU" dirty="0"/>
              <a:t>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alanya </a:t>
            </a:r>
            <a:r>
              <a:rPr lang="hu-HU" dirty="0"/>
              <a:t>az </a:t>
            </a:r>
            <a:r>
              <a:rPr lang="hu-HU" i="1" dirty="0"/>
              <a:t>okoskodás,</a:t>
            </a:r>
            <a:r>
              <a:rPr lang="hu-HU" dirty="0"/>
              <a:t> állítmánya </a:t>
            </a:r>
            <a:r>
              <a:rPr lang="hu-HU" dirty="0" smtClean="0"/>
              <a:t>a </a:t>
            </a:r>
            <a:r>
              <a:rPr lang="hu-HU" i="1" dirty="0" smtClean="0"/>
              <a:t>halála</a:t>
            </a:r>
          </a:p>
          <a:p>
            <a:pPr marL="36576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tett halálává az okoskodás </a:t>
            </a:r>
            <a:r>
              <a:rPr lang="hu-HU" i="1" dirty="0" smtClean="0"/>
              <a:t>lesz</a:t>
            </a:r>
          </a:p>
          <a:p>
            <a:pPr marL="36576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tett halála lesz az </a:t>
            </a:r>
            <a:r>
              <a:rPr lang="hu-HU" i="1" dirty="0" smtClean="0"/>
              <a:t>okoskodásból</a:t>
            </a:r>
          </a:p>
          <a:p>
            <a:pPr marL="36576" indent="0">
              <a:buNone/>
            </a:pPr>
            <a:r>
              <a:rPr lang="hu-HU" dirty="0" smtClean="0"/>
              <a:t>ha </a:t>
            </a:r>
            <a:r>
              <a:rPr lang="hu-HU" dirty="0"/>
              <a:t>az alany és az állítmány névszói része is átalakítható, akkor közöttük nem tisztán alárendelő jellegű viszony van. </a:t>
            </a:r>
          </a:p>
        </p:txBody>
      </p:sp>
    </p:spTree>
    <p:extLst>
      <p:ext uri="{BB962C8B-B14F-4D97-AF65-F5344CB8AC3E}">
        <p14:creationId xmlns:p14="http://schemas.microsoft.com/office/powerpoint/2010/main" val="1583437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i="1" dirty="0" smtClean="0"/>
              <a:t>4. </a:t>
            </a:r>
            <a:r>
              <a:rPr lang="hu-HU" b="1" dirty="0" smtClean="0"/>
              <a:t>A </a:t>
            </a:r>
            <a:r>
              <a:rPr lang="hu-HU" b="1" dirty="0"/>
              <a:t>mellékmondattal való kifejezhetőség.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Hozzárendelés: mind </a:t>
            </a:r>
            <a:r>
              <a:rPr lang="hu-HU" dirty="0"/>
              <a:t>az alany, mind az állítmány kifejezhető mellékmondat </a:t>
            </a:r>
            <a:r>
              <a:rPr lang="hu-HU" dirty="0" smtClean="0"/>
              <a:t>formájában</a:t>
            </a:r>
          </a:p>
          <a:p>
            <a:r>
              <a:rPr lang="hu-HU" dirty="0" smtClean="0"/>
              <a:t>hierarchikus </a:t>
            </a:r>
            <a:r>
              <a:rPr lang="hu-HU" dirty="0"/>
              <a:t>viszony esetében csak az alárendelt tag alakítható át mellékmondattá. </a:t>
            </a:r>
            <a:endParaRPr lang="hu-HU" dirty="0" smtClean="0"/>
          </a:p>
          <a:p>
            <a:r>
              <a:rPr lang="hu-HU" dirty="0" smtClean="0"/>
              <a:t>De a </a:t>
            </a:r>
            <a:r>
              <a:rPr lang="hu-HU" dirty="0"/>
              <a:t>mellékmondattal való kifejezési lehetőség mutatja a </a:t>
            </a:r>
            <a:r>
              <a:rPr lang="hu-HU" dirty="0" smtClean="0"/>
              <a:t>legtisztábban, </a:t>
            </a:r>
            <a:r>
              <a:rPr lang="hu-HU" dirty="0"/>
              <a:t>hogy az igei állítmány alanya alárendelő </a:t>
            </a:r>
            <a:r>
              <a:rPr lang="hu-HU" dirty="0" smtClean="0"/>
              <a:t>jellegű: igei </a:t>
            </a:r>
            <a:r>
              <a:rPr lang="hu-HU" dirty="0"/>
              <a:t>állítmányi mellékmondat nem </a:t>
            </a:r>
            <a:r>
              <a:rPr lang="hu-HU" dirty="0" smtClean="0"/>
              <a:t>létezik</a:t>
            </a:r>
          </a:p>
          <a:p>
            <a:r>
              <a:rPr lang="hu-HU" dirty="0" smtClean="0"/>
              <a:t>az </a:t>
            </a:r>
            <a:r>
              <a:rPr lang="hu-HU" dirty="0"/>
              <a:t>összetett állítmány alanya azonban nem lehet tisztán hierarchikus viszonyban az állítmánnyal, hiszen az állítmány névszói része kifejezhető mellékmondat formájában, például: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 smtClean="0"/>
              <a:t>Péter </a:t>
            </a:r>
            <a:r>
              <a:rPr lang="hu-HU" i="1" dirty="0"/>
              <a:t>volt az, akit tegnap baleset ért, </a:t>
            </a:r>
            <a:endParaRPr lang="hu-HU" i="1" dirty="0" smtClean="0"/>
          </a:p>
          <a:p>
            <a:pPr marL="36576" indent="0">
              <a:buNone/>
            </a:pPr>
            <a:r>
              <a:rPr lang="hu-HU" i="1" dirty="0" smtClean="0"/>
              <a:t>Akkora </a:t>
            </a:r>
            <a:r>
              <a:rPr lang="hu-HU" i="1" dirty="0"/>
              <a:t>a hó, hogy alig lehet járni, </a:t>
            </a:r>
            <a:endParaRPr lang="hu-HU" i="1" dirty="0" smtClean="0"/>
          </a:p>
          <a:p>
            <a:pPr marL="36576" indent="0">
              <a:buNone/>
            </a:pPr>
            <a:r>
              <a:rPr lang="hu-HU" i="1" dirty="0" smtClean="0"/>
              <a:t>Szerelmünk </a:t>
            </a:r>
            <a:r>
              <a:rPr lang="hu-HU" i="1" dirty="0"/>
              <a:t>még mindig olyan, amilyen a kezdetekben volt.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3437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hu-HU" dirty="0" smtClean="0"/>
              <a:t>Konklúzió:</a:t>
            </a:r>
          </a:p>
          <a:p>
            <a:r>
              <a:rPr lang="hu-HU" dirty="0" smtClean="0"/>
              <a:t>az </a:t>
            </a:r>
            <a:r>
              <a:rPr lang="hu-HU" dirty="0"/>
              <a:t>alany és az állítmány viszonya a magyarban nem </a:t>
            </a:r>
            <a:r>
              <a:rPr lang="hu-HU" dirty="0" smtClean="0"/>
              <a:t>egyféle</a:t>
            </a:r>
          </a:p>
          <a:p>
            <a:r>
              <a:rPr lang="hu-HU" dirty="0" smtClean="0"/>
              <a:t>Igei </a:t>
            </a:r>
            <a:r>
              <a:rPr lang="hu-HU" dirty="0"/>
              <a:t>állítmány esetében hierarchia valósul meg: az alany az igei állítmány alárendeltje (állítmány primátusa).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összetett állítmány és az alany </a:t>
            </a:r>
            <a:r>
              <a:rPr lang="hu-HU" dirty="0" smtClean="0"/>
              <a:t>logikailag és grammatikailag </a:t>
            </a:r>
            <a:r>
              <a:rPr lang="hu-HU" dirty="0"/>
              <a:t>is </a:t>
            </a:r>
            <a:r>
              <a:rPr lang="hu-HU" dirty="0" smtClean="0"/>
              <a:t>hozzárendelő? Nem! 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alany és az összetett állítmány főnévi vagy melléknévi része között áll fenn a hozzárendelő viszony </a:t>
            </a:r>
            <a:endParaRPr lang="hu-HU" dirty="0" smtClean="0"/>
          </a:p>
          <a:p>
            <a:pPr lvl="1"/>
            <a:r>
              <a:rPr lang="hu-HU" dirty="0" smtClean="0"/>
              <a:t>De: a </a:t>
            </a:r>
            <a:r>
              <a:rPr lang="hu-HU" dirty="0"/>
              <a:t>kopula igésítő szerepe folytán a szerkezet az alárendeléshez közelít.</a:t>
            </a:r>
          </a:p>
        </p:txBody>
      </p:sp>
    </p:spTree>
    <p:extLst>
      <p:ext uri="{BB962C8B-B14F-4D97-AF65-F5344CB8AC3E}">
        <p14:creationId xmlns:p14="http://schemas.microsoft.com/office/powerpoint/2010/main" val="1583437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hu-HU" dirty="0" smtClean="0"/>
              <a:t>Ok: </a:t>
            </a:r>
          </a:p>
          <a:p>
            <a:r>
              <a:rPr lang="hu-HU" dirty="0" smtClean="0"/>
              <a:t>az igei állítmány viszonya teljes </a:t>
            </a:r>
            <a:r>
              <a:rPr lang="hu-HU" dirty="0"/>
              <a:t>mértékben </a:t>
            </a:r>
            <a:r>
              <a:rPr lang="hu-HU" dirty="0" err="1" smtClean="0"/>
              <a:t>grammatikalizálódott</a:t>
            </a:r>
            <a:r>
              <a:rPr lang="hu-HU" dirty="0" smtClean="0"/>
              <a:t>: </a:t>
            </a:r>
            <a:r>
              <a:rPr lang="hu-HU" dirty="0"/>
              <a:t>az ige és alanya grammatikai viszonyt alkotnak, tehát egymással mondatrészi függésben vannak</a:t>
            </a:r>
          </a:p>
          <a:p>
            <a:r>
              <a:rPr lang="hu-HU" dirty="0" smtClean="0"/>
              <a:t>az </a:t>
            </a:r>
            <a:r>
              <a:rPr lang="hu-HU" dirty="0"/>
              <a:t>összetett állítmány esetében ez csak részlegesen </a:t>
            </a:r>
            <a:r>
              <a:rPr lang="hu-HU" dirty="0" smtClean="0"/>
              <a:t>igaz: 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alany és az összetett állítmány főnévi vagy melléknévi része </a:t>
            </a:r>
            <a:r>
              <a:rPr lang="hu-HU" b="1" dirty="0"/>
              <a:t>logikai hozzárendelő (</a:t>
            </a:r>
            <a:r>
              <a:rPr lang="hu-HU" b="1" dirty="0" err="1"/>
              <a:t>predikatív</a:t>
            </a:r>
            <a:r>
              <a:rPr lang="hu-HU" b="1" dirty="0"/>
              <a:t>) viszonyt </a:t>
            </a:r>
            <a:r>
              <a:rPr lang="hu-HU" dirty="0"/>
              <a:t>mutat,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névszói rész és a kopula között morfológiai típusú grammatikai kapcsolat van, ezek tehát </a:t>
            </a:r>
            <a:r>
              <a:rPr lang="hu-HU" b="1" dirty="0"/>
              <a:t>morfológiai </a:t>
            </a:r>
            <a:r>
              <a:rPr lang="hu-HU" dirty="0"/>
              <a:t>jellegű szószerkezetet alkotnak, </a:t>
            </a:r>
            <a:endParaRPr lang="hu-HU" dirty="0" smtClean="0"/>
          </a:p>
          <a:p>
            <a:pPr lvl="1"/>
            <a:r>
              <a:rPr lang="hu-HU" dirty="0" smtClean="0"/>
              <a:t>s </a:t>
            </a:r>
            <a:r>
              <a:rPr lang="hu-HU" dirty="0"/>
              <a:t>a morfológiai jellegű grammatikai szerkezet, valamint az alany vonatkozásában realizálódik a </a:t>
            </a:r>
            <a:r>
              <a:rPr lang="hu-HU" b="1" dirty="0"/>
              <a:t>szintaktikai</a:t>
            </a:r>
            <a:r>
              <a:rPr lang="hu-HU" dirty="0"/>
              <a:t> alárendelő kapcsolat.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Azaz </a:t>
            </a:r>
            <a:r>
              <a:rPr lang="hu-HU" dirty="0"/>
              <a:t>tulajdonképpen kétféle grammatikai és egy logikai viszony kombinálódik. </a:t>
            </a:r>
          </a:p>
        </p:txBody>
      </p:sp>
    </p:spTree>
    <p:extLst>
      <p:ext uri="{BB962C8B-B14F-4D97-AF65-F5344CB8AC3E}">
        <p14:creationId xmlns:p14="http://schemas.microsoft.com/office/powerpoint/2010/main" val="1583437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alany és az állítmány viszonya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hu-HU" dirty="0" smtClean="0"/>
              <a:t>Bonyolít: a </a:t>
            </a:r>
            <a:r>
              <a:rPr lang="hu-HU" dirty="0"/>
              <a:t>kopula speciális jellege az igék osztályában. </a:t>
            </a:r>
            <a:endParaRPr lang="hu-HU" dirty="0" smtClean="0"/>
          </a:p>
          <a:p>
            <a:r>
              <a:rPr lang="hu-HU" dirty="0" smtClean="0"/>
              <a:t>Bizonyos </a:t>
            </a:r>
            <a:r>
              <a:rPr lang="hu-HU" dirty="0"/>
              <a:t>tulajdonságai segédige jellegűek, </a:t>
            </a:r>
            <a:r>
              <a:rPr lang="hu-HU" dirty="0" smtClean="0"/>
              <a:t>lexikálisan </a:t>
            </a:r>
            <a:r>
              <a:rPr lang="hu-HU" dirty="0"/>
              <a:t>tartalmatlan, s az ige grammatikai jelentéseit hordozza, Lengyel Klára mondatrészteremtő segédigének nevezi </a:t>
            </a:r>
            <a:r>
              <a:rPr lang="hu-HU" dirty="0">
                <a:hlinkClick r:id="rId2"/>
              </a:rPr>
              <a:t>(2000b: 252–3),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Igei természetű is: az </a:t>
            </a:r>
            <a:r>
              <a:rPr lang="hu-HU" dirty="0"/>
              <a:t>összetett és az igei állítmányú mondatok a magyarban egységes szórendi és hangsúlyozási rendszert alkotnak, és az igekötős ige szórendi viselkedése egyezik a kopulás </a:t>
            </a:r>
            <a:r>
              <a:rPr lang="hu-HU" dirty="0" smtClean="0"/>
              <a:t>névszókéval</a:t>
            </a:r>
          </a:p>
          <a:p>
            <a:pPr marL="36576" indent="0">
              <a:buNone/>
            </a:pPr>
            <a:r>
              <a:rPr lang="hu-HU" dirty="0" smtClean="0"/>
              <a:t>vagyis átmenetinek </a:t>
            </a:r>
            <a:r>
              <a:rPr lang="hu-HU" dirty="0"/>
              <a:t>nevezhető nyelvi jelenség.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Ha létigével </a:t>
            </a:r>
            <a:r>
              <a:rPr lang="hu-HU" dirty="0"/>
              <a:t>és a tartalmas igékkel </a:t>
            </a:r>
            <a:r>
              <a:rPr lang="hu-HU" dirty="0" smtClean="0"/>
              <a:t>rokonítjuk, ez az </a:t>
            </a:r>
            <a:r>
              <a:rPr lang="hu-HU" dirty="0"/>
              <a:t>összetett állítmány megszüntetéséhez </a:t>
            </a:r>
            <a:r>
              <a:rPr lang="hu-HU" dirty="0" smtClean="0"/>
              <a:t>vezet (strukturális nyelvtan, Elekfi </a:t>
            </a:r>
            <a:r>
              <a:rPr lang="hu-HU" dirty="0"/>
              <a:t>László </a:t>
            </a:r>
            <a:r>
              <a:rPr lang="hu-HU" dirty="0" smtClean="0"/>
              <a:t>). </a:t>
            </a:r>
          </a:p>
          <a:p>
            <a:r>
              <a:rPr lang="hu-HU" dirty="0" smtClean="0"/>
              <a:t>állítmányi </a:t>
            </a:r>
            <a:r>
              <a:rPr lang="hu-HU" dirty="0"/>
              <a:t>pozícióba kizárólag az ige </a:t>
            </a:r>
            <a:r>
              <a:rPr lang="hu-HU" dirty="0" smtClean="0"/>
              <a:t>kerülhetne: a </a:t>
            </a:r>
            <a:r>
              <a:rPr lang="hu-HU" i="1" dirty="0" smtClean="0"/>
              <a:t>Péter </a:t>
            </a:r>
            <a:r>
              <a:rPr lang="hu-HU" i="1" dirty="0"/>
              <a:t>tanár lesz</a:t>
            </a:r>
            <a:r>
              <a:rPr lang="hu-HU" dirty="0"/>
              <a:t> mondat esetében tehát a </a:t>
            </a:r>
            <a:r>
              <a:rPr lang="hu-HU" i="1" dirty="0"/>
              <a:t>lesz</a:t>
            </a:r>
            <a:r>
              <a:rPr lang="hu-HU" dirty="0"/>
              <a:t> kopula, s ennek az állítmánynak két alárendeltje a </a:t>
            </a:r>
            <a:r>
              <a:rPr lang="hu-HU" i="1" dirty="0"/>
              <a:t>Péter</a:t>
            </a:r>
            <a:r>
              <a:rPr lang="hu-HU" dirty="0"/>
              <a:t> alany és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	a </a:t>
            </a:r>
            <a:r>
              <a:rPr lang="hu-HU" dirty="0"/>
              <a:t>strukturalisták által </a:t>
            </a:r>
            <a:r>
              <a:rPr lang="hu-HU" dirty="0" smtClean="0"/>
              <a:t>igemódosítónak</a:t>
            </a:r>
            <a:r>
              <a:rPr lang="hu-HU" dirty="0"/>
              <a:t>,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	Elekfi </a:t>
            </a:r>
            <a:r>
              <a:rPr lang="hu-HU" dirty="0"/>
              <a:t>László által </a:t>
            </a:r>
            <a:r>
              <a:rPr lang="hu-HU" dirty="0" err="1"/>
              <a:t>tulajdonítmánynak</a:t>
            </a:r>
            <a:r>
              <a:rPr lang="hu-HU" dirty="0"/>
              <a:t>,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	régebbi 	nyelvtanokban állítmánykiegészítőnek </a:t>
            </a:r>
          </a:p>
          <a:p>
            <a:pPr marL="36576" indent="0">
              <a:buNone/>
            </a:pPr>
            <a:r>
              <a:rPr lang="hu-HU" dirty="0" smtClean="0"/>
              <a:t>nevezett </a:t>
            </a:r>
            <a:r>
              <a:rPr lang="hu-HU" i="1" dirty="0"/>
              <a:t>tanár</a:t>
            </a:r>
            <a:r>
              <a:rPr lang="hu-HU" dirty="0"/>
              <a:t> főnév. </a:t>
            </a:r>
            <a:endParaRPr lang="hu-HU" dirty="0" smtClean="0"/>
          </a:p>
          <a:p>
            <a:pPr marL="36576" indent="0">
              <a:buNone/>
            </a:pPr>
            <a:r>
              <a:rPr lang="hu-HU" dirty="0" smtClean="0"/>
              <a:t>Ez az ún. hatodik mondatrész, ami </a:t>
            </a:r>
            <a:r>
              <a:rPr lang="hu-HU" dirty="0" err="1" smtClean="0"/>
              <a:t>predikatív</a:t>
            </a:r>
            <a:r>
              <a:rPr lang="hu-HU" dirty="0" smtClean="0"/>
              <a:t> </a:t>
            </a:r>
            <a:r>
              <a:rPr lang="hu-HU" dirty="0"/>
              <a:t>viszonyban az alannyal</a:t>
            </a:r>
          </a:p>
        </p:txBody>
      </p:sp>
    </p:spTree>
    <p:extLst>
      <p:ext uri="{BB962C8B-B14F-4D97-AF65-F5344CB8AC3E}">
        <p14:creationId xmlns:p14="http://schemas.microsoft.com/office/powerpoint/2010/main" val="119751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állítmány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hu-HU" dirty="0"/>
              <a:t>mondatrészteremtő segédigék (kopulák):</a:t>
            </a:r>
          </a:p>
          <a:p>
            <a:pPr lvl="0"/>
            <a:r>
              <a:rPr lang="hu-HU" dirty="0"/>
              <a:t>a </a:t>
            </a:r>
            <a:r>
              <a:rPr lang="hu-HU" i="1" dirty="0"/>
              <a:t>van </a:t>
            </a:r>
            <a:r>
              <a:rPr lang="hu-HU" dirty="0"/>
              <a:t>ragozott, jelezett alakjai</a:t>
            </a:r>
          </a:p>
          <a:p>
            <a:pPr lvl="0"/>
            <a:r>
              <a:rPr lang="hu-HU" dirty="0"/>
              <a:t>a </a:t>
            </a:r>
            <a:r>
              <a:rPr lang="hu-HU" i="1" dirty="0"/>
              <a:t>marad</a:t>
            </a:r>
            <a:r>
              <a:rPr lang="hu-HU" dirty="0"/>
              <a:t> és ragozott, jelezett alakjai</a:t>
            </a:r>
          </a:p>
          <a:p>
            <a:r>
              <a:rPr lang="hu-HU" dirty="0"/>
              <a:t>a </a:t>
            </a:r>
            <a:r>
              <a:rPr lang="hu-HU" i="1" dirty="0"/>
              <a:t>múlik </a:t>
            </a:r>
            <a:r>
              <a:rPr lang="hu-HU" dirty="0"/>
              <a:t>és ragozott, jelezett alakjai (életkor kifejezésekben, az </a:t>
            </a:r>
            <a:r>
              <a:rPr lang="hu-HU" i="1" dirty="0"/>
              <a:t>éves </a:t>
            </a:r>
            <a:r>
              <a:rPr lang="hu-HU" dirty="0"/>
              <a:t>mellett</a:t>
            </a:r>
          </a:p>
        </p:txBody>
      </p:sp>
    </p:spTree>
    <p:extLst>
      <p:ext uri="{BB962C8B-B14F-4D97-AF65-F5344CB8AC3E}">
        <p14:creationId xmlns:p14="http://schemas.microsoft.com/office/powerpoint/2010/main" val="414555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állítmány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van</a:t>
            </a:r>
            <a:r>
              <a:rPr lang="hu-HU" i="1" dirty="0"/>
              <a:t>, vannak, nincs, nincsenek </a:t>
            </a:r>
            <a:r>
              <a:rPr lang="hu-HU" dirty="0" smtClean="0"/>
              <a:t>önmagukban </a:t>
            </a:r>
            <a:r>
              <a:rPr lang="hu-HU" dirty="0"/>
              <a:t>töltik be az állítmány </a:t>
            </a:r>
            <a:r>
              <a:rPr lang="hu-HU" dirty="0" smtClean="0"/>
              <a:t>szerepét.</a:t>
            </a:r>
            <a:endParaRPr lang="hu-HU" dirty="0"/>
          </a:p>
          <a:p>
            <a:r>
              <a:rPr lang="hu-HU" i="1" dirty="0" smtClean="0"/>
              <a:t>kell</a:t>
            </a:r>
            <a:r>
              <a:rPr lang="hu-HU" i="1" dirty="0"/>
              <a:t>, lehet, illik, van, nincs, (szabad) </a:t>
            </a:r>
            <a:r>
              <a:rPr lang="hu-HU" dirty="0"/>
              <a:t>állítmány mellett a főnévi igenév mindig az alany szerepét tölti </a:t>
            </a:r>
            <a:r>
              <a:rPr lang="hu-HU" dirty="0" smtClean="0"/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92532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állítmány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i="1" dirty="0"/>
              <a:t>Egyszerű</a:t>
            </a:r>
            <a:endParaRPr lang="hu-HU" dirty="0"/>
          </a:p>
          <a:p>
            <a:r>
              <a:rPr lang="hu-HU" i="1" dirty="0"/>
              <a:t>Összetett </a:t>
            </a:r>
            <a:r>
              <a:rPr lang="hu-HU" dirty="0" smtClean="0"/>
              <a:t>(a </a:t>
            </a:r>
            <a:r>
              <a:rPr lang="hu-HU" dirty="0"/>
              <a:t>névszói-igei </a:t>
            </a:r>
            <a:r>
              <a:rPr lang="hu-HU" dirty="0" smtClean="0"/>
              <a:t>állítmány): Peti katona volt. </a:t>
            </a:r>
            <a:endParaRPr lang="hu-HU" dirty="0"/>
          </a:p>
          <a:p>
            <a:r>
              <a:rPr lang="hu-HU" i="1" dirty="0" smtClean="0"/>
              <a:t>Halmozott</a:t>
            </a:r>
            <a:r>
              <a:rPr lang="hu-HU" i="1" dirty="0"/>
              <a:t>:</a:t>
            </a:r>
            <a:r>
              <a:rPr lang="hu-HU" dirty="0"/>
              <a:t> </a:t>
            </a:r>
            <a:r>
              <a:rPr lang="hu-HU" dirty="0" smtClean="0"/>
              <a:t>egymással </a:t>
            </a:r>
            <a:r>
              <a:rPr lang="hu-HU" dirty="0"/>
              <a:t>mellérendelő viszonyban lévő állítmány </a:t>
            </a:r>
            <a:r>
              <a:rPr lang="hu-HU" i="1" dirty="0"/>
              <a:t>[pl.: reng és üvölt a tenger].</a:t>
            </a:r>
            <a:endParaRPr lang="hu-HU" dirty="0"/>
          </a:p>
          <a:p>
            <a:pPr lvl="0"/>
            <a:r>
              <a:rPr lang="hu-HU" i="1" dirty="0"/>
              <a:t>Kettős állítmány: </a:t>
            </a:r>
            <a:r>
              <a:rPr lang="hu-HU" dirty="0"/>
              <a:t>Kell, lehet, szabad, illik + felszólító módban álló igealak </a:t>
            </a:r>
            <a:r>
              <a:rPr lang="hu-HU" i="1" dirty="0"/>
              <a:t>[pl.: </a:t>
            </a:r>
            <a:r>
              <a:rPr lang="hu-HU" i="1" u="dbl" dirty="0"/>
              <a:t>El kell menjek</a:t>
            </a:r>
            <a:r>
              <a:rPr lang="hu-HU" i="1" dirty="0"/>
              <a:t> pihenni. (≠ </a:t>
            </a:r>
            <a:r>
              <a:rPr lang="hu-HU" i="1" u="sng" dirty="0"/>
              <a:t>El</a:t>
            </a:r>
            <a:r>
              <a:rPr lang="hu-HU" i="1" dirty="0"/>
              <a:t> </a:t>
            </a:r>
            <a:r>
              <a:rPr lang="hu-HU" i="1" u="dbl" dirty="0"/>
              <a:t>kell</a:t>
            </a:r>
            <a:r>
              <a:rPr lang="hu-HU" i="1" dirty="0"/>
              <a:t> </a:t>
            </a:r>
            <a:r>
              <a:rPr lang="hu-HU" i="1" u="sng" dirty="0"/>
              <a:t>mennem</a:t>
            </a:r>
            <a:r>
              <a:rPr lang="hu-HU" i="1" dirty="0"/>
              <a:t> pihenni. !)].</a:t>
            </a:r>
            <a:endParaRPr lang="hu-HU" dirty="0"/>
          </a:p>
          <a:p>
            <a:pPr marL="3657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395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állytmány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251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hu-HU" cap="small" dirty="0" smtClean="0"/>
              <a:t>azonosítás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cap="small" dirty="0" smtClean="0"/>
              <a:t>minősítés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/>
              <a:t>A </a:t>
            </a:r>
            <a:r>
              <a:rPr lang="hu-HU" i="1" dirty="0" smtClean="0"/>
              <a:t>minősítés:</a:t>
            </a:r>
            <a:r>
              <a:rPr lang="hu-HU" dirty="0" smtClean="0"/>
              <a:t> </a:t>
            </a:r>
            <a:r>
              <a:rPr lang="hu-HU" dirty="0"/>
              <a:t>az állítmány fogalomköre tágabb, mint az alanyé </a:t>
            </a:r>
            <a:r>
              <a:rPr lang="hu-HU" i="1" dirty="0"/>
              <a:t>[pl. Az ember élőlény., A rózsa virág., Édesapám tanár].</a:t>
            </a:r>
            <a:endParaRPr lang="hu-HU" dirty="0"/>
          </a:p>
          <a:p>
            <a:r>
              <a:rPr lang="hu-HU" dirty="0"/>
              <a:t>Az </a:t>
            </a:r>
            <a:r>
              <a:rPr lang="hu-HU" i="1" dirty="0" smtClean="0"/>
              <a:t>azonosításnál: </a:t>
            </a:r>
            <a:r>
              <a:rPr lang="hu-HU" dirty="0"/>
              <a:t>az alany és az állítmány fogalomköre fedi </a:t>
            </a:r>
            <a:r>
              <a:rPr lang="hu-HU" dirty="0" smtClean="0"/>
              <a:t>egymást</a:t>
            </a:r>
          </a:p>
          <a:p>
            <a:pPr lvl="1"/>
            <a:r>
              <a:rPr lang="hu-HU" dirty="0" smtClean="0"/>
              <a:t>azonosító </a:t>
            </a:r>
            <a:r>
              <a:rPr lang="hu-HU" dirty="0" err="1"/>
              <a:t>predikatív</a:t>
            </a:r>
            <a:r>
              <a:rPr lang="hu-HU" dirty="0"/>
              <a:t> </a:t>
            </a:r>
            <a:r>
              <a:rPr lang="hu-HU" dirty="0" smtClean="0"/>
              <a:t>viszony: </a:t>
            </a:r>
            <a:r>
              <a:rPr lang="hu-HU" dirty="0"/>
              <a:t>mind az alany, mind az állítmány szerepét főnév vagy főnévi névmás tölti be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elemzést bizonyos grammatikai szempontok könnyítik: Alanynak elemezzük a névmással kifejezett vagy névmással helyettesíthető elemet, és mivel az egyeztetést az alany irányítja, az igei rész személyragja kijelöli az alanyt </a:t>
            </a:r>
            <a:r>
              <a:rPr lang="hu-HU" i="1" dirty="0"/>
              <a:t>[pl. Én vagyok én., Ő a barátom, Édesapám a tanár]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81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cap="small" dirty="0"/>
              <a:t>Logikai szempontból</a:t>
            </a:r>
            <a:r>
              <a:rPr lang="hu-HU" dirty="0"/>
              <a:t> </a:t>
            </a:r>
            <a:endParaRPr lang="hu-HU" dirty="0" smtClean="0"/>
          </a:p>
          <a:p>
            <a:pPr lvl="1"/>
            <a:r>
              <a:rPr lang="hu-HU" dirty="0" smtClean="0"/>
              <a:t>mindig </a:t>
            </a:r>
            <a:r>
              <a:rPr lang="hu-HU" dirty="0"/>
              <a:t>az a mondatrész, amelyre az állítás, az ítélet vonatkozik (az állítmánnyal az alanyról állítunk valamit). </a:t>
            </a:r>
            <a:endParaRPr lang="hu-HU" dirty="0" smtClean="0"/>
          </a:p>
          <a:p>
            <a:pPr lvl="1"/>
            <a:r>
              <a:rPr lang="hu-HU" dirty="0" smtClean="0"/>
              <a:t>megnevező </a:t>
            </a:r>
            <a:r>
              <a:rPr lang="hu-HU" dirty="0"/>
              <a:t>szerepe van. 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/>
              <a:t>alany a minősített vagy az azonosított.</a:t>
            </a:r>
          </a:p>
          <a:p>
            <a:r>
              <a:rPr lang="hu-HU" cap="small" dirty="0"/>
              <a:t>Formai </a:t>
            </a:r>
            <a:r>
              <a:rPr lang="hu-HU" cap="small" dirty="0" smtClean="0"/>
              <a:t>szempontból:</a:t>
            </a:r>
            <a:r>
              <a:rPr lang="hu-HU" dirty="0" smtClean="0"/>
              <a:t> </a:t>
            </a:r>
            <a:r>
              <a:rPr lang="hu-HU" dirty="0"/>
              <a:t>az a mondatrész az alany, amelyik alanyesetben áll (</a:t>
            </a:r>
            <a:r>
              <a:rPr lang="hu-HU" dirty="0">
                <a:sym typeface="Symbol"/>
              </a:rPr>
              <a:t></a:t>
            </a:r>
            <a:r>
              <a:rPr lang="hu-HU" dirty="0"/>
              <a:t> esetragos). </a:t>
            </a:r>
            <a:endParaRPr lang="hu-HU" dirty="0" smtClean="0"/>
          </a:p>
          <a:p>
            <a:r>
              <a:rPr lang="hu-HU" dirty="0" smtClean="0"/>
              <a:t>nem </a:t>
            </a:r>
            <a:r>
              <a:rPr lang="hu-HU" dirty="0"/>
              <a:t>minden esetben esik egybe a grammatikai alany a logikai alannyal </a:t>
            </a:r>
            <a:endParaRPr lang="hu-HU" dirty="0" smtClean="0"/>
          </a:p>
          <a:p>
            <a:pPr marL="36576" indent="0">
              <a:buNone/>
            </a:pPr>
            <a:r>
              <a:rPr lang="hu-HU" i="1" dirty="0"/>
              <a:t>	</a:t>
            </a:r>
            <a:endParaRPr lang="hu-HU" i="1" dirty="0" smtClean="0"/>
          </a:p>
          <a:p>
            <a:pPr marL="36576" indent="0">
              <a:buNone/>
            </a:pPr>
            <a:r>
              <a:rPr lang="hu-HU" i="1" u="wavyHeavy" dirty="0" smtClean="0"/>
              <a:t>Nekünk</a:t>
            </a:r>
            <a:r>
              <a:rPr lang="hu-HU" i="1" dirty="0" smtClean="0"/>
              <a:t> </a:t>
            </a:r>
            <a:r>
              <a:rPr lang="hu-HU" i="1" u="sng" dirty="0"/>
              <a:t>tanulnunk</a:t>
            </a:r>
            <a:r>
              <a:rPr lang="hu-HU" i="1" dirty="0"/>
              <a:t> </a:t>
            </a:r>
            <a:r>
              <a:rPr lang="hu-HU" i="1" u="dbl" dirty="0"/>
              <a:t>kell</a:t>
            </a:r>
            <a:r>
              <a:rPr lang="hu-HU" i="1" dirty="0"/>
              <a:t>. </a:t>
            </a:r>
            <a:endParaRPr lang="hu-HU" i="1" dirty="0" smtClean="0"/>
          </a:p>
          <a:p>
            <a:pPr marL="36576" indent="0">
              <a:buNone/>
            </a:pPr>
            <a:r>
              <a:rPr lang="hu-HU" dirty="0" smtClean="0"/>
              <a:t>A </a:t>
            </a:r>
            <a:r>
              <a:rPr lang="hu-HU" dirty="0"/>
              <a:t>logikai alany grammatikailag részeshatározó lesz, mert a szófajisága megakadályozza, hogy grammatikai alany </a:t>
            </a:r>
            <a:r>
              <a:rPr lang="hu-HU" dirty="0" smtClean="0"/>
              <a:t>legyen</a:t>
            </a:r>
            <a:r>
              <a:rPr lang="hu-HU" i="1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71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hu-HU" u="sng" cap="small" dirty="0"/>
              <a:t>Szófaja</a:t>
            </a:r>
            <a:endParaRPr lang="hu-HU" dirty="0"/>
          </a:p>
          <a:p>
            <a:pPr lvl="0"/>
            <a:r>
              <a:rPr lang="hu-HU" dirty="0" smtClean="0"/>
              <a:t>mindig </a:t>
            </a:r>
            <a:r>
              <a:rPr lang="hu-HU" dirty="0"/>
              <a:t>főnév, </a:t>
            </a:r>
            <a:r>
              <a:rPr lang="hu-HU" dirty="0" smtClean="0"/>
              <a:t>főnévi </a:t>
            </a:r>
            <a:r>
              <a:rPr lang="hu-HU" dirty="0"/>
              <a:t>értékben lévő más </a:t>
            </a:r>
            <a:r>
              <a:rPr lang="hu-HU" dirty="0" smtClean="0"/>
              <a:t>szófaj, bármely fajtája, főnévi </a:t>
            </a:r>
            <a:r>
              <a:rPr lang="hu-HU" dirty="0"/>
              <a:t>névmások </a:t>
            </a:r>
            <a:r>
              <a:rPr lang="hu-HU" dirty="0" smtClean="0"/>
              <a:t>(</a:t>
            </a:r>
            <a:r>
              <a:rPr lang="hu-HU" dirty="0"/>
              <a:t>kivéve a kölcsönös névmás és a visszaható névmás is csak személyes névmási értelemben).</a:t>
            </a:r>
          </a:p>
          <a:p>
            <a:pPr lvl="0"/>
            <a:r>
              <a:rPr lang="hu-HU" dirty="0"/>
              <a:t>Főnévi </a:t>
            </a:r>
            <a:r>
              <a:rPr lang="hu-HU" dirty="0" smtClean="0"/>
              <a:t>igenév: </a:t>
            </a:r>
          </a:p>
          <a:p>
            <a:pPr lvl="1"/>
            <a:r>
              <a:rPr lang="hu-HU" i="1" dirty="0" smtClean="0"/>
              <a:t>kell</a:t>
            </a:r>
            <a:r>
              <a:rPr lang="hu-HU" i="1" dirty="0"/>
              <a:t>, lehet, szabad, illik, van, nincs </a:t>
            </a:r>
            <a:r>
              <a:rPr lang="hu-HU" dirty="0"/>
              <a:t>igei állítmányok mellett </a:t>
            </a:r>
            <a:r>
              <a:rPr lang="hu-HU" i="1" dirty="0"/>
              <a:t>[pl.: van mit enni</a:t>
            </a:r>
            <a:r>
              <a:rPr lang="hu-HU" i="1" dirty="0" smtClean="0"/>
              <a:t>]. </a:t>
            </a:r>
            <a:r>
              <a:rPr lang="hu-HU" i="1" dirty="0"/>
              <a:t>[pl.: </a:t>
            </a:r>
            <a:r>
              <a:rPr lang="hu-HU" i="1" u="sng" dirty="0"/>
              <a:t>Tanulni</a:t>
            </a:r>
            <a:r>
              <a:rPr lang="hu-HU" i="1" dirty="0"/>
              <a:t> </a:t>
            </a:r>
            <a:r>
              <a:rPr lang="hu-HU" i="1" u="dbl" dirty="0"/>
              <a:t>kell</a:t>
            </a:r>
            <a:r>
              <a:rPr lang="hu-HU" i="1" dirty="0"/>
              <a:t>. (általános alany), Tanulnom kell. (E/1 sz. cselekvéshordozóra utal)].</a:t>
            </a:r>
            <a:endParaRPr lang="hu-HU" i="1" dirty="0" smtClean="0"/>
          </a:p>
          <a:p>
            <a:pPr lvl="1"/>
            <a:r>
              <a:rPr lang="hu-HU" dirty="0"/>
              <a:t>Bizonyos névszói állítmányok mellett (</a:t>
            </a:r>
            <a:r>
              <a:rPr lang="hu-HU" i="1" dirty="0"/>
              <a:t>tilos, hasznos, jó, fölösleges</a:t>
            </a:r>
            <a:r>
              <a:rPr lang="hu-HU" dirty="0"/>
              <a:t>), illetve </a:t>
            </a:r>
            <a:r>
              <a:rPr lang="hu-HU" i="1" dirty="0"/>
              <a:t>a muszá</a:t>
            </a:r>
            <a:r>
              <a:rPr lang="hu-HU" dirty="0"/>
              <a:t>j és </a:t>
            </a:r>
            <a:r>
              <a:rPr lang="hu-HU" i="1" dirty="0"/>
              <a:t>szabad</a:t>
            </a:r>
            <a:r>
              <a:rPr lang="hu-HU" dirty="0"/>
              <a:t> </a:t>
            </a:r>
            <a:r>
              <a:rPr lang="hu-HU" dirty="0" err="1"/>
              <a:t>lexémák</a:t>
            </a:r>
            <a:r>
              <a:rPr lang="hu-HU" dirty="0"/>
              <a:t> mellett, </a:t>
            </a:r>
            <a:endParaRPr lang="hu-HU" dirty="0" smtClean="0"/>
          </a:p>
          <a:p>
            <a:pPr lvl="1"/>
            <a:endParaRPr lang="hu-HU" i="1" dirty="0" smtClean="0"/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952598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</TotalTime>
  <Words>3140</Words>
  <Application>Microsoft Office PowerPoint</Application>
  <PresentationFormat>Diavetítés a képernyőre (4:3 oldalarány)</PresentationFormat>
  <Paragraphs>276</Paragraphs>
  <Slides>37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Technika</vt:lpstr>
      <vt:lpstr>Mondattan 7.</vt:lpstr>
      <vt:lpstr>Az állítmány</vt:lpstr>
      <vt:lpstr>Az állítmány</vt:lpstr>
      <vt:lpstr>Az állítmány</vt:lpstr>
      <vt:lpstr>Az állítmány</vt:lpstr>
      <vt:lpstr>Az állítmány</vt:lpstr>
      <vt:lpstr>Az állytmány</vt:lpstr>
      <vt:lpstr>Az alany</vt:lpstr>
      <vt:lpstr>Az alany</vt:lpstr>
      <vt:lpstr>Az alany</vt:lpstr>
      <vt:lpstr>Az alany</vt:lpstr>
      <vt:lpstr>Az alany</vt:lpstr>
      <vt:lpstr>Az alany</vt:lpstr>
      <vt:lpstr>Az alany</vt:lpstr>
      <vt:lpstr>Az alany</vt:lpstr>
      <vt:lpstr>Az alany</vt:lpstr>
      <vt:lpstr>Az alany és az állítmány viszonya</vt:lpstr>
      <vt:lpstr>Az alany és az állítmány viszonya 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  <vt:lpstr>Az alany és az állítmány viszonya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Mondattan 7.</dc:title>
  <dc:creator>Dér Csilla</dc:creator>
  <cp:lastModifiedBy>Dér Csilla</cp:lastModifiedBy>
  <cp:revision>190</cp:revision>
  <dcterms:created xsi:type="dcterms:W3CDTF">2015-04-13T16:55:45Z</dcterms:created>
  <dcterms:modified xsi:type="dcterms:W3CDTF">2015-04-19T10:16:08Z</dcterms:modified>
</cp:coreProperties>
</file>