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FE0-152F-4B6F-AC27-5C32E341FCD9}" type="datetimeFigureOut">
              <a:rPr lang="hu-HU" smtClean="0"/>
              <a:t>2015.04.13.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3D52-F3C7-4359-87EC-4CFA2B0BA946}" type="slidenum">
              <a:rPr lang="hu-HU" smtClean="0"/>
              <a:t>‹#›</a:t>
            </a:fld>
            <a:endParaRPr lang="hu-HU"/>
          </a:p>
        </p:txBody>
      </p:sp>
      <p:sp>
        <p:nvSpPr>
          <p:cNvPr id="32" name="Téglalap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Téglalap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Téglalap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Téglalap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56" name="Téglalap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Téglalap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Téglalap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Téglalap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FE0-152F-4B6F-AC27-5C32E341FCD9}" type="datetimeFigureOut">
              <a:rPr lang="hu-HU" smtClean="0"/>
              <a:t>2015.04.13.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3D52-F3C7-4359-87EC-4CFA2B0BA94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FE0-152F-4B6F-AC27-5C32E341FCD9}" type="datetimeFigureOut">
              <a:rPr lang="hu-HU" smtClean="0"/>
              <a:t>2015.04.13.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3D52-F3C7-4359-87EC-4CFA2B0BA94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FE0-152F-4B6F-AC27-5C32E341FCD9}" type="datetimeFigureOut">
              <a:rPr lang="hu-HU" smtClean="0"/>
              <a:t>2015.04.13.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3D52-F3C7-4359-87EC-4CFA2B0BA94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zabadkézi sokszög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Szabadkézi sokszög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Szabadkézi sokszög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Szabadkézi sokszög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Szabadkézi sokszög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Szabadkézi sokszög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Szabadkézi sokszög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Szabadkézi sokszög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Szabadkézi sokszög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Szabadkézi sokszög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Szabadkézi sokszög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Szabadkézi sokszög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Szabadkézi sokszög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Szabadkézi sokszög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FE0-152F-4B6F-AC27-5C32E341FCD9}" type="datetimeFigureOut">
              <a:rPr lang="hu-HU" smtClean="0"/>
              <a:t>2015.04.13.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3D52-F3C7-4359-87EC-4CFA2B0BA946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églalap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Téglalap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FE0-152F-4B6F-AC27-5C32E341FCD9}" type="datetimeFigureOut">
              <a:rPr lang="hu-HU" smtClean="0"/>
              <a:t>2015.04.13.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3D52-F3C7-4359-87EC-4CFA2B0BA94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églalap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FE0-152F-4B6F-AC27-5C32E341FCD9}" type="datetimeFigureOut">
              <a:rPr lang="hu-HU" smtClean="0"/>
              <a:t>2015.04.13.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3D52-F3C7-4359-87EC-4CFA2B0BA946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Téglalap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Téglalap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Téglalap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Téglalap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églalap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Téglalap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FE0-152F-4B6F-AC27-5C32E341FCD9}" type="datetimeFigureOut">
              <a:rPr lang="hu-HU" smtClean="0"/>
              <a:t>2015.04.13.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3D52-F3C7-4359-87EC-4CFA2B0BA94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FE0-152F-4B6F-AC27-5C32E341FCD9}" type="datetimeFigureOut">
              <a:rPr lang="hu-HU" smtClean="0"/>
              <a:t>2015.04.13.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3D52-F3C7-4359-87EC-4CFA2B0BA94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FE0-152F-4B6F-AC27-5C32E341FCD9}" type="datetimeFigureOut">
              <a:rPr lang="hu-HU" smtClean="0"/>
              <a:t>2015.04.13.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E3D52-F3C7-4359-87EC-4CFA2B0BA94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Egyenes összekötő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Csoportba foglalás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Egyenes összekötő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grpSp>
        <p:nvGrpSpPr>
          <p:cNvPr id="14" name="Csoportba foglalás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Egyenes összekötő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Csoportba foglalás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Egyenes összekötő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4672FE0-152F-4B6F-AC27-5C32E341FCD9}" type="datetimeFigureOut">
              <a:rPr lang="hu-HU" smtClean="0"/>
              <a:t>2015.04.13.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1BE3D52-F3C7-4359-87EC-4CFA2B0BA94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Téglalap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Téglalap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672FE0-152F-4B6F-AC27-5C32E341FCD9}" type="datetimeFigureOut">
              <a:rPr lang="hu-HU" smtClean="0"/>
              <a:t>2015.04.13.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1BE3D52-F3C7-4359-87EC-4CFA2B0BA946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3.hu/~magyarnyelv/13-3/imrenyi_13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0" dirty="0" smtClean="0"/>
              <a:t>Mondattan 6.</a:t>
            </a:r>
            <a:endParaRPr lang="hu-HU" b="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mondatfajták és a modalitás.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32656"/>
            <a:ext cx="4274666" cy="310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224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3441576" cy="1908824"/>
          </a:xfrm>
        </p:spPr>
        <p:txBody>
          <a:bodyPr/>
          <a:lstStyle/>
          <a:p>
            <a:r>
              <a:rPr lang="hu-HU" dirty="0" smtClean="0"/>
              <a:t>A felszólító mondat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3037558"/>
            <a:ext cx="7859216" cy="3318001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hu-HU" dirty="0"/>
              <a:t>K</a:t>
            </a:r>
            <a:r>
              <a:rPr lang="hu-HU" dirty="0" smtClean="0"/>
              <a:t>özvetlen </a:t>
            </a:r>
            <a:r>
              <a:rPr lang="hu-HU" dirty="0"/>
              <a:t>felszólítottja van, így az igei állítmány csak </a:t>
            </a:r>
            <a:r>
              <a:rPr lang="hu-HU" b="1" dirty="0"/>
              <a:t>[+ cselekvő] jegyű </a:t>
            </a:r>
            <a:r>
              <a:rPr lang="hu-HU" dirty="0"/>
              <a:t>(azaz cselekvő, műveltető, visszaható) ige lehet, amely </a:t>
            </a:r>
            <a:r>
              <a:rPr lang="hu-HU" b="1" dirty="0"/>
              <a:t>felszólító módban </a:t>
            </a:r>
            <a:r>
              <a:rPr lang="hu-HU" dirty="0"/>
              <a:t>áll. </a:t>
            </a:r>
          </a:p>
          <a:p>
            <a:pPr marL="68580" indent="0">
              <a:buNone/>
            </a:pPr>
            <a:r>
              <a:rPr lang="hu-HU" dirty="0"/>
              <a:t>– 2. személy felszólítása (pl. </a:t>
            </a:r>
            <a:r>
              <a:rPr lang="hu-HU" i="1" dirty="0" smtClean="0"/>
              <a:t>Vidd/Vigyétek </a:t>
            </a:r>
            <a:r>
              <a:rPr lang="hu-HU" i="1" dirty="0"/>
              <a:t>le a kutyát!</a:t>
            </a:r>
            <a:r>
              <a:rPr lang="hu-HU" dirty="0"/>
              <a:t>); </a:t>
            </a:r>
          </a:p>
          <a:p>
            <a:pPr marL="68580" indent="0">
              <a:buNone/>
            </a:pPr>
            <a:r>
              <a:rPr lang="hu-HU" dirty="0"/>
              <a:t>– ritkábban T/1. személy felszólítása (pl. </a:t>
            </a:r>
            <a:r>
              <a:rPr lang="hu-HU" i="1" dirty="0"/>
              <a:t>Menjünk egy kicsit gyorsabban!</a:t>
            </a:r>
            <a:r>
              <a:rPr lang="hu-HU" dirty="0"/>
              <a:t>); </a:t>
            </a:r>
          </a:p>
          <a:p>
            <a:pPr marL="68580" indent="0">
              <a:buNone/>
            </a:pPr>
            <a:r>
              <a:rPr lang="hu-HU" dirty="0"/>
              <a:t>– felszólítást kifejező </a:t>
            </a:r>
            <a:r>
              <a:rPr lang="hu-HU" b="1" dirty="0"/>
              <a:t>interakciós mondatszó </a:t>
            </a:r>
            <a:r>
              <a:rPr lang="hu-HU" dirty="0"/>
              <a:t>van a mondatban (pl. </a:t>
            </a:r>
            <a:r>
              <a:rPr lang="hu-HU" i="1" dirty="0"/>
              <a:t>Jer! , Addsza a kezedet!</a:t>
            </a:r>
            <a:r>
              <a:rPr lang="hu-HU" dirty="0"/>
              <a:t>); </a:t>
            </a:r>
          </a:p>
          <a:p>
            <a:pPr marL="68580" indent="0">
              <a:buNone/>
            </a:pPr>
            <a:r>
              <a:rPr lang="hu-HU" dirty="0"/>
              <a:t>– főnévvel vagy főnévi igenévi főtaggal alkotott, potenciális parancsot tartalmazó tagolatlan mondatok (pl. </a:t>
            </a:r>
            <a:r>
              <a:rPr lang="hu-HU" i="1" dirty="0"/>
              <a:t>Futás!, Leülni</a:t>
            </a:r>
            <a:r>
              <a:rPr lang="hu-HU" i="1" dirty="0" smtClean="0"/>
              <a:t>!</a:t>
            </a:r>
            <a:r>
              <a:rPr lang="hu-HU" dirty="0" smtClean="0"/>
              <a:t>)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48680"/>
            <a:ext cx="2890912" cy="227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368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kérdő mondat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– </a:t>
            </a:r>
            <a:r>
              <a:rPr lang="hu-HU" b="1" dirty="0"/>
              <a:t>eldöntendő</a:t>
            </a:r>
            <a:r>
              <a:rPr lang="hu-HU" dirty="0"/>
              <a:t> kérdés (</a:t>
            </a:r>
            <a:r>
              <a:rPr lang="hu-HU" i="1" dirty="0" err="1"/>
              <a:t>-e</a:t>
            </a:r>
            <a:r>
              <a:rPr lang="hu-HU" i="1" dirty="0"/>
              <a:t>/ugye</a:t>
            </a:r>
            <a:r>
              <a:rPr lang="hu-HU" dirty="0"/>
              <a:t> partikulával vagy partikula nélkül) (pl. </a:t>
            </a:r>
            <a:r>
              <a:rPr lang="hu-HU" i="1" dirty="0"/>
              <a:t>Ízlett az ebéd?</a:t>
            </a:r>
            <a:r>
              <a:rPr lang="hu-HU" dirty="0"/>
              <a:t>): a felelet igenlés vagy tagadás; </a:t>
            </a:r>
          </a:p>
          <a:p>
            <a:r>
              <a:rPr lang="hu-HU" dirty="0"/>
              <a:t>– választó kérdés (pl. </a:t>
            </a:r>
            <a:r>
              <a:rPr lang="hu-HU" i="1" dirty="0"/>
              <a:t>Busszal vagy vonattal mész?</a:t>
            </a:r>
            <a:r>
              <a:rPr lang="hu-HU" dirty="0"/>
              <a:t>): a felelet a kérdésben felkínált választási lehetőségek valamelyike vagy igenlés, illetve tagadás mindkettőre nézve </a:t>
            </a:r>
            <a:r>
              <a:rPr lang="hu-HU" i="1" dirty="0"/>
              <a:t>(is – </a:t>
            </a:r>
            <a:r>
              <a:rPr lang="hu-HU" i="1" dirty="0" err="1"/>
              <a:t>is</a:t>
            </a:r>
            <a:r>
              <a:rPr lang="hu-HU" i="1" dirty="0"/>
              <a:t>, sem – </a:t>
            </a:r>
            <a:r>
              <a:rPr lang="hu-HU" i="1" dirty="0" err="1"/>
              <a:t>sem</a:t>
            </a:r>
            <a:r>
              <a:rPr lang="hu-HU" i="1" dirty="0"/>
              <a:t>);</a:t>
            </a:r>
            <a:r>
              <a:rPr lang="hu-HU" dirty="0"/>
              <a:t> </a:t>
            </a:r>
          </a:p>
          <a:p>
            <a:r>
              <a:rPr lang="hu-HU" dirty="0"/>
              <a:t>– </a:t>
            </a:r>
            <a:r>
              <a:rPr lang="hu-HU" b="1" dirty="0"/>
              <a:t>kiegészítendő</a:t>
            </a:r>
            <a:r>
              <a:rPr lang="hu-HU" dirty="0"/>
              <a:t> kérdés (mindig tartalmaz kérdő névmást) (pl. </a:t>
            </a:r>
            <a:r>
              <a:rPr lang="hu-HU" i="1" dirty="0"/>
              <a:t>Hogy sikerült?</a:t>
            </a:r>
            <a:r>
              <a:rPr lang="hu-HU" dirty="0"/>
              <a:t>): egy mondatrészre vonatkozik, így a felelet egy mondatrésszel vagy szintagmával megadható </a:t>
            </a:r>
            <a:r>
              <a:rPr lang="hu-HU" i="1" dirty="0"/>
              <a:t>(Jól. Jól sikerült);</a:t>
            </a:r>
            <a:r>
              <a:rPr lang="hu-HU" dirty="0"/>
              <a:t> </a:t>
            </a:r>
          </a:p>
          <a:p>
            <a:r>
              <a:rPr lang="hu-HU" dirty="0"/>
              <a:t>– nyitott kérdés (mindig tartalmaz kérdő névmást) (pl. </a:t>
            </a:r>
            <a:r>
              <a:rPr lang="hu-HU" i="1" dirty="0"/>
              <a:t>Hogyan lehet ezt megoldani?</a:t>
            </a:r>
            <a:r>
              <a:rPr lang="hu-HU" dirty="0"/>
              <a:t>): hosszabb, esetenként több mondatnyi kifejtést igényel (– </a:t>
            </a:r>
            <a:r>
              <a:rPr lang="hu-HU" i="1" dirty="0"/>
              <a:t>*Jól, *Rosszul; Véleményem szerint a következőképpen:…</a:t>
            </a:r>
            <a:r>
              <a:rPr lang="hu-H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5679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kérdő mondat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Csak pragmatikai szempontból határolható el a </a:t>
            </a:r>
            <a:r>
              <a:rPr lang="hu-HU" b="1" dirty="0"/>
              <a:t>retorikai</a:t>
            </a:r>
            <a:r>
              <a:rPr lang="hu-HU" dirty="0"/>
              <a:t> kérdés (pl. </a:t>
            </a:r>
            <a:r>
              <a:rPr lang="hu-HU" i="1" dirty="0"/>
              <a:t>Miért mondtam el ezeket a szempontokat? Azért, hogy jobban lássuk…</a:t>
            </a:r>
            <a:r>
              <a:rPr lang="hu-HU" dirty="0"/>
              <a:t>), és az ismételtető (</a:t>
            </a:r>
            <a:r>
              <a:rPr lang="hu-HU" dirty="0" err="1"/>
              <a:t>echo-</a:t>
            </a:r>
            <a:r>
              <a:rPr lang="hu-HU" dirty="0"/>
              <a:t>) kérdés (pl. </a:t>
            </a:r>
            <a:r>
              <a:rPr lang="hu-HU" i="1" dirty="0"/>
              <a:t>Kérem azt a piros borítékot.</a:t>
            </a:r>
            <a:r>
              <a:rPr lang="hu-HU" dirty="0"/>
              <a:t> – </a:t>
            </a:r>
            <a:r>
              <a:rPr lang="hu-HU" i="1" dirty="0"/>
              <a:t>Melyik borítékot kéred?</a:t>
            </a:r>
            <a:r>
              <a:rPr lang="hu-HU" dirty="0"/>
              <a:t>) (</a:t>
            </a:r>
            <a:r>
              <a:rPr lang="hu-HU" dirty="0" err="1"/>
              <a:t>Kiefer</a:t>
            </a:r>
            <a:r>
              <a:rPr lang="hu-HU" dirty="0"/>
              <a:t>). </a:t>
            </a:r>
          </a:p>
          <a:p>
            <a:r>
              <a:rPr lang="hu-HU" dirty="0"/>
              <a:t>A kérdő mondatoknak egy külön csoportja az </a:t>
            </a:r>
            <a:r>
              <a:rPr lang="hu-HU" b="1" dirty="0"/>
              <a:t>utókérdés vagy simuló kérdés</a:t>
            </a:r>
            <a:r>
              <a:rPr lang="hu-HU" dirty="0"/>
              <a:t>. Ez mindig egy kijelentő tagmondatot követ, és azt mintegy utólag alakítja kérdéssé. </a:t>
            </a:r>
            <a:endParaRPr lang="hu-HU" dirty="0" smtClean="0"/>
          </a:p>
          <a:p>
            <a:pPr lvl="1"/>
            <a:r>
              <a:rPr lang="hu-HU" dirty="0" smtClean="0"/>
              <a:t>egy </a:t>
            </a:r>
            <a:r>
              <a:rPr lang="hu-HU" dirty="0"/>
              <a:t>interakciós mondatszóból, tagadószóból vagy partikulából </a:t>
            </a:r>
            <a:r>
              <a:rPr lang="hu-HU" i="1" dirty="0"/>
              <a:t>(Ez izgalmas,ugye/mi/nem</a:t>
            </a:r>
            <a:r>
              <a:rPr lang="hu-HU" i="1" dirty="0" smtClean="0"/>
              <a:t>?) </a:t>
            </a:r>
            <a:r>
              <a:rPr lang="hu-HU" dirty="0" smtClean="0"/>
              <a:t>áll</a:t>
            </a:r>
          </a:p>
          <a:p>
            <a:pPr lvl="1"/>
            <a:r>
              <a:rPr lang="hu-HU" dirty="0" smtClean="0"/>
              <a:t>esetleg </a:t>
            </a:r>
            <a:r>
              <a:rPr lang="hu-HU" dirty="0"/>
              <a:t>alapszófajú szóból </a:t>
            </a:r>
            <a:r>
              <a:rPr lang="hu-HU" i="1" dirty="0"/>
              <a:t>(Megnézzük, jó/igaz?),</a:t>
            </a:r>
            <a:r>
              <a:rPr lang="hu-HU" dirty="0"/>
              <a:t> amely önálló kérdő intonációval rendelkezik. </a:t>
            </a:r>
          </a:p>
        </p:txBody>
      </p:sp>
    </p:spTree>
    <p:extLst>
      <p:ext uri="{BB962C8B-B14F-4D97-AF65-F5344CB8AC3E}">
        <p14:creationId xmlns:p14="http://schemas.microsoft.com/office/powerpoint/2010/main" val="1464669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felkiáltó mondat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– indulatszót, interakciós mondatszót tartalmazó tagolatlan mondat (pl. </a:t>
            </a:r>
            <a:r>
              <a:rPr lang="hu-HU" b="1" i="1" dirty="0"/>
              <a:t>Jaj</a:t>
            </a:r>
            <a:r>
              <a:rPr lang="hu-HU" i="1" dirty="0"/>
              <a:t> minden cselszövőnek!</a:t>
            </a:r>
            <a:r>
              <a:rPr lang="hu-HU" dirty="0"/>
              <a:t>) </a:t>
            </a:r>
          </a:p>
          <a:p>
            <a:r>
              <a:rPr lang="hu-HU" dirty="0"/>
              <a:t>– indulatszó nélküli tagolt mondat, amelyben </a:t>
            </a:r>
            <a:r>
              <a:rPr lang="hu-HU" b="1" dirty="0"/>
              <a:t>fokozó partikula </a:t>
            </a:r>
            <a:r>
              <a:rPr lang="hu-HU" dirty="0"/>
              <a:t>(pl. </a:t>
            </a:r>
            <a:r>
              <a:rPr lang="hu-HU" i="1" dirty="0"/>
              <a:t>be, de</a:t>
            </a:r>
            <a:r>
              <a:rPr lang="hu-HU" dirty="0"/>
              <a:t>) vagy </a:t>
            </a:r>
            <a:r>
              <a:rPr lang="hu-HU" i="1" dirty="0"/>
              <a:t>olyan, annyira, úgy </a:t>
            </a:r>
            <a:r>
              <a:rPr lang="hu-HU" dirty="0"/>
              <a:t>fokhatározó szerepű szó található </a:t>
            </a:r>
            <a:r>
              <a:rPr lang="hu-HU" i="1" dirty="0"/>
              <a:t>(Milyen jó zavartalanul olvasgatni!)</a:t>
            </a:r>
            <a:r>
              <a:rPr lang="hu-HU" dirty="0"/>
              <a:t> </a:t>
            </a:r>
          </a:p>
          <a:p>
            <a:r>
              <a:rPr lang="hu-HU" dirty="0"/>
              <a:t>– az első két csoport </a:t>
            </a:r>
            <a:r>
              <a:rPr lang="hu-HU" b="1" dirty="0"/>
              <a:t>kombinációi</a:t>
            </a:r>
            <a:r>
              <a:rPr lang="hu-HU" dirty="0"/>
              <a:t> (pl. </a:t>
            </a:r>
            <a:r>
              <a:rPr lang="hu-HU" i="1" dirty="0"/>
              <a:t>Jaj de jó…, Hű de szeretném ezt megkóstolni!</a:t>
            </a:r>
            <a:r>
              <a:rPr lang="hu-HU" dirty="0"/>
              <a:t>) </a:t>
            </a:r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5113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60752"/>
          </a:xfrm>
        </p:spPr>
        <p:txBody>
          <a:bodyPr/>
          <a:lstStyle/>
          <a:p>
            <a:r>
              <a:rPr lang="hu-HU" dirty="0"/>
              <a:t>Az összetett mondatok és a </a:t>
            </a:r>
            <a:r>
              <a:rPr lang="hu-HU" dirty="0" smtClean="0"/>
              <a:t>mondatfajták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 smtClean="0"/>
              <a:t>Alárendelés:  a </a:t>
            </a:r>
            <a:r>
              <a:rPr lang="hu-HU" dirty="0"/>
              <a:t>főmondat határozza meg, a mondatzáró írásjelet is ennek megfelelően állapítjuk meg. </a:t>
            </a: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Mellérendelés: minden </a:t>
            </a:r>
            <a:r>
              <a:rPr lang="hu-HU" dirty="0"/>
              <a:t>tagmondat megőrzi eredeti típusát, a mondatzáró írásjel a legutolsó tagmondat fajtájára jellemző. </a:t>
            </a:r>
            <a:endParaRPr lang="hu-HU" dirty="0" smtClean="0"/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2075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Ámde!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hu-HU" dirty="0" smtClean="0"/>
              <a:t>Függő óhaj, felszólítás, kérdés:</a:t>
            </a:r>
          </a:p>
          <a:p>
            <a:pPr marL="68580" indent="0">
              <a:buNone/>
            </a:pPr>
            <a:r>
              <a:rPr lang="hu-HU" i="1" dirty="0" smtClean="0"/>
              <a:t>Azt </a:t>
            </a:r>
            <a:r>
              <a:rPr lang="hu-HU" i="1" dirty="0"/>
              <a:t>kértem, hogy hallgasson el </a:t>
            </a:r>
            <a:r>
              <a:rPr lang="hu-HU" i="1" dirty="0" smtClean="0"/>
              <a:t>rögtön</a:t>
            </a:r>
            <a:r>
              <a:rPr lang="hu-HU" dirty="0" smtClean="0"/>
              <a:t>.</a:t>
            </a:r>
          </a:p>
          <a:p>
            <a:pPr marL="68580" indent="0">
              <a:buNone/>
            </a:pPr>
            <a:r>
              <a:rPr lang="hu-HU" i="1" dirty="0" smtClean="0"/>
              <a:t>Megparancsoltam, hogy hagyja el a házat.</a:t>
            </a:r>
            <a:r>
              <a:rPr lang="hu-HU" dirty="0" smtClean="0"/>
              <a:t> </a:t>
            </a:r>
          </a:p>
          <a:p>
            <a:pPr marL="68580" indent="0">
              <a:buNone/>
            </a:pPr>
            <a:r>
              <a:rPr lang="hu-HU" i="1" dirty="0" smtClean="0"/>
              <a:t>Az itt a kérdés, hogy akkor ki mosogat el.</a:t>
            </a:r>
          </a:p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A </a:t>
            </a:r>
            <a:r>
              <a:rPr lang="hu-HU" dirty="0"/>
              <a:t>mellékmondatban szerepelhet módjel akkor is, ha ezt nem a mondatfajta kívánja meg, hanem egy főmondatbeli keretkifejezés (kulcsszó), ennek nagyon általános ’</a:t>
            </a:r>
            <a:r>
              <a:rPr lang="hu-HU" dirty="0" err="1"/>
              <a:t>legyen</a:t>
            </a:r>
            <a:r>
              <a:rPr lang="hu-HU" dirty="0"/>
              <a:t>/ne legyen’ jelentése szabályozza </a:t>
            </a:r>
            <a:r>
              <a:rPr lang="hu-HU" dirty="0" smtClean="0"/>
              <a:t>(</a:t>
            </a:r>
            <a:r>
              <a:rPr lang="hu-HU" dirty="0"/>
              <a:t>pl. </a:t>
            </a:r>
            <a:r>
              <a:rPr lang="hu-HU" i="1" dirty="0"/>
              <a:t>Nincs, aki elmenjen</a:t>
            </a:r>
            <a:r>
              <a:rPr lang="hu-HU" dirty="0" smtClean="0"/>
              <a:t>)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511" y="332656"/>
            <a:ext cx="28670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655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modalitás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hu-HU" dirty="0" smtClean="0"/>
              <a:t>A ~ funkcionális-szemantikai kategória (a nyelvi </a:t>
            </a:r>
            <a:r>
              <a:rPr lang="hu-HU" dirty="0"/>
              <a:t>elemek funkcionális kapcsolata, rendszere </a:t>
            </a:r>
            <a:r>
              <a:rPr lang="hu-HU" dirty="0" smtClean="0"/>
              <a:t>által megvalósított jelentések), akárcsak az aspektus, az előfeltevések stb.</a:t>
            </a:r>
          </a:p>
          <a:p>
            <a:pPr marL="68580" indent="0">
              <a:buNone/>
            </a:pPr>
            <a:r>
              <a:rPr lang="hu-HU" dirty="0" err="1" smtClean="0"/>
              <a:t>Def</a:t>
            </a:r>
            <a:r>
              <a:rPr lang="hu-HU" dirty="0" smtClean="0"/>
              <a:t>. a </a:t>
            </a:r>
            <a:r>
              <a:rPr lang="hu-HU" dirty="0"/>
              <a:t>beszélői attitűd </a:t>
            </a:r>
            <a:r>
              <a:rPr lang="hu-HU" dirty="0" smtClean="0"/>
              <a:t>megjelenése </a:t>
            </a:r>
            <a:r>
              <a:rPr lang="hu-HU" dirty="0"/>
              <a:t>a </a:t>
            </a:r>
            <a:r>
              <a:rPr lang="hu-HU" dirty="0" smtClean="0"/>
              <a:t>mondatban.</a:t>
            </a:r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4966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modalitás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hu-HU" dirty="0" smtClean="0"/>
              <a:t>Tehát a ~ szemantikai kategória, teoretikusan elválasztjuk </a:t>
            </a:r>
          </a:p>
          <a:p>
            <a:r>
              <a:rPr lang="hu-HU" dirty="0" smtClean="0"/>
              <a:t>a </a:t>
            </a:r>
            <a:r>
              <a:rPr lang="hu-HU" dirty="0"/>
              <a:t>mondatfajtától, amely szintaktikai kategória, </a:t>
            </a:r>
            <a:endParaRPr lang="hu-HU" dirty="0" smtClean="0"/>
          </a:p>
          <a:p>
            <a:r>
              <a:rPr lang="hu-HU" dirty="0" smtClean="0"/>
              <a:t>valamint </a:t>
            </a:r>
            <a:r>
              <a:rPr lang="hu-HU" dirty="0"/>
              <a:t>a beszédaktustól, amely pragmatikai fogalom (</a:t>
            </a:r>
            <a:r>
              <a:rPr lang="hu-HU" dirty="0" err="1"/>
              <a:t>Kiefer</a:t>
            </a:r>
            <a:r>
              <a:rPr lang="hu-HU" dirty="0"/>
              <a:t>). </a:t>
            </a: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Ezek </a:t>
            </a:r>
            <a:r>
              <a:rPr lang="hu-HU" dirty="0"/>
              <a:t>a kategóriák (beszédaktus, modalitás, mondatfajta) természetesen összefüggnek: </a:t>
            </a: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a </a:t>
            </a:r>
            <a:r>
              <a:rPr lang="hu-HU" dirty="0"/>
              <a:t>leggyakoribb </a:t>
            </a:r>
            <a:r>
              <a:rPr lang="hu-HU" dirty="0" err="1"/>
              <a:t>beszédaktustípusokhoz</a:t>
            </a:r>
            <a:r>
              <a:rPr lang="hu-HU" dirty="0"/>
              <a:t> </a:t>
            </a: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meghatározott </a:t>
            </a:r>
            <a:r>
              <a:rPr lang="hu-HU" dirty="0"/>
              <a:t>szintaktikai szerkezetek tartoztak, </a:t>
            </a: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s </a:t>
            </a:r>
            <a:r>
              <a:rPr lang="hu-HU" dirty="0"/>
              <a:t>ezek mondatfajtákként (mintaként vagy típusként) rögzültek. </a:t>
            </a: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A </a:t>
            </a:r>
            <a:r>
              <a:rPr lang="hu-HU" dirty="0"/>
              <a:t>jelentés szintjén pedig (konkrét beszédhelyzettől függetlenül is) rendelhető beszélői viszony egy mondathoz</a:t>
            </a:r>
            <a:r>
              <a:rPr lang="hu-HU" dirty="0" smtClean="0"/>
              <a:t>: az </a:t>
            </a:r>
            <a:r>
              <a:rPr lang="hu-HU" dirty="0"/>
              <a:t>az attitűd, amelyet a mondattal potenciálisan ki is tudunk fejezni. </a:t>
            </a: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Az elkülönítés szükséges, mert a </a:t>
            </a:r>
            <a:r>
              <a:rPr lang="hu-HU" dirty="0"/>
              <a:t>vizsgált kategóriák között nincs egy az egyben megfelelés, </a:t>
            </a: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például </a:t>
            </a:r>
            <a:r>
              <a:rPr lang="hu-HU" dirty="0"/>
              <a:t>felszólítani valaminek a megtételére nem csak felszólító mondatfajtával lehet, és a felszólító mondat megvalósulása esetén nem mindig parancs (lehet kérés, fenyegetés stb.).</a:t>
            </a:r>
          </a:p>
        </p:txBody>
      </p:sp>
    </p:spTree>
    <p:extLst>
      <p:ext uri="{BB962C8B-B14F-4D97-AF65-F5344CB8AC3E}">
        <p14:creationId xmlns:p14="http://schemas.microsoft.com/office/powerpoint/2010/main" val="2098723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modalitás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hu-HU" dirty="0"/>
              <a:t>A modalitás </a:t>
            </a:r>
            <a:r>
              <a:rPr lang="hu-HU" dirty="0" smtClean="0"/>
              <a:t>nyelvi </a:t>
            </a:r>
            <a:r>
              <a:rPr lang="hu-HU" dirty="0" err="1" smtClean="0"/>
              <a:t>univerzálé</a:t>
            </a:r>
            <a:r>
              <a:rPr lang="hu-HU" dirty="0" smtClean="0"/>
              <a:t>, </a:t>
            </a:r>
            <a:r>
              <a:rPr lang="hu-HU" dirty="0"/>
              <a:t>jelölői minden nyelvben megtalálhatók</a:t>
            </a:r>
            <a:r>
              <a:rPr lang="hu-HU" dirty="0" smtClean="0"/>
              <a:t>.</a:t>
            </a:r>
          </a:p>
          <a:p>
            <a:pPr marL="582930" indent="-514350">
              <a:buAutoNum type="arabicPeriod"/>
            </a:pPr>
            <a:r>
              <a:rPr lang="hu-HU" dirty="0" smtClean="0"/>
              <a:t>Szűk értelemben: </a:t>
            </a:r>
            <a:r>
              <a:rPr lang="hu-HU" dirty="0"/>
              <a:t>a </a:t>
            </a:r>
            <a:r>
              <a:rPr lang="hu-HU" b="1" dirty="0"/>
              <a:t>beszélői attitűd</a:t>
            </a:r>
            <a:r>
              <a:rPr lang="hu-HU" dirty="0"/>
              <a:t> </a:t>
            </a:r>
            <a:r>
              <a:rPr lang="hu-HU" dirty="0" smtClean="0"/>
              <a:t>megjelenése a </a:t>
            </a:r>
            <a:r>
              <a:rPr lang="hu-HU" dirty="0"/>
              <a:t>mondatban. </a:t>
            </a: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A </a:t>
            </a:r>
            <a:r>
              <a:rPr lang="hu-HU" dirty="0"/>
              <a:t>beszélői attitűd jelölése az a művelet, amellyel a beszélő </a:t>
            </a:r>
            <a:r>
              <a:rPr lang="hu-HU" b="1" dirty="0"/>
              <a:t>egy állítást </a:t>
            </a:r>
            <a:r>
              <a:rPr lang="hu-HU" dirty="0"/>
              <a:t>nem tényként, nem létező realitásként ábrázol, hanem </a:t>
            </a:r>
            <a:r>
              <a:rPr lang="hu-HU" b="1" dirty="0"/>
              <a:t>saját viszonyát rávetítve </a:t>
            </a:r>
            <a:r>
              <a:rPr lang="hu-HU" dirty="0"/>
              <a:t>a mondatot </a:t>
            </a:r>
            <a:r>
              <a:rPr lang="hu-HU" b="1" dirty="0"/>
              <a:t>nem valóságábrázolóvá </a:t>
            </a:r>
            <a:r>
              <a:rPr lang="hu-HU" dirty="0" smtClean="0"/>
              <a:t>teszi</a:t>
            </a:r>
            <a:r>
              <a:rPr lang="hu-HU" dirty="0"/>
              <a:t> </a:t>
            </a:r>
            <a:r>
              <a:rPr lang="hu-HU" dirty="0" smtClean="0"/>
              <a:t>(nincs igazságértéke).</a:t>
            </a:r>
          </a:p>
        </p:txBody>
      </p:sp>
    </p:spTree>
    <p:extLst>
      <p:ext uri="{BB962C8B-B14F-4D97-AF65-F5344CB8AC3E}">
        <p14:creationId xmlns:p14="http://schemas.microsoft.com/office/powerpoint/2010/main" val="3542172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modalitás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000261"/>
              </p:ext>
            </p:extLst>
          </p:nvPr>
        </p:nvGraphicFramePr>
        <p:xfrm>
          <a:off x="914400" y="1268759"/>
          <a:ext cx="7772400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59959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100" dirty="0">
                          <a:effectLst/>
                        </a:rPr>
                        <a:t>valóságábrázoló mondat: </a:t>
                      </a:r>
                      <a:r>
                        <a:rPr lang="hu-HU" sz="1100" i="1" dirty="0">
                          <a:effectLst/>
                        </a:rPr>
                        <a:t>Péter megbetegedett</a:t>
                      </a:r>
                      <a:r>
                        <a:rPr lang="hu-HU" sz="1100" dirty="0">
                          <a:effectLst/>
                        </a:rPr>
                        <a:t>. </a:t>
                      </a:r>
                      <a:endParaRPr lang="hu-H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9959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100" dirty="0">
                          <a:effectLst/>
                        </a:rPr>
                        <a:t>nem valóságábrázoló (modális) mondat: </a:t>
                      </a:r>
                      <a:r>
                        <a:rPr lang="hu-HU" sz="1100" i="1" dirty="0">
                          <a:effectLst/>
                        </a:rPr>
                        <a:t>Péter valószínűleg megbetegedett. </a:t>
                      </a:r>
                      <a:endParaRPr lang="hu-HU" sz="11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35246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100" dirty="0">
                          <a:effectLst/>
                        </a:rPr>
                        <a:t>  </a:t>
                      </a:r>
                      <a:endParaRPr lang="hu-H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100">
                          <a:effectLst/>
                        </a:rPr>
                        <a:t>– próbák:  </a:t>
                      </a:r>
                      <a:endParaRPr lang="hu-H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200">
                          <a:effectLst/>
                        </a:rPr>
                        <a:t>nem tagadható (*Péter nem valószínűleg megbetegedett) 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35246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200">
                          <a:effectLst/>
                        </a:rPr>
                        <a:t>nem feltételezhető (*Ha Péter valószínűleg megbetegedett…) 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35246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u-HU" sz="1200" dirty="0">
                          <a:effectLst/>
                        </a:rPr>
                        <a:t>nem kérdezhető (*Valószínűleg Péter megbetegedett?). 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68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mondatfajták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hu-HU" dirty="0" smtClean="0"/>
              <a:t>A MONDATFAJTÁK: A beszédaktusok, beszédcselekvések </a:t>
            </a:r>
            <a:r>
              <a:rPr lang="hu-HU" dirty="0"/>
              <a:t>(</a:t>
            </a:r>
            <a:r>
              <a:rPr lang="hu-HU" dirty="0" err="1"/>
              <a:t>illokúciós</a:t>
            </a:r>
            <a:r>
              <a:rPr lang="hu-HU" dirty="0"/>
              <a:t> aktusok, vagyis a nyilatkozat kimondásával végrehajtott cselekvések) </a:t>
            </a:r>
            <a:r>
              <a:rPr lang="hu-HU" dirty="0" smtClean="0"/>
              <a:t>főbb, </a:t>
            </a:r>
            <a:r>
              <a:rPr lang="hu-HU" dirty="0" err="1" smtClean="0"/>
              <a:t>grammatikalizálódott</a:t>
            </a:r>
            <a:r>
              <a:rPr lang="hu-HU" dirty="0" smtClean="0"/>
              <a:t> típusai.</a:t>
            </a:r>
          </a:p>
          <a:p>
            <a:pPr marL="68580" indent="0">
              <a:buNone/>
            </a:pPr>
            <a:r>
              <a:rPr lang="hu-HU" dirty="0" smtClean="0"/>
              <a:t>Szintaktikai kategória! </a:t>
            </a:r>
          </a:p>
          <a:p>
            <a:pPr marL="68580" indent="0">
              <a:buNone/>
            </a:pPr>
            <a:r>
              <a:rPr lang="hu-HU" dirty="0" smtClean="0"/>
              <a:t>Elhatárolásuk:</a:t>
            </a:r>
          </a:p>
          <a:p>
            <a:r>
              <a:rPr lang="hu-HU" dirty="0" smtClean="0"/>
              <a:t>A szintaktikai szerkezet</a:t>
            </a:r>
          </a:p>
          <a:p>
            <a:r>
              <a:rPr lang="hu-HU" dirty="0" smtClean="0"/>
              <a:t>A (szintaktikai) intonációs szerkezet</a:t>
            </a:r>
          </a:p>
          <a:p>
            <a:r>
              <a:rPr lang="hu-HU" dirty="0" smtClean="0"/>
              <a:t>A szóállomány</a:t>
            </a:r>
          </a:p>
          <a:p>
            <a:r>
              <a:rPr lang="hu-HU" dirty="0" smtClean="0"/>
              <a:t>az </a:t>
            </a:r>
            <a:r>
              <a:rPr lang="hu-HU" dirty="0"/>
              <a:t>ige tipikus morfémaszerkezete </a:t>
            </a:r>
            <a:r>
              <a:rPr lang="hu-HU" dirty="0" smtClean="0"/>
              <a:t>alapján  </a:t>
            </a:r>
            <a:endParaRPr lang="hu-HU" dirty="0"/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3606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modalitás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/>
              <a:t>A beszélői attitűd jelölői eszerint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módosítószók (pl. </a:t>
            </a:r>
            <a:r>
              <a:rPr lang="hu-HU" i="1" dirty="0"/>
              <a:t>talán, biztosan, feltehetőleg</a:t>
            </a:r>
            <a:r>
              <a:rPr lang="hu-HU" dirty="0"/>
              <a:t>), </a:t>
            </a:r>
            <a:endParaRPr lang="hu-HU" dirty="0" smtClean="0"/>
          </a:p>
          <a:p>
            <a:r>
              <a:rPr lang="hu-HU" dirty="0" smtClean="0"/>
              <a:t>modális-pragmatikai </a:t>
            </a:r>
            <a:r>
              <a:rPr lang="hu-HU" dirty="0"/>
              <a:t>partikulák (pl. </a:t>
            </a:r>
            <a:r>
              <a:rPr lang="hu-HU" i="1" dirty="0"/>
              <a:t>bárcsak, vajon; egyáltalán</a:t>
            </a:r>
            <a:r>
              <a:rPr lang="hu-HU" dirty="0"/>
              <a:t>), </a:t>
            </a:r>
            <a:endParaRPr lang="hu-HU" dirty="0" smtClean="0"/>
          </a:p>
          <a:p>
            <a:r>
              <a:rPr lang="hu-HU" dirty="0" smtClean="0"/>
              <a:t>módosító </a:t>
            </a:r>
            <a:r>
              <a:rPr lang="hu-HU" dirty="0"/>
              <a:t>mondatrészletek, modális tagmondatok (pl. </a:t>
            </a:r>
            <a:r>
              <a:rPr lang="hu-HU" i="1" dirty="0"/>
              <a:t>minden valószínűség szerint; úgy vélem; igaz</a:t>
            </a:r>
            <a:r>
              <a:rPr lang="hu-HU" dirty="0" smtClean="0"/>
              <a:t>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4472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modalitás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 smtClean="0"/>
              <a:t>2. Tág értelemben: </a:t>
            </a:r>
            <a:r>
              <a:rPr lang="hu-HU" dirty="0"/>
              <a:t>modális minden mondat, amely </a:t>
            </a:r>
            <a:r>
              <a:rPr lang="hu-HU" b="1" dirty="0"/>
              <a:t>a világnak egy lehetséges állapotát </a:t>
            </a:r>
            <a:r>
              <a:rPr lang="hu-HU" dirty="0"/>
              <a:t>mutatja be, azaz </a:t>
            </a:r>
            <a:r>
              <a:rPr lang="hu-HU" b="1" dirty="0"/>
              <a:t>nem tényt közöl </a:t>
            </a:r>
            <a:endParaRPr lang="hu-HU" b="1" dirty="0" smtClean="0"/>
          </a:p>
          <a:p>
            <a:pPr marL="68580" indent="0">
              <a:buNone/>
            </a:pPr>
            <a:r>
              <a:rPr lang="hu-HU" dirty="0" smtClean="0"/>
              <a:t>(</a:t>
            </a:r>
            <a:r>
              <a:rPr lang="hu-HU" dirty="0"/>
              <a:t>pl. </a:t>
            </a:r>
            <a:r>
              <a:rPr lang="hu-HU" i="1" dirty="0"/>
              <a:t>Péter megbetegedhetett; </a:t>
            </a:r>
            <a:endParaRPr lang="hu-HU" i="1" dirty="0" smtClean="0"/>
          </a:p>
          <a:p>
            <a:pPr marL="68580" indent="0">
              <a:buNone/>
            </a:pPr>
            <a:r>
              <a:rPr lang="hu-HU" i="1" dirty="0" smtClean="0"/>
              <a:t>A </a:t>
            </a:r>
            <a:r>
              <a:rPr lang="hu-HU" i="1" dirty="0"/>
              <a:t>medencébe csak úszósapkában szabad bemenni; </a:t>
            </a:r>
            <a:endParaRPr lang="hu-HU" i="1" dirty="0" smtClean="0"/>
          </a:p>
          <a:p>
            <a:pPr marL="68580" indent="0">
              <a:buNone/>
            </a:pPr>
            <a:r>
              <a:rPr lang="hu-HU" i="1" dirty="0" smtClean="0"/>
              <a:t>Az </a:t>
            </a:r>
            <a:r>
              <a:rPr lang="hu-HU" i="1" dirty="0"/>
              <a:t>orvosnak szándékában áll elvégezni a szívátültetést; </a:t>
            </a:r>
            <a:endParaRPr lang="hu-HU" i="1" dirty="0" smtClean="0"/>
          </a:p>
          <a:p>
            <a:pPr marL="68580" indent="0">
              <a:buNone/>
            </a:pPr>
            <a:r>
              <a:rPr lang="hu-HU" i="1" dirty="0" smtClean="0"/>
              <a:t>Szeretnék </a:t>
            </a:r>
            <a:r>
              <a:rPr lang="hu-HU" i="1" dirty="0"/>
              <a:t>bemenni</a:t>
            </a:r>
            <a:r>
              <a:rPr lang="hu-HU" dirty="0"/>
              <a:t>). </a:t>
            </a:r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3238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modalitás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196752"/>
            <a:ext cx="8136904" cy="5328592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hu-HU" dirty="0" smtClean="0"/>
              <a:t>A modális rendszer felépülése:</a:t>
            </a:r>
          </a:p>
          <a:p>
            <a:pPr marL="68580" indent="0">
              <a:buNone/>
            </a:pPr>
            <a:r>
              <a:rPr lang="hu-HU" dirty="0" smtClean="0"/>
              <a:t>a)</a:t>
            </a:r>
            <a:r>
              <a:rPr lang="hu-HU" b="1" dirty="0" smtClean="0"/>
              <a:t>IGEMÓD :</a:t>
            </a:r>
            <a:r>
              <a:rPr lang="hu-HU" dirty="0"/>
              <a:t> A modalitás alapkategóriája a mód, amelyet az igén (és a segédigén) </a:t>
            </a:r>
            <a:r>
              <a:rPr lang="hu-HU" dirty="0" smtClean="0"/>
              <a:t>jelölünk.</a:t>
            </a:r>
            <a:endParaRPr lang="hu-HU" dirty="0"/>
          </a:p>
          <a:p>
            <a:pPr marL="68580" indent="0">
              <a:buNone/>
            </a:pPr>
            <a:r>
              <a:rPr lang="hu-HU" dirty="0" smtClean="0"/>
              <a:t>b)</a:t>
            </a:r>
            <a:r>
              <a:rPr lang="hu-HU" b="1" dirty="0"/>
              <a:t> </a:t>
            </a:r>
            <a:r>
              <a:rPr lang="hu-HU" b="1" dirty="0" smtClean="0"/>
              <a:t>HATÓ KÉPZŐ: </a:t>
            </a:r>
            <a:r>
              <a:rPr lang="hu-HU" dirty="0" smtClean="0"/>
              <a:t>A </a:t>
            </a:r>
            <a:r>
              <a:rPr lang="hu-HU" dirty="0"/>
              <a:t>-HAT jelszerű képző lehetőséget (</a:t>
            </a:r>
            <a:r>
              <a:rPr lang="hu-HU" dirty="0" err="1"/>
              <a:t>potencialitást</a:t>
            </a:r>
            <a:r>
              <a:rPr lang="hu-HU" dirty="0"/>
              <a:t>) fejez ki. </a:t>
            </a:r>
          </a:p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c</a:t>
            </a:r>
            <a:r>
              <a:rPr lang="hu-HU" dirty="0"/>
              <a:t>) </a:t>
            </a:r>
            <a:r>
              <a:rPr lang="hu-HU" b="1" dirty="0" smtClean="0"/>
              <a:t>?MÓDBELI SEGÉDIGÉK</a:t>
            </a:r>
            <a:r>
              <a:rPr lang="hu-HU" dirty="0" smtClean="0"/>
              <a:t>: a </a:t>
            </a:r>
            <a:r>
              <a:rPr lang="hu-HU" dirty="0" err="1" smtClean="0"/>
              <a:t>MGr</a:t>
            </a:r>
            <a:r>
              <a:rPr lang="hu-HU" dirty="0" smtClean="0"/>
              <a:t>. nem tart </a:t>
            </a:r>
            <a:r>
              <a:rPr lang="hu-HU" dirty="0"/>
              <a:t>számon módbeli segédigéket (kivéve a </a:t>
            </a:r>
            <a:r>
              <a:rPr lang="hu-HU" i="1" dirty="0"/>
              <a:t>volna </a:t>
            </a:r>
            <a:r>
              <a:rPr lang="hu-HU" dirty="0"/>
              <a:t>igei segédszót és a </a:t>
            </a:r>
            <a:r>
              <a:rPr lang="hu-HU" i="1" dirty="0"/>
              <a:t>talál </a:t>
            </a:r>
            <a:r>
              <a:rPr lang="hu-HU" dirty="0"/>
              <a:t>segédigét). </a:t>
            </a:r>
          </a:p>
          <a:p>
            <a:pPr marL="68580" indent="0">
              <a:buNone/>
            </a:pPr>
            <a:r>
              <a:rPr lang="hu-HU" dirty="0" smtClean="0"/>
              <a:t>De: Kálmán </a:t>
            </a:r>
            <a:r>
              <a:rPr lang="hu-HU" dirty="0"/>
              <a:t>C.–Kálmán–Nádasdy–Prószéky (</a:t>
            </a:r>
            <a:r>
              <a:rPr lang="hu-HU" dirty="0" smtClean="0"/>
              <a:t>1989, A </a:t>
            </a:r>
            <a:r>
              <a:rPr lang="hu-HU" dirty="0"/>
              <a:t>magyar segédigék rendszere. </a:t>
            </a:r>
            <a:r>
              <a:rPr lang="hu-HU" i="1" dirty="0" err="1"/>
              <a:t>ÁNyT</a:t>
            </a:r>
            <a:r>
              <a:rPr lang="hu-HU" i="1" dirty="0"/>
              <a:t>.</a:t>
            </a:r>
            <a:r>
              <a:rPr lang="hu-HU" dirty="0"/>
              <a:t> XVII, 49–103</a:t>
            </a:r>
            <a:r>
              <a:rPr lang="hu-HU" dirty="0" smtClean="0"/>
              <a:t>.):</a:t>
            </a:r>
          </a:p>
          <a:p>
            <a:pPr marL="68580" indent="0">
              <a:buNone/>
            </a:pPr>
            <a:r>
              <a:rPr lang="hu-HU" dirty="0" smtClean="0"/>
              <a:t>módbeli </a:t>
            </a:r>
            <a:r>
              <a:rPr lang="hu-HU" dirty="0"/>
              <a:t>segédige az </a:t>
            </a:r>
            <a:r>
              <a:rPr lang="hu-HU" i="1" dirty="0"/>
              <a:t>akar, kell/kéne, tud, bír, kíván, lehet, mer, óhajt, próbál, szabad, szándékozik, szeretne, talál, méltóztatik(?),</a:t>
            </a:r>
            <a:r>
              <a:rPr lang="hu-HU" dirty="0"/>
              <a:t> </a:t>
            </a:r>
            <a:endParaRPr lang="hu-HU" dirty="0" smtClean="0"/>
          </a:p>
          <a:p>
            <a:r>
              <a:rPr lang="hu-HU" dirty="0" smtClean="0"/>
              <a:t>megszakítják </a:t>
            </a:r>
            <a:r>
              <a:rPr lang="hu-HU" dirty="0"/>
              <a:t>az igekötő + ige </a:t>
            </a:r>
            <a:r>
              <a:rPr lang="hu-HU" dirty="0" smtClean="0"/>
              <a:t>sorrendet, pl. </a:t>
            </a:r>
            <a:r>
              <a:rPr lang="hu-HU" i="1" dirty="0" smtClean="0"/>
              <a:t>el akar jönni </a:t>
            </a:r>
            <a:r>
              <a:rPr lang="hu-HU" dirty="0" smtClean="0"/>
              <a:t>(*</a:t>
            </a:r>
            <a:r>
              <a:rPr lang="hu-HU" i="1" dirty="0" smtClean="0"/>
              <a:t>akar eljönni</a:t>
            </a:r>
            <a:r>
              <a:rPr lang="hu-HU" dirty="0" smtClean="0"/>
              <a:t>)</a:t>
            </a:r>
          </a:p>
          <a:p>
            <a:pPr marL="68580" indent="0">
              <a:buNone/>
            </a:pPr>
            <a:r>
              <a:rPr lang="hu-HU" dirty="0" err="1" smtClean="0"/>
              <a:t>MGr</a:t>
            </a:r>
            <a:r>
              <a:rPr lang="hu-HU" dirty="0" smtClean="0"/>
              <a:t>. ezek </a:t>
            </a:r>
            <a:r>
              <a:rPr lang="hu-HU" dirty="0"/>
              <a:t>közül több </a:t>
            </a:r>
            <a:r>
              <a:rPr lang="hu-HU" dirty="0" smtClean="0"/>
              <a:t>a </a:t>
            </a:r>
            <a:r>
              <a:rPr lang="hu-HU" dirty="0"/>
              <a:t>segédigék és az igék közötti átmeneti sávban szerepel. 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4405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modalitás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196752"/>
            <a:ext cx="7772400" cy="5158808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hu-HU" dirty="0"/>
              <a:t>d)</a:t>
            </a:r>
            <a:r>
              <a:rPr lang="hu-HU" b="1" dirty="0"/>
              <a:t> A modális jelentéstartalmú alapszófajú szavak </a:t>
            </a:r>
            <a:r>
              <a:rPr lang="hu-HU" b="1" dirty="0" smtClean="0"/>
              <a:t>: elkülönítésük pl. </a:t>
            </a:r>
            <a:r>
              <a:rPr lang="hu-HU" dirty="0" smtClean="0"/>
              <a:t>a </a:t>
            </a:r>
            <a:r>
              <a:rPr lang="hu-HU" dirty="0"/>
              <a:t>logikai </a:t>
            </a:r>
            <a:r>
              <a:rPr lang="hu-HU" dirty="0" err="1"/>
              <a:t>modalitáskategóriákra</a:t>
            </a:r>
            <a:r>
              <a:rPr lang="hu-HU" dirty="0"/>
              <a:t> </a:t>
            </a:r>
            <a:r>
              <a:rPr lang="hu-HU" dirty="0" smtClean="0"/>
              <a:t>alapján (</a:t>
            </a:r>
            <a:r>
              <a:rPr lang="hu-HU" dirty="0" err="1" smtClean="0"/>
              <a:t>Fülei-Szántó</a:t>
            </a:r>
            <a:r>
              <a:rPr lang="hu-HU" dirty="0"/>
              <a:t>, Murvai): </a:t>
            </a:r>
          </a:p>
          <a:p>
            <a:pPr marL="68580" indent="0">
              <a:buNone/>
            </a:pPr>
            <a:r>
              <a:rPr lang="hu-HU" dirty="0"/>
              <a:t>1. </a:t>
            </a:r>
            <a:r>
              <a:rPr lang="hu-HU" dirty="0" err="1"/>
              <a:t>episztemikus</a:t>
            </a:r>
            <a:r>
              <a:rPr lang="hu-HU" dirty="0"/>
              <a:t> modalitás: a biztos–kétes, valószerű–kizárt, szükségszerű–véletlen, lehetséges–lehetetlen fogalompárokkal jellemezhető (</a:t>
            </a:r>
            <a:r>
              <a:rPr lang="hu-HU" i="1" dirty="0"/>
              <a:t>lehetséges, biztos, elképzelhető </a:t>
            </a:r>
            <a:r>
              <a:rPr lang="hu-HU" dirty="0"/>
              <a:t>stb.); </a:t>
            </a:r>
          </a:p>
          <a:p>
            <a:pPr marL="68580" indent="0">
              <a:buNone/>
            </a:pPr>
            <a:r>
              <a:rPr lang="hu-HU" dirty="0"/>
              <a:t>2. </a:t>
            </a:r>
            <a:r>
              <a:rPr lang="hu-HU" dirty="0" err="1"/>
              <a:t>deontikus</a:t>
            </a:r>
            <a:r>
              <a:rPr lang="hu-HU" dirty="0"/>
              <a:t> modalitás: kötelező–fakultatív, tiltott–megengedett fogalompárokkal jellemezhető (</a:t>
            </a:r>
            <a:r>
              <a:rPr lang="hu-HU" i="1" dirty="0"/>
              <a:t>kötelező, tilos, megengedett </a:t>
            </a:r>
            <a:r>
              <a:rPr lang="hu-HU" dirty="0"/>
              <a:t>stb.); </a:t>
            </a:r>
          </a:p>
          <a:p>
            <a:pPr marL="68580" indent="0">
              <a:buNone/>
            </a:pPr>
            <a:r>
              <a:rPr lang="hu-HU" dirty="0"/>
              <a:t>3. </a:t>
            </a:r>
            <a:r>
              <a:rPr lang="hu-HU" dirty="0" err="1"/>
              <a:t>buletikus</a:t>
            </a:r>
            <a:r>
              <a:rPr lang="hu-HU" dirty="0"/>
              <a:t> modalitás: akarat, óhaj kifejezése (</a:t>
            </a:r>
            <a:r>
              <a:rPr lang="hu-HU" i="1" dirty="0"/>
              <a:t>igyekszik, szándékában áll, kér, parancsol </a:t>
            </a:r>
            <a:r>
              <a:rPr lang="hu-HU" dirty="0"/>
              <a:t>stb.); </a:t>
            </a:r>
          </a:p>
          <a:p>
            <a:pPr marL="68580" indent="0">
              <a:buNone/>
            </a:pPr>
            <a:r>
              <a:rPr lang="hu-HU" dirty="0"/>
              <a:t>4. affektív (érzelmi) modalitás: a kedvező–kedvezőtlen fogalompárokkal jellemezhető (</a:t>
            </a:r>
            <a:r>
              <a:rPr lang="hu-HU" i="1" dirty="0"/>
              <a:t>örvend, sajnál, kár; kedves, hogy </a:t>
            </a:r>
            <a:r>
              <a:rPr lang="hu-HU" dirty="0"/>
              <a:t>stb.). </a:t>
            </a:r>
          </a:p>
          <a:p>
            <a:pPr marL="68580" indent="0">
              <a:buNone/>
            </a:pPr>
            <a:r>
              <a:rPr lang="hu-HU" dirty="0"/>
              <a:t>e) A </a:t>
            </a:r>
            <a:r>
              <a:rPr lang="hu-HU" b="1" dirty="0"/>
              <a:t>beszélői attitűdöt jelölő szófajok </a:t>
            </a:r>
            <a:r>
              <a:rPr lang="hu-HU" dirty="0"/>
              <a:t>(</a:t>
            </a:r>
            <a:r>
              <a:rPr lang="hu-HU" dirty="0" err="1"/>
              <a:t>attitudinális</a:t>
            </a:r>
            <a:r>
              <a:rPr lang="hu-HU" dirty="0"/>
              <a:t> operátorok): </a:t>
            </a:r>
            <a:endParaRPr lang="hu-HU" dirty="0" smtClean="0"/>
          </a:p>
          <a:p>
            <a:pPr marL="68580" indent="0">
              <a:buNone/>
            </a:pPr>
            <a:r>
              <a:rPr lang="hu-HU" dirty="0"/>
              <a:t>	</a:t>
            </a:r>
            <a:r>
              <a:rPr lang="hu-HU" dirty="0" smtClean="0"/>
              <a:t>modális </a:t>
            </a:r>
            <a:r>
              <a:rPr lang="hu-HU" dirty="0"/>
              <a:t>partikulák (pl. </a:t>
            </a:r>
            <a:r>
              <a:rPr lang="hu-HU" i="1" dirty="0"/>
              <a:t>bárcsak, vajon</a:t>
            </a:r>
            <a:r>
              <a:rPr lang="hu-HU" dirty="0"/>
              <a:t>), </a:t>
            </a:r>
            <a:endParaRPr lang="hu-HU" dirty="0" smtClean="0"/>
          </a:p>
          <a:p>
            <a:pPr marL="68580" indent="0">
              <a:buNone/>
            </a:pPr>
            <a:r>
              <a:rPr lang="hu-HU" dirty="0"/>
              <a:t>	</a:t>
            </a:r>
            <a:r>
              <a:rPr lang="hu-HU" dirty="0" smtClean="0"/>
              <a:t>módosítószók </a:t>
            </a:r>
            <a:r>
              <a:rPr lang="hu-HU" dirty="0"/>
              <a:t>(pl. </a:t>
            </a:r>
            <a:r>
              <a:rPr lang="hu-HU" i="1" dirty="0"/>
              <a:t>talán, valószínűleg</a:t>
            </a:r>
            <a:r>
              <a:rPr lang="hu-HU" dirty="0"/>
              <a:t>). </a:t>
            </a:r>
          </a:p>
          <a:p>
            <a:pPr marL="68580" indent="0">
              <a:buNone/>
            </a:pPr>
            <a:r>
              <a:rPr lang="hu-HU" dirty="0"/>
              <a:t>f) A szónál nagyobb, beszélői attitűdöt jelölő egységek: </a:t>
            </a:r>
            <a:endParaRPr lang="hu-HU" dirty="0" smtClean="0"/>
          </a:p>
          <a:p>
            <a:pPr marL="68580" indent="0">
              <a:buNone/>
            </a:pPr>
            <a:r>
              <a:rPr lang="hu-HU" dirty="0"/>
              <a:t>	</a:t>
            </a:r>
            <a:r>
              <a:rPr lang="hu-HU" dirty="0" smtClean="0"/>
              <a:t>módosító </a:t>
            </a:r>
            <a:r>
              <a:rPr lang="hu-HU" dirty="0"/>
              <a:t>mondatrészletek, </a:t>
            </a:r>
            <a:endParaRPr lang="hu-HU" dirty="0" smtClean="0"/>
          </a:p>
          <a:p>
            <a:pPr marL="68580" indent="0">
              <a:buNone/>
            </a:pPr>
            <a:r>
              <a:rPr lang="hu-HU" dirty="0"/>
              <a:t>	</a:t>
            </a:r>
            <a:r>
              <a:rPr lang="hu-HU" dirty="0" smtClean="0"/>
              <a:t>modális </a:t>
            </a:r>
            <a:r>
              <a:rPr lang="hu-HU" dirty="0"/>
              <a:t>fő- és mellékmondatok (</a:t>
            </a:r>
            <a:r>
              <a:rPr lang="hu-HU" i="1" dirty="0"/>
              <a:t>akarom mondani; azt hiszem; az igazat megvallva; ne tudd </a:t>
            </a:r>
            <a:r>
              <a:rPr lang="hu-HU" i="1" dirty="0" smtClean="0"/>
              <a:t>	meg </a:t>
            </a:r>
            <a:r>
              <a:rPr lang="hu-HU" dirty="0"/>
              <a:t>stb.).</a:t>
            </a:r>
          </a:p>
        </p:txBody>
      </p:sp>
    </p:spTree>
    <p:extLst>
      <p:ext uri="{BB962C8B-B14F-4D97-AF65-F5344CB8AC3E}">
        <p14:creationId xmlns:p14="http://schemas.microsoft.com/office/powerpoint/2010/main" val="2132765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88744"/>
          </a:xfrm>
        </p:spPr>
        <p:txBody>
          <a:bodyPr/>
          <a:lstStyle/>
          <a:p>
            <a:r>
              <a:rPr lang="hu-HU" dirty="0" smtClean="0"/>
              <a:t>A modalitás és </a:t>
            </a:r>
            <a:r>
              <a:rPr lang="hu-HU" dirty="0"/>
              <a:t>a mondatfajták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hu-HU" dirty="0" smtClean="0"/>
              <a:t>A mondatfajtákhoz modális alapértékek tartoznak:</a:t>
            </a:r>
          </a:p>
          <a:p>
            <a:pPr marL="68580" indent="0">
              <a:buNone/>
            </a:pPr>
            <a:r>
              <a:rPr lang="hu-HU" dirty="0" smtClean="0"/>
              <a:t>Mondatfajta:</a:t>
            </a:r>
          </a:p>
          <a:p>
            <a:r>
              <a:rPr lang="hu-HU" dirty="0" smtClean="0"/>
              <a:t>Felszólító: a B rá akar bírni </a:t>
            </a:r>
            <a:r>
              <a:rPr lang="hu-HU" dirty="0" err="1" smtClean="0"/>
              <a:t>vkit</a:t>
            </a:r>
            <a:r>
              <a:rPr lang="hu-HU" dirty="0" smtClean="0"/>
              <a:t> x megtételére</a:t>
            </a:r>
          </a:p>
          <a:p>
            <a:r>
              <a:rPr lang="hu-HU" dirty="0" smtClean="0"/>
              <a:t>Óhajtó: a B szeretné, ha </a:t>
            </a:r>
            <a:r>
              <a:rPr lang="hu-HU" dirty="0"/>
              <a:t>x</a:t>
            </a:r>
            <a:r>
              <a:rPr lang="hu-HU" dirty="0" smtClean="0"/>
              <a:t> bekövetkezne</a:t>
            </a:r>
          </a:p>
          <a:p>
            <a:r>
              <a:rPr lang="hu-HU" dirty="0" smtClean="0"/>
              <a:t>Kérdő: a B tudni szeretné, x igaz-e vagy sem/melyik x áll fenn/a kérdőszóval jelölt x részletes kifejtését várja</a:t>
            </a:r>
          </a:p>
          <a:p>
            <a:r>
              <a:rPr lang="hu-HU" dirty="0" smtClean="0"/>
              <a:t>Felkiáltó: a B kifejezi x-hez kapcsolódó érzelmeit	(x nem mindig szerepel a mondatban)</a:t>
            </a:r>
          </a:p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1470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Modális kiegészítő értékek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például </a:t>
            </a:r>
            <a:r>
              <a:rPr lang="hu-HU" dirty="0"/>
              <a:t>a -HAT az óhajtó mondat igéjében, </a:t>
            </a:r>
            <a:endParaRPr lang="hu-HU" dirty="0" smtClean="0"/>
          </a:p>
          <a:p>
            <a:r>
              <a:rPr lang="hu-HU" dirty="0" smtClean="0"/>
              <a:t>pl</a:t>
            </a:r>
            <a:r>
              <a:rPr lang="hu-HU" dirty="0"/>
              <a:t>. a </a:t>
            </a:r>
            <a:r>
              <a:rPr lang="hu-HU" i="1" dirty="0"/>
              <a:t>vajon, csakugyan</a:t>
            </a:r>
            <a:r>
              <a:rPr lang="hu-HU" dirty="0"/>
              <a:t> partikula az eldöntendő kérdésben,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módosítószó a -HAT jelszerű képzőt vagy feltételes módjelet tartalmazó kijelentő mondatban stb.</a:t>
            </a:r>
          </a:p>
        </p:txBody>
      </p:sp>
    </p:spTree>
    <p:extLst>
      <p:ext uri="{BB962C8B-B14F-4D97-AF65-F5344CB8AC3E}">
        <p14:creationId xmlns:p14="http://schemas.microsoft.com/office/powerpoint/2010/main" val="107734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Módbeli segédigék?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hu-HU" dirty="0" smtClean="0"/>
              <a:t>Lengyel Klára (1999): A segédigék kérdéséhez</a:t>
            </a:r>
          </a:p>
          <a:p>
            <a:r>
              <a:rPr lang="hu-HU" dirty="0"/>
              <a:t>A segédigékre a </a:t>
            </a:r>
            <a:r>
              <a:rPr lang="hu-HU" b="1" dirty="0"/>
              <a:t>hangsúlytalanság</a:t>
            </a:r>
            <a:r>
              <a:rPr lang="hu-HU" dirty="0"/>
              <a:t> jellemző, </a:t>
            </a:r>
            <a:r>
              <a:rPr lang="hu-HU" dirty="0" smtClean="0"/>
              <a:t>a </a:t>
            </a:r>
            <a:r>
              <a:rPr lang="hu-HU" dirty="0"/>
              <a:t>segédigék semleges mondatban az igék hangsúlyos részéhez tapadnak. </a:t>
            </a:r>
            <a:endParaRPr lang="hu-HU" dirty="0" smtClean="0"/>
          </a:p>
          <a:p>
            <a:r>
              <a:rPr lang="hu-HU" dirty="0" smtClean="0"/>
              <a:t>Ezért az </a:t>
            </a:r>
            <a:r>
              <a:rPr lang="hu-HU" dirty="0"/>
              <a:t>igekötős igetőhöz kapcsolódó segédigék megszakítják az igekötő-igető sorrendet, közvetlenül az igekötő után állnak, </a:t>
            </a:r>
            <a:r>
              <a:rPr lang="hu-HU" b="1" dirty="0"/>
              <a:t>egyetlen fonetikai egységet </a:t>
            </a:r>
            <a:r>
              <a:rPr lang="hu-HU" dirty="0"/>
              <a:t>alkotva azzal, például </a:t>
            </a:r>
            <a:r>
              <a:rPr lang="hu-HU" i="1" dirty="0"/>
              <a:t>be van kötve, ki fog </a:t>
            </a:r>
            <a:r>
              <a:rPr lang="hu-HU" i="1" dirty="0" smtClean="0"/>
              <a:t>nézni.</a:t>
            </a:r>
            <a:endParaRPr lang="hu-HU" dirty="0" smtClean="0"/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9042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Módbeli segédigék?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A sorrendmegszakító képesség, más szóval </a:t>
            </a:r>
            <a:r>
              <a:rPr lang="hu-HU" b="1" dirty="0"/>
              <a:t>beférkőzés</a:t>
            </a:r>
            <a:r>
              <a:rPr lang="hu-HU" dirty="0"/>
              <a:t> általában jellemző a </a:t>
            </a:r>
            <a:r>
              <a:rPr lang="hu-HU" b="1" dirty="0"/>
              <a:t>modális és a pragmatikai szerepű nyelvi elemekre </a:t>
            </a:r>
            <a:endParaRPr lang="hu-HU" b="1" dirty="0" smtClean="0"/>
          </a:p>
          <a:p>
            <a:pPr lvl="1"/>
            <a:r>
              <a:rPr lang="hu-HU" dirty="0" smtClean="0"/>
              <a:t>A </a:t>
            </a:r>
            <a:r>
              <a:rPr lang="hu-HU" dirty="0"/>
              <a:t>modális és pragmatikai szerepű mondatszók (módosítószók, megszólítások stb.) képesek megszakítani a mondat lazábban összefűződő grammatikai kapcsolatainak láncolatát. Pl. </a:t>
            </a:r>
            <a:r>
              <a:rPr lang="hu-HU" i="1" dirty="0"/>
              <a:t>Ő </a:t>
            </a:r>
            <a:r>
              <a:rPr lang="hu-HU" dirty="0"/>
              <a:t>csakugyan </a:t>
            </a:r>
            <a:r>
              <a:rPr lang="hu-HU" i="1" dirty="0"/>
              <a:t>látta; A tények,</a:t>
            </a:r>
            <a:r>
              <a:rPr lang="hu-HU" dirty="0"/>
              <a:t> kérem, </a:t>
            </a:r>
            <a:r>
              <a:rPr lang="hu-HU" i="1" dirty="0"/>
              <a:t>most is meggyőzőek; Te, </a:t>
            </a:r>
            <a:r>
              <a:rPr lang="hu-HU" dirty="0"/>
              <a:t>János, </a:t>
            </a:r>
            <a:r>
              <a:rPr lang="hu-HU" i="1" dirty="0"/>
              <a:t>mikor következel? </a:t>
            </a:r>
            <a:endParaRPr lang="hu-HU" i="1" dirty="0" smtClean="0"/>
          </a:p>
          <a:p>
            <a:pPr marL="454914" lvl="1" indent="0">
              <a:buNone/>
            </a:pPr>
            <a:r>
              <a:rPr lang="hu-HU" dirty="0" smtClean="0"/>
              <a:t>Így </a:t>
            </a:r>
            <a:r>
              <a:rPr lang="hu-HU" dirty="0"/>
              <a:t>ékelődik be a modális </a:t>
            </a:r>
            <a:r>
              <a:rPr lang="hu-HU" i="1" dirty="0" err="1"/>
              <a:t>-hat</a:t>
            </a:r>
            <a:r>
              <a:rPr lang="hu-HU" i="1" dirty="0"/>
              <a:t>/</a:t>
            </a:r>
            <a:r>
              <a:rPr lang="hu-HU" i="1" dirty="0" err="1"/>
              <a:t>-het</a:t>
            </a:r>
            <a:r>
              <a:rPr lang="hu-HU" i="1" dirty="0"/>
              <a:t> </a:t>
            </a:r>
            <a:r>
              <a:rPr lang="hu-HU" dirty="0"/>
              <a:t>morféma a képzők és jelek sorának határára: </a:t>
            </a:r>
            <a:r>
              <a:rPr lang="hu-HU" i="1" dirty="0"/>
              <a:t>írogathatnék.</a:t>
            </a:r>
            <a:r>
              <a:rPr lang="hu-HU" dirty="0"/>
              <a:t> </a:t>
            </a:r>
            <a:endParaRPr lang="hu-HU" dirty="0" smtClean="0"/>
          </a:p>
          <a:p>
            <a:pPr marL="454914" lvl="1" indent="0">
              <a:buNone/>
            </a:pPr>
            <a:r>
              <a:rPr lang="hu-HU" dirty="0" smtClean="0"/>
              <a:t>Ugyanilyen </a:t>
            </a:r>
            <a:r>
              <a:rPr lang="hu-HU" dirty="0"/>
              <a:t>beékelődést tapasztalunk a módosító és pragmatikai használatú </a:t>
            </a:r>
            <a:r>
              <a:rPr lang="hu-HU" dirty="0" err="1"/>
              <a:t>lexémák</a:t>
            </a:r>
            <a:r>
              <a:rPr lang="hu-HU" dirty="0"/>
              <a:t> mondatba kerülése során: </a:t>
            </a:r>
            <a:r>
              <a:rPr lang="hu-HU" i="1" dirty="0"/>
              <a:t>be kíván menni; be szándékozik menni; be méltóztatik menni </a:t>
            </a:r>
            <a:r>
              <a:rPr lang="hu-HU" dirty="0"/>
              <a:t>stb.</a:t>
            </a:r>
          </a:p>
        </p:txBody>
      </p:sp>
    </p:spTree>
    <p:extLst>
      <p:ext uri="{BB962C8B-B14F-4D97-AF65-F5344CB8AC3E}">
        <p14:creationId xmlns:p14="http://schemas.microsoft.com/office/powerpoint/2010/main" val="2857305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Módbeli segédigék?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/>
              <a:t>Az igaznak tűnik, hogy minden segédige képes megszakítani az igekötő-igető sorrendet. </a:t>
            </a: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De </a:t>
            </a:r>
            <a:r>
              <a:rPr lang="hu-HU" dirty="0"/>
              <a:t>az is valószínű, hogy ami megszakítja az igekötő-igető sorrendet, az </a:t>
            </a:r>
            <a:r>
              <a:rPr lang="hu-HU" b="1" dirty="0"/>
              <a:t>nem biztos, hogy segédige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6709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Módbeli segédigék?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hu-HU" dirty="0" smtClean="0"/>
              <a:t>Imrényi András 2013. A </a:t>
            </a:r>
            <a:r>
              <a:rPr lang="hu-HU" dirty="0"/>
              <a:t>beférkőző segédigés szerkezetek függőségi nyelvtani </a:t>
            </a:r>
            <a:r>
              <a:rPr lang="hu-HU" dirty="0" smtClean="0"/>
              <a:t>elemzéséhez. MAGYAR </a:t>
            </a:r>
            <a:r>
              <a:rPr lang="hu-HU" dirty="0"/>
              <a:t>NYELV 109:(3) pp. 291-308. </a:t>
            </a:r>
            <a:endParaRPr lang="hu-HU" dirty="0" smtClean="0"/>
          </a:p>
          <a:p>
            <a:pPr marL="68580" indent="0">
              <a:buNone/>
            </a:pPr>
            <a:r>
              <a:rPr lang="hu-HU" dirty="0">
                <a:hlinkClick r:id="rId2"/>
              </a:rPr>
              <a:t>http://www.c3.hu/~</a:t>
            </a:r>
            <a:r>
              <a:rPr lang="hu-HU" dirty="0" err="1" smtClean="0">
                <a:hlinkClick r:id="rId2"/>
              </a:rPr>
              <a:t>magyarnyelv</a:t>
            </a:r>
            <a:r>
              <a:rPr lang="hu-HU" dirty="0" smtClean="0">
                <a:hlinkClick r:id="rId2"/>
              </a:rPr>
              <a:t>/13-3/</a:t>
            </a:r>
            <a:r>
              <a:rPr lang="hu-HU" dirty="0" err="1" smtClean="0">
                <a:hlinkClick r:id="rId2"/>
              </a:rPr>
              <a:t>imrenyi</a:t>
            </a:r>
            <a:r>
              <a:rPr lang="hu-HU" dirty="0" smtClean="0">
                <a:hlinkClick r:id="rId2"/>
              </a:rPr>
              <a:t>_133.pdf</a:t>
            </a:r>
            <a:endParaRPr lang="hu-HU" dirty="0" smtClean="0"/>
          </a:p>
          <a:p>
            <a:r>
              <a:rPr lang="pt-BR" i="1" dirty="0" smtClean="0"/>
              <a:t>János </a:t>
            </a:r>
            <a:r>
              <a:rPr lang="pt-BR" i="1" dirty="0"/>
              <a:t>e l </a:t>
            </a:r>
            <a:r>
              <a:rPr lang="hu-HU" i="1" dirty="0" smtClean="0"/>
              <a:t> </a:t>
            </a:r>
            <a:r>
              <a:rPr lang="pt-BR" i="1" dirty="0" smtClean="0"/>
              <a:t>f </a:t>
            </a:r>
            <a:r>
              <a:rPr lang="pt-BR" i="1" dirty="0"/>
              <a:t>o g u t a z n </a:t>
            </a:r>
            <a:r>
              <a:rPr lang="pt-BR" i="1" dirty="0" smtClean="0"/>
              <a:t>i</a:t>
            </a:r>
            <a:r>
              <a:rPr lang="hu-HU" i="1" dirty="0" smtClean="0"/>
              <a:t> </a:t>
            </a:r>
            <a:r>
              <a:rPr lang="pt-BR" i="1" dirty="0" smtClean="0"/>
              <a:t> </a:t>
            </a:r>
            <a:r>
              <a:rPr lang="pt-BR" i="1" dirty="0"/>
              <a:t>Párizsba. </a:t>
            </a:r>
          </a:p>
          <a:p>
            <a:r>
              <a:rPr lang="pt-BR" i="1" dirty="0" smtClean="0"/>
              <a:t>János </a:t>
            </a:r>
            <a:r>
              <a:rPr lang="pt-BR" i="1" dirty="0"/>
              <a:t>e l </a:t>
            </a:r>
            <a:r>
              <a:rPr lang="hu-HU" i="1" dirty="0" smtClean="0"/>
              <a:t> </a:t>
            </a:r>
            <a:r>
              <a:rPr lang="pt-BR" i="1" dirty="0" smtClean="0"/>
              <a:t>s </a:t>
            </a:r>
            <a:r>
              <a:rPr lang="pt-BR" i="1" dirty="0"/>
              <a:t>z e r e t n e </a:t>
            </a:r>
            <a:r>
              <a:rPr lang="hu-HU" i="1" dirty="0" smtClean="0"/>
              <a:t> </a:t>
            </a:r>
            <a:r>
              <a:rPr lang="pt-BR" i="1" dirty="0" smtClean="0"/>
              <a:t>u </a:t>
            </a:r>
            <a:r>
              <a:rPr lang="pt-BR" i="1" dirty="0"/>
              <a:t>t a z n i Párizsba. </a:t>
            </a:r>
          </a:p>
          <a:p>
            <a:r>
              <a:rPr lang="pt-BR" i="1" dirty="0" smtClean="0"/>
              <a:t>János </a:t>
            </a:r>
            <a:r>
              <a:rPr lang="pt-BR" i="1" dirty="0"/>
              <a:t>r é s z t </a:t>
            </a:r>
            <a:r>
              <a:rPr lang="hu-HU" i="1" dirty="0" smtClean="0"/>
              <a:t>  </a:t>
            </a:r>
            <a:r>
              <a:rPr lang="pt-BR" i="1" dirty="0" smtClean="0"/>
              <a:t>s </a:t>
            </a:r>
            <a:r>
              <a:rPr lang="pt-BR" i="1" dirty="0"/>
              <a:t>z e r e t n e </a:t>
            </a:r>
            <a:r>
              <a:rPr lang="hu-HU" i="1" dirty="0" smtClean="0"/>
              <a:t>  </a:t>
            </a:r>
            <a:r>
              <a:rPr lang="pt-BR" i="1" dirty="0" smtClean="0"/>
              <a:t>v </a:t>
            </a:r>
            <a:r>
              <a:rPr lang="pt-BR" i="1" dirty="0"/>
              <a:t>e n n i a kiállításon</a:t>
            </a:r>
          </a:p>
          <a:p>
            <a:pPr marL="68580" indent="0">
              <a:buNone/>
            </a:pPr>
            <a:r>
              <a:rPr lang="hu-HU" dirty="0" smtClean="0"/>
              <a:t>IGEMÓDOSÍTÓK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i="1" dirty="0" smtClean="0"/>
              <a:t>el, részt</a:t>
            </a:r>
            <a:r>
              <a:rPr lang="hu-H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521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mondatfajták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13792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hu-HU" dirty="0"/>
              <a:t>Öt </a:t>
            </a:r>
            <a:r>
              <a:rPr lang="hu-HU" dirty="0" smtClean="0"/>
              <a:t>mondatfajta: </a:t>
            </a:r>
          </a:p>
          <a:p>
            <a:r>
              <a:rPr lang="hu-HU" dirty="0" smtClean="0"/>
              <a:t>a </a:t>
            </a:r>
            <a:r>
              <a:rPr lang="hu-HU" dirty="0"/>
              <a:t>kijelentő, </a:t>
            </a:r>
            <a:endParaRPr lang="hu-HU" dirty="0" smtClean="0"/>
          </a:p>
          <a:p>
            <a:r>
              <a:rPr lang="hu-HU" dirty="0" smtClean="0"/>
              <a:t>óhajtó</a:t>
            </a:r>
            <a:r>
              <a:rPr lang="hu-HU" dirty="0"/>
              <a:t>, </a:t>
            </a:r>
            <a:endParaRPr lang="hu-HU" dirty="0" smtClean="0"/>
          </a:p>
          <a:p>
            <a:r>
              <a:rPr lang="hu-HU" dirty="0" smtClean="0"/>
              <a:t>felszólító</a:t>
            </a:r>
            <a:r>
              <a:rPr lang="hu-HU" dirty="0"/>
              <a:t>, </a:t>
            </a:r>
            <a:endParaRPr lang="hu-HU" dirty="0" smtClean="0"/>
          </a:p>
          <a:p>
            <a:r>
              <a:rPr lang="hu-HU" dirty="0" smtClean="0"/>
              <a:t>kérdő </a:t>
            </a:r>
            <a:r>
              <a:rPr lang="hu-HU" dirty="0"/>
              <a:t>és </a:t>
            </a:r>
            <a:endParaRPr lang="hu-HU" dirty="0" smtClean="0"/>
          </a:p>
          <a:p>
            <a:r>
              <a:rPr lang="hu-HU" dirty="0" smtClean="0"/>
              <a:t>felkiáltó. </a:t>
            </a:r>
            <a:endParaRPr lang="hu-HU" dirty="0"/>
          </a:p>
          <a:p>
            <a:pPr marL="68580" indent="0">
              <a:buNone/>
            </a:pPr>
            <a:r>
              <a:rPr lang="hu-HU" dirty="0"/>
              <a:t>Mondatfajták minden nyelvben vannak, számuk és elkülönítésük szempontjai azonban különbözhetnek az egyes nyelvtanokban. </a:t>
            </a: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A </a:t>
            </a:r>
            <a:r>
              <a:rPr lang="hu-HU" dirty="0"/>
              <a:t>magyarban nagy szerepet kapnak </a:t>
            </a:r>
            <a:r>
              <a:rPr lang="hu-HU" b="1" dirty="0"/>
              <a:t>a modális partikulák</a:t>
            </a:r>
            <a:r>
              <a:rPr lang="hu-HU" dirty="0"/>
              <a:t>. </a:t>
            </a: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De: </a:t>
            </a:r>
          </a:p>
          <a:p>
            <a:r>
              <a:rPr lang="hu-HU" dirty="0" smtClean="0"/>
              <a:t>viszonylag </a:t>
            </a:r>
            <a:r>
              <a:rPr lang="hu-HU" dirty="0"/>
              <a:t>szabad </a:t>
            </a:r>
            <a:r>
              <a:rPr lang="hu-HU" dirty="0" smtClean="0"/>
              <a:t>szórendű a magyar, </a:t>
            </a:r>
          </a:p>
          <a:p>
            <a:r>
              <a:rPr lang="hu-HU" dirty="0" smtClean="0"/>
              <a:t>a </a:t>
            </a:r>
            <a:r>
              <a:rPr lang="hu-HU" dirty="0"/>
              <a:t>módbeli segédigék sem alkotnak olyan struktúrát, mint például az angolban vagy a németben, így a mondatfajta sem határozható meg ezek segítségével. </a:t>
            </a:r>
            <a:endParaRPr lang="hu-HU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124744"/>
            <a:ext cx="2511568" cy="217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563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Módbeli segédigék?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hu-HU" dirty="0" smtClean="0"/>
              <a:t>A dilemma: az igemódosító </a:t>
            </a:r>
          </a:p>
          <a:p>
            <a:r>
              <a:rPr lang="hu-HU" dirty="0" smtClean="0"/>
              <a:t>a főnévi </a:t>
            </a:r>
            <a:r>
              <a:rPr lang="hu-HU" dirty="0"/>
              <a:t>igenév tövével alkot szótári egységet (vö. az </a:t>
            </a:r>
            <a:r>
              <a:rPr lang="hu-HU" i="1" dirty="0" smtClean="0"/>
              <a:t>elutazik</a:t>
            </a:r>
            <a:r>
              <a:rPr lang="hu-HU" i="1" dirty="0"/>
              <a:t>, részt </a:t>
            </a:r>
            <a:r>
              <a:rPr lang="hu-HU" i="1" dirty="0" smtClean="0"/>
              <a:t> vesz </a:t>
            </a:r>
            <a:r>
              <a:rPr lang="hu-HU" dirty="0" smtClean="0"/>
              <a:t>igéket</a:t>
            </a:r>
            <a:r>
              <a:rPr lang="hu-HU" dirty="0"/>
              <a:t>), </a:t>
            </a:r>
            <a:endParaRPr lang="hu-HU" dirty="0" smtClean="0"/>
          </a:p>
          <a:p>
            <a:r>
              <a:rPr lang="hu-HU" dirty="0" smtClean="0"/>
              <a:t>szórendi </a:t>
            </a:r>
            <a:r>
              <a:rPr lang="hu-HU" dirty="0"/>
              <a:t>és prozódiai szempontból </a:t>
            </a:r>
            <a:r>
              <a:rPr lang="hu-HU" dirty="0" smtClean="0"/>
              <a:t>viszont a </a:t>
            </a:r>
            <a:r>
              <a:rPr lang="hu-HU" dirty="0"/>
              <a:t>segédigéhez </a:t>
            </a:r>
            <a:r>
              <a:rPr lang="hu-HU" dirty="0" smtClean="0"/>
              <a:t>kötődik szorosabban, l. válaszmondatként is oké: </a:t>
            </a:r>
          </a:p>
          <a:p>
            <a:pPr marL="68580" indent="0">
              <a:buNone/>
            </a:pPr>
            <a:r>
              <a:rPr lang="hu-HU" i="1" dirty="0" smtClean="0"/>
              <a:t>János el szeretne utazni Párizsba?</a:t>
            </a:r>
          </a:p>
          <a:p>
            <a:pPr marL="68580" indent="0">
              <a:buNone/>
            </a:pPr>
            <a:r>
              <a:rPr lang="hu-HU" i="1" dirty="0" smtClean="0"/>
              <a:t>El szeretne.</a:t>
            </a:r>
          </a:p>
          <a:p>
            <a:pPr marL="68580" indent="0">
              <a:buNone/>
            </a:pPr>
            <a:r>
              <a:rPr lang="hu-HU" dirty="0" smtClean="0"/>
              <a:t>Vö. téves, de gyakori helyesírási hiba: </a:t>
            </a:r>
            <a:r>
              <a:rPr lang="hu-HU" i="1" dirty="0" smtClean="0"/>
              <a:t>elszeretne jönni</a:t>
            </a:r>
          </a:p>
          <a:p>
            <a:pPr marL="68580" indent="0">
              <a:buNone/>
            </a:pPr>
            <a:r>
              <a:rPr lang="hu-HU" dirty="0" smtClean="0"/>
              <a:t>Az elméletnek tükröznie kell azt a </a:t>
            </a:r>
            <a:r>
              <a:rPr lang="hu-HU" dirty="0"/>
              <a:t>nyelvi </a:t>
            </a:r>
            <a:r>
              <a:rPr lang="hu-HU" dirty="0" smtClean="0"/>
              <a:t>intuíciót, </a:t>
            </a:r>
            <a:r>
              <a:rPr lang="hu-HU" dirty="0"/>
              <a:t>hogy </a:t>
            </a:r>
          </a:p>
          <a:p>
            <a:pPr marL="68580" indent="0">
              <a:buNone/>
            </a:pPr>
            <a:r>
              <a:rPr lang="hu-HU" dirty="0"/>
              <a:t>az igemódosító + segédige </a:t>
            </a:r>
            <a:r>
              <a:rPr lang="hu-HU" dirty="0" smtClean="0"/>
              <a:t>+ főnévi </a:t>
            </a:r>
            <a:r>
              <a:rPr lang="hu-HU" dirty="0"/>
              <a:t>igenév szerkezet – az elemzés valamelyik </a:t>
            </a:r>
            <a:r>
              <a:rPr lang="hu-HU" dirty="0" smtClean="0"/>
              <a:t>szintjén </a:t>
            </a:r>
            <a:r>
              <a:rPr lang="hu-HU" dirty="0"/>
              <a:t>– egy </a:t>
            </a:r>
            <a:r>
              <a:rPr lang="hu-HU" dirty="0" smtClean="0"/>
              <a:t>szintaktikai </a:t>
            </a:r>
            <a:r>
              <a:rPr lang="hu-HU" dirty="0"/>
              <a:t>és/vagy szemantikai egységet </a:t>
            </a:r>
            <a:r>
              <a:rPr lang="hu-HU" dirty="0" smtClean="0"/>
              <a:t>alkot</a:t>
            </a:r>
            <a:endParaRPr lang="hu-HU" dirty="0"/>
          </a:p>
          <a:p>
            <a:pPr marL="68580" indent="0">
              <a:buNone/>
            </a:pPr>
            <a:endParaRPr lang="hu-HU" i="1" dirty="0" smtClean="0"/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73381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Módbeli segédigék?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hu-HU" dirty="0" smtClean="0"/>
              <a:t>Összetevős szerkezeti elemzés:</a:t>
            </a:r>
          </a:p>
          <a:p>
            <a:r>
              <a:rPr lang="hu-HU" dirty="0" smtClean="0"/>
              <a:t>noha </a:t>
            </a:r>
            <a:r>
              <a:rPr lang="hu-HU" dirty="0"/>
              <a:t>a </a:t>
            </a:r>
            <a:r>
              <a:rPr lang="hu-HU" i="1" dirty="0"/>
              <a:t>részt  + akart + venni </a:t>
            </a:r>
            <a:r>
              <a:rPr lang="hu-HU" dirty="0"/>
              <a:t>szerkezetet egységnek érezzük, az alkotóelemek közötti kohézió korántsem olyan erős, mint a </a:t>
            </a:r>
            <a:r>
              <a:rPr lang="hu-HU" i="1" dirty="0"/>
              <a:t>részt vett </a:t>
            </a:r>
            <a:r>
              <a:rPr lang="hu-HU" dirty="0"/>
              <a:t>esetében (vö. *A MIGÉRT </a:t>
            </a:r>
            <a:r>
              <a:rPr lang="hu-HU" i="1" dirty="0"/>
              <a:t>részt a kiállításon vett</a:t>
            </a:r>
            <a:r>
              <a:rPr lang="hu-HU" dirty="0"/>
              <a:t>). </a:t>
            </a:r>
          </a:p>
          <a:p>
            <a:r>
              <a:rPr lang="hu-HU" dirty="0"/>
              <a:t>a </a:t>
            </a:r>
            <a:r>
              <a:rPr lang="hu-HU" i="1" dirty="0"/>
              <a:t>részt</a:t>
            </a:r>
            <a:r>
              <a:rPr lang="hu-HU" dirty="0"/>
              <a:t> és az </a:t>
            </a:r>
            <a:r>
              <a:rPr lang="hu-HU" i="1" dirty="0"/>
              <a:t>akart </a:t>
            </a:r>
            <a:r>
              <a:rPr lang="hu-HU" dirty="0"/>
              <a:t>szorosan kötődik egymáshoz, míg a </a:t>
            </a:r>
            <a:r>
              <a:rPr lang="hu-HU" i="1" dirty="0"/>
              <a:t>venni</a:t>
            </a:r>
            <a:r>
              <a:rPr lang="hu-HU" dirty="0"/>
              <a:t> lazábban kapcsolódik hozzájuk</a:t>
            </a:r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7163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Módbeli segédigék?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 smtClean="0"/>
              <a:t>Azaz az </a:t>
            </a:r>
            <a:r>
              <a:rPr lang="hu-HU" b="1" dirty="0" smtClean="0"/>
              <a:t>igemódosító + segédige + </a:t>
            </a:r>
            <a:r>
              <a:rPr lang="hu-HU" b="1" dirty="0" err="1" smtClean="0"/>
              <a:t>fnin</a:t>
            </a:r>
            <a:r>
              <a:rPr lang="hu-HU" b="1" dirty="0" smtClean="0"/>
              <a:t> </a:t>
            </a:r>
            <a:r>
              <a:rPr lang="hu-HU" dirty="0" smtClean="0"/>
              <a:t>olyan szemantikai egység, mely hajlamos szórendi egységként realizálódni, de rugalmas is.</a:t>
            </a:r>
          </a:p>
          <a:p>
            <a:pPr marL="68580" indent="0">
              <a:buNone/>
            </a:pPr>
            <a:r>
              <a:rPr lang="hu-HU" dirty="0" smtClean="0"/>
              <a:t>Generatív elemzés: elveti, nem tükrözi az igemódosító és segédige egy szint. összetevőként való viselkedését, sem mindhárom elem ilyen felfogását</a:t>
            </a:r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93981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Módbeli segédigék?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hu-HU" dirty="0"/>
              <a:t>Megoldás: függőségi </a:t>
            </a:r>
            <a:r>
              <a:rPr lang="hu-HU" dirty="0" smtClean="0"/>
              <a:t>nyelvtan (de a </a:t>
            </a:r>
            <a:r>
              <a:rPr lang="hu-HU" dirty="0" err="1" smtClean="0"/>
              <a:t>MGr-hoz</a:t>
            </a:r>
            <a:r>
              <a:rPr lang="hu-HU" dirty="0" smtClean="0"/>
              <a:t> képest a szórendre nagyobb tekintettel):</a:t>
            </a:r>
          </a:p>
          <a:p>
            <a:pPr marL="68580" indent="0">
              <a:buNone/>
            </a:pPr>
            <a:r>
              <a:rPr lang="hu-HU" dirty="0" smtClean="0"/>
              <a:t>A </a:t>
            </a:r>
            <a:r>
              <a:rPr lang="hu-HU" dirty="0" err="1" smtClean="0"/>
              <a:t>B-ek</a:t>
            </a:r>
            <a:r>
              <a:rPr lang="hu-HU" dirty="0" smtClean="0"/>
              <a:t> </a:t>
            </a:r>
            <a:r>
              <a:rPr lang="hu-HU" dirty="0" err="1" smtClean="0"/>
              <a:t>AT-jukkal</a:t>
            </a:r>
            <a:r>
              <a:rPr lang="hu-HU" dirty="0" smtClean="0"/>
              <a:t> lokális viszonyt tartanak fenn (projektivitás elve).</a:t>
            </a:r>
          </a:p>
          <a:p>
            <a:pPr marL="68580" indent="0">
              <a:buNone/>
            </a:pPr>
            <a:r>
              <a:rPr lang="hu-HU" dirty="0" smtClean="0"/>
              <a:t>A </a:t>
            </a:r>
            <a:r>
              <a:rPr lang="hu-HU" i="1" dirty="0" smtClean="0"/>
              <a:t>szeretne </a:t>
            </a:r>
            <a:r>
              <a:rPr lang="hu-HU" dirty="0" smtClean="0"/>
              <a:t>az abszolút fölérendelt tag (ezt követi az </a:t>
            </a:r>
            <a:r>
              <a:rPr lang="hu-HU" i="1" dirty="0" smtClean="0"/>
              <a:t>utazni</a:t>
            </a:r>
            <a:r>
              <a:rPr lang="hu-HU" dirty="0" smtClean="0"/>
              <a:t>, majd az </a:t>
            </a:r>
            <a:r>
              <a:rPr lang="hu-HU" i="1" dirty="0" smtClean="0"/>
              <a:t>el</a:t>
            </a:r>
            <a:r>
              <a:rPr lang="hu-HU" dirty="0" smtClean="0"/>
              <a:t>). </a:t>
            </a:r>
          </a:p>
          <a:p>
            <a:pPr>
              <a:buFontTx/>
              <a:buChar char="-"/>
            </a:pPr>
            <a:r>
              <a:rPr lang="hu-HU" i="1" dirty="0" smtClean="0"/>
              <a:t>El szeretne (utazni)</a:t>
            </a:r>
            <a:r>
              <a:rPr lang="hu-HU" dirty="0" smtClean="0"/>
              <a:t>. – ellipszis, az el a szeretne közvetlen </a:t>
            </a:r>
            <a:r>
              <a:rPr lang="hu-HU" dirty="0" err="1" smtClean="0"/>
              <a:t>B-e</a:t>
            </a: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A hármas láncot alkot, de ezt a szórend csak részben tükrözi itt.</a:t>
            </a:r>
          </a:p>
          <a:p>
            <a:pPr marL="68580" indent="0">
              <a:buNone/>
            </a:pPr>
            <a:r>
              <a:rPr lang="hu-HU" dirty="0" smtClean="0"/>
              <a:t>Az igemódosító AT-ja (közvetlenül dominálja a láncot) a segédige, de régense (a lánc megjelenését engedélyezi) a </a:t>
            </a:r>
            <a:r>
              <a:rPr lang="hu-HU" dirty="0" err="1" smtClean="0"/>
              <a:t>fnin</a:t>
            </a:r>
            <a:r>
              <a:rPr lang="hu-HU" dirty="0" smtClean="0"/>
              <a:t>.</a:t>
            </a:r>
            <a:endParaRPr lang="hu-HU" dirty="0"/>
          </a:p>
          <a:p>
            <a:pPr marL="68580" indent="0">
              <a:buNone/>
            </a:pPr>
            <a:r>
              <a:rPr lang="hu-HU" dirty="0" smtClean="0"/>
              <a:t>Analitikusan: </a:t>
            </a:r>
            <a:r>
              <a:rPr lang="hu-HU" i="1" dirty="0" smtClean="0"/>
              <a:t>el szeretne utazni </a:t>
            </a:r>
            <a:r>
              <a:rPr lang="hu-HU" dirty="0" smtClean="0"/>
              <a:t>(formailag hasonlóbb a szint. </a:t>
            </a:r>
            <a:r>
              <a:rPr lang="hu-HU" smtClean="0"/>
              <a:t>Alakhoz),</a:t>
            </a:r>
            <a:r>
              <a:rPr lang="hu-HU" i="1" smtClean="0"/>
              <a:t> szeretne elutazni</a:t>
            </a:r>
            <a:endParaRPr lang="hu-HU" i="1" dirty="0" smtClean="0"/>
          </a:p>
          <a:p>
            <a:pPr marL="68580" indent="0">
              <a:buNone/>
            </a:pPr>
            <a:r>
              <a:rPr lang="hu-HU" dirty="0" smtClean="0"/>
              <a:t>Szintetikusan: </a:t>
            </a:r>
            <a:r>
              <a:rPr lang="hu-HU" i="1" dirty="0" smtClean="0"/>
              <a:t>elutazna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67352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mondatfajták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/>
              <a:t>A magyar mondatfajta-jelölők elsődlegesen a </a:t>
            </a:r>
            <a:r>
              <a:rPr lang="hu-HU" b="1" dirty="0"/>
              <a:t>módjelek és a partikulák</a:t>
            </a:r>
            <a:r>
              <a:rPr lang="hu-HU" dirty="0" smtClean="0"/>
              <a:t>.</a:t>
            </a:r>
          </a:p>
          <a:p>
            <a:pPr marL="68580" indent="0">
              <a:buNone/>
            </a:pPr>
            <a:r>
              <a:rPr lang="hu-HU" dirty="0"/>
              <a:t>A mondatban szintaktikai eredetű intonációs tömbök különíthetők el </a:t>
            </a:r>
            <a:r>
              <a:rPr lang="hu-HU" dirty="0" smtClean="0"/>
              <a:t>(</a:t>
            </a:r>
            <a:r>
              <a:rPr lang="hu-HU" dirty="0" err="1" smtClean="0"/>
              <a:t>tonoszintaxis</a:t>
            </a:r>
            <a:r>
              <a:rPr lang="hu-HU" dirty="0"/>
              <a:t>). </a:t>
            </a: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Az emocionális </a:t>
            </a:r>
            <a:r>
              <a:rPr lang="hu-HU" dirty="0"/>
              <a:t>intonációnak, vagyis az érzelmek kifejezésének is vannak nyelvi intonációs mintái, bár ezek nehezebben írhatók </a:t>
            </a:r>
            <a:r>
              <a:rPr lang="hu-HU" dirty="0" smtClean="0"/>
              <a:t>le.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441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Van felkiáltó mondat?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hu-HU" dirty="0"/>
              <a:t>F</a:t>
            </a:r>
            <a:r>
              <a:rPr lang="hu-HU" dirty="0" smtClean="0"/>
              <a:t>elvehetjük-e </a:t>
            </a:r>
            <a:r>
              <a:rPr lang="hu-HU" dirty="0"/>
              <a:t>külön mondatfajtaként a felkiáltó </a:t>
            </a:r>
            <a:r>
              <a:rPr lang="hu-HU" dirty="0" smtClean="0"/>
              <a:t>mondatot?</a:t>
            </a:r>
          </a:p>
          <a:p>
            <a:pPr marL="68580" indent="0">
              <a:buNone/>
            </a:pPr>
            <a:r>
              <a:rPr lang="hu-HU" dirty="0" smtClean="0"/>
              <a:t>Ok: </a:t>
            </a:r>
          </a:p>
          <a:p>
            <a:r>
              <a:rPr lang="hu-HU" dirty="0" smtClean="0"/>
              <a:t>más </a:t>
            </a:r>
            <a:r>
              <a:rPr lang="hu-HU" dirty="0"/>
              <a:t>mondatfajtából is létrehozható pusztán az emocionális intonáció segítségével (pl. </a:t>
            </a:r>
            <a:r>
              <a:rPr lang="hu-HU" i="1" dirty="0"/>
              <a:t>Megjött!</a:t>
            </a:r>
            <a:r>
              <a:rPr lang="hu-HU" dirty="0"/>
              <a:t>). </a:t>
            </a: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Ellenérv:</a:t>
            </a:r>
          </a:p>
          <a:p>
            <a:r>
              <a:rPr lang="hu-HU" dirty="0" smtClean="0"/>
              <a:t>Vannak más </a:t>
            </a:r>
            <a:r>
              <a:rPr lang="hu-HU" dirty="0"/>
              <a:t>mondatfajtára </a:t>
            </a:r>
            <a:r>
              <a:rPr lang="hu-HU" dirty="0" smtClean="0"/>
              <a:t>nem visszavezethető </a:t>
            </a:r>
            <a:r>
              <a:rPr lang="hu-HU" dirty="0"/>
              <a:t>felkiáltó mondatok </a:t>
            </a:r>
            <a:r>
              <a:rPr lang="hu-HU" dirty="0" smtClean="0"/>
              <a:t>is (l. később), meghagytuk mondatfajtaként.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2818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kijelentő mondat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– lehet kijelentés, ebben az esetben az állítmány igéje vagy kopulája zéró módjelet tartalmaz (pl. </a:t>
            </a:r>
            <a:r>
              <a:rPr lang="hu-HU" i="1" dirty="0"/>
              <a:t>Üres volt a táskám</a:t>
            </a:r>
            <a:r>
              <a:rPr lang="hu-HU" dirty="0"/>
              <a:t>); </a:t>
            </a:r>
          </a:p>
          <a:p>
            <a:r>
              <a:rPr lang="hu-HU" dirty="0"/>
              <a:t>– lehet nem tényközlő, ebben az esetben az állítmányban </a:t>
            </a:r>
            <a:r>
              <a:rPr lang="hu-HU" dirty="0" err="1"/>
              <a:t>f</a:t>
            </a:r>
            <a:r>
              <a:rPr lang="hu-HU" b="1" dirty="0" err="1"/>
              <a:t>eltételesmód-jel</a:t>
            </a:r>
            <a:r>
              <a:rPr lang="hu-HU" b="1" dirty="0"/>
              <a:t> </a:t>
            </a:r>
            <a:r>
              <a:rPr lang="hu-HU" dirty="0"/>
              <a:t>is lehet (pl. </a:t>
            </a:r>
            <a:r>
              <a:rPr lang="hu-HU" i="1" dirty="0"/>
              <a:t>Vehetnénk valami finomat</a:t>
            </a:r>
            <a:r>
              <a:rPr lang="hu-HU" dirty="0"/>
              <a:t>). </a:t>
            </a:r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4421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óhajtó mondat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hu-HU" dirty="0" smtClean="0"/>
              <a:t>Két csoportja </a:t>
            </a:r>
            <a:r>
              <a:rPr lang="hu-HU" dirty="0"/>
              <a:t>a jelölt </a:t>
            </a:r>
            <a:r>
              <a:rPr lang="hu-HU" b="1" dirty="0"/>
              <a:t>módviszony</a:t>
            </a:r>
            <a:r>
              <a:rPr lang="hu-HU" dirty="0"/>
              <a:t>, valamint a </a:t>
            </a:r>
            <a:r>
              <a:rPr lang="hu-HU" b="1" dirty="0"/>
              <a:t>modális partikulák </a:t>
            </a:r>
            <a:r>
              <a:rPr lang="hu-HU" dirty="0"/>
              <a:t>előfordulása alapján különíthető el: </a:t>
            </a:r>
          </a:p>
          <a:p>
            <a:pPr marL="68580" indent="0">
              <a:buNone/>
            </a:pPr>
            <a:r>
              <a:rPr lang="hu-HU" i="1" dirty="0" smtClean="0"/>
              <a:t>1. </a:t>
            </a:r>
            <a:r>
              <a:rPr lang="hu-HU" b="1" dirty="0" smtClean="0"/>
              <a:t>Kötelező feltételes </a:t>
            </a:r>
            <a:r>
              <a:rPr lang="hu-HU" b="1" dirty="0"/>
              <a:t>módú</a:t>
            </a:r>
            <a:r>
              <a:rPr lang="hu-HU" dirty="0"/>
              <a:t> </a:t>
            </a:r>
            <a:r>
              <a:rPr lang="hu-HU" dirty="0" smtClean="0"/>
              <a:t>igealak (ige v. segédige) + </a:t>
            </a:r>
            <a:r>
              <a:rPr lang="hu-HU" b="1" dirty="0" smtClean="0"/>
              <a:t>kötelező modális partikula </a:t>
            </a:r>
            <a:r>
              <a:rPr lang="hu-HU" i="1" dirty="0"/>
              <a:t>(bár, bárcsak, csak, vajha, ha</a:t>
            </a:r>
            <a:r>
              <a:rPr lang="hu-HU" i="1" dirty="0" smtClean="0"/>
              <a:t>) + </a:t>
            </a:r>
            <a:r>
              <a:rPr lang="hu-HU" dirty="0" smtClean="0"/>
              <a:t>fakultatív ható képző</a:t>
            </a:r>
          </a:p>
          <a:p>
            <a:pPr marL="68580" indent="0">
              <a:buNone/>
            </a:pPr>
            <a:r>
              <a:rPr lang="hu-HU" i="1" dirty="0" smtClean="0"/>
              <a:t>Bárcsak </a:t>
            </a:r>
            <a:r>
              <a:rPr lang="hu-HU" i="1" dirty="0"/>
              <a:t>ehetnénk most valami finomat</a:t>
            </a:r>
            <a:r>
              <a:rPr lang="hu-HU" i="1" dirty="0" smtClean="0"/>
              <a:t>!</a:t>
            </a:r>
            <a:endParaRPr lang="hu-HU" dirty="0"/>
          </a:p>
          <a:p>
            <a:pPr marL="68580" indent="0">
              <a:buNone/>
            </a:pPr>
            <a:r>
              <a:rPr lang="hu-HU" i="1" dirty="0" smtClean="0"/>
              <a:t>Bárcsak ennénk valami finomat!</a:t>
            </a:r>
          </a:p>
        </p:txBody>
      </p:sp>
    </p:spTree>
    <p:extLst>
      <p:ext uri="{BB962C8B-B14F-4D97-AF65-F5344CB8AC3E}">
        <p14:creationId xmlns:p14="http://schemas.microsoft.com/office/powerpoint/2010/main" val="875477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óhajtó mondat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hu-HU" dirty="0" smtClean="0"/>
              <a:t>2. Kötelező felszólító módú igealak (csak mediális vagy létige!) + fakultatív modális partikulák (</a:t>
            </a:r>
            <a:r>
              <a:rPr lang="hu-HU" i="1" dirty="0" smtClean="0"/>
              <a:t>csak, hadd</a:t>
            </a:r>
            <a:r>
              <a:rPr lang="hu-HU" dirty="0" smtClean="0"/>
              <a:t>)</a:t>
            </a:r>
          </a:p>
          <a:p>
            <a:pPr marL="68580" indent="0">
              <a:buNone/>
            </a:pPr>
            <a:r>
              <a:rPr lang="hu-HU" dirty="0" smtClean="0"/>
              <a:t>–</a:t>
            </a:r>
            <a:r>
              <a:rPr lang="hu-HU" dirty="0"/>
              <a:t> a mediális ige felszólító módja vágyat, kívánságot fogalmaz meg (pl. </a:t>
            </a:r>
            <a:r>
              <a:rPr lang="hu-HU" i="1" dirty="0"/>
              <a:t>Gyógyulj meg!</a:t>
            </a:r>
            <a:r>
              <a:rPr lang="hu-HU" dirty="0"/>
              <a:t>); </a:t>
            </a:r>
          </a:p>
          <a:p>
            <a:pPr marL="68580" indent="0">
              <a:buNone/>
            </a:pPr>
            <a:r>
              <a:rPr lang="hu-HU" dirty="0"/>
              <a:t>– létige szerepel felszólító módban (óhaj, kívánság, ráhagyás kifejezésében) (pl. </a:t>
            </a:r>
            <a:r>
              <a:rPr lang="hu-HU" i="1" dirty="0"/>
              <a:t>Legyen kívánságod szerint!</a:t>
            </a:r>
            <a:r>
              <a:rPr lang="hu-HU" dirty="0"/>
              <a:t>); </a:t>
            </a:r>
          </a:p>
          <a:p>
            <a:pPr marL="68580" indent="0">
              <a:buNone/>
            </a:pPr>
            <a:r>
              <a:rPr lang="hu-HU" dirty="0"/>
              <a:t>– az összetett állítmány segédigéje felszólító módú (pl. </a:t>
            </a:r>
            <a:r>
              <a:rPr lang="hu-HU" i="1" dirty="0"/>
              <a:t>Csak ne légy beteg a fagylalttól!</a:t>
            </a:r>
            <a:r>
              <a:rPr lang="hu-HU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69100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óhajtó mondat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hu-HU" dirty="0"/>
              <a:t>Kevésbé tipikus </a:t>
            </a:r>
            <a:r>
              <a:rPr lang="hu-HU" dirty="0" smtClean="0"/>
              <a:t>esetek: </a:t>
            </a:r>
            <a:endParaRPr lang="hu-HU" dirty="0"/>
          </a:p>
          <a:p>
            <a:r>
              <a:rPr lang="hu-HU" dirty="0" smtClean="0"/>
              <a:t>HADD –</a:t>
            </a:r>
            <a:r>
              <a:rPr lang="hu-HU" dirty="0"/>
              <a:t> cselekvő ige felszólító módja a </a:t>
            </a:r>
            <a:r>
              <a:rPr lang="hu-HU" i="1" dirty="0"/>
              <a:t>hadd </a:t>
            </a:r>
            <a:r>
              <a:rPr lang="hu-HU" dirty="0"/>
              <a:t>partikula mellett kérés, ráhagyás, kívánság kifejezésére alkalmas </a:t>
            </a:r>
            <a:r>
              <a:rPr lang="hu-HU" i="1" dirty="0"/>
              <a:t>(Hadd menjenek a gyerekek</a:t>
            </a:r>
            <a:r>
              <a:rPr lang="hu-HU" i="1" dirty="0" smtClean="0"/>
              <a:t>!)</a:t>
            </a:r>
            <a:endParaRPr lang="hu-HU" dirty="0"/>
          </a:p>
          <a:p>
            <a:r>
              <a:rPr lang="hu-HU" dirty="0" smtClean="0"/>
              <a:t>NEM ÉLŐ/NEM CSELEKVŐ ALANY –</a:t>
            </a:r>
            <a:r>
              <a:rPr lang="hu-HU" dirty="0"/>
              <a:t> cselekvő ige felszólító módja [nem élő/nem cselekvő] jegyű alany mellett (pl. </a:t>
            </a:r>
            <a:r>
              <a:rPr lang="hu-HU" i="1" dirty="0"/>
              <a:t>Kísérjen utadon sok szerencse!</a:t>
            </a:r>
            <a:r>
              <a:rPr lang="hu-HU" dirty="0"/>
              <a:t>). </a:t>
            </a:r>
          </a:p>
          <a:p>
            <a:r>
              <a:rPr lang="hu-HU" dirty="0" smtClean="0"/>
              <a:t>SZENVEDŐ IGE -  Szenvedő </a:t>
            </a:r>
            <a:r>
              <a:rPr lang="hu-HU" dirty="0"/>
              <a:t>ige felszólító módjának sincs közvetlen felszólítottja (az eszközhatározó sem tekinthető annak), például </a:t>
            </a:r>
            <a:r>
              <a:rPr lang="hu-HU" i="1" dirty="0"/>
              <a:t>Engedtessék meg, …, Töröltessék el minden népellenes rendelet.</a:t>
            </a:r>
            <a:r>
              <a:rPr lang="hu-HU" dirty="0"/>
              <a:t> </a:t>
            </a:r>
            <a:endParaRPr lang="hu-HU" dirty="0" smtClean="0"/>
          </a:p>
          <a:p>
            <a:r>
              <a:rPr lang="hu-HU" dirty="0" smtClean="0"/>
              <a:t>beszélőnek </a:t>
            </a:r>
            <a:r>
              <a:rPr lang="hu-HU" dirty="0"/>
              <a:t>nem áll hatalmában </a:t>
            </a:r>
            <a:r>
              <a:rPr lang="hu-HU" dirty="0" smtClean="0"/>
              <a:t>felszólítani</a:t>
            </a:r>
            <a:r>
              <a:rPr lang="hu-HU" dirty="0"/>
              <a:t>:</a:t>
            </a:r>
            <a:r>
              <a:rPr lang="hu-HU" dirty="0" smtClean="0"/>
              <a:t> a természeti </a:t>
            </a:r>
            <a:r>
              <a:rPr lang="hu-HU" dirty="0"/>
              <a:t>erőknek (</a:t>
            </a:r>
            <a:r>
              <a:rPr lang="hu-HU" dirty="0" err="1"/>
              <a:t>causalis</a:t>
            </a:r>
            <a:r>
              <a:rPr lang="hu-HU" dirty="0"/>
              <a:t> eset) és/vagy a hitvilág alakjainak felszólítása </a:t>
            </a:r>
            <a:r>
              <a:rPr lang="hu-HU" i="1" dirty="0"/>
              <a:t>(’</a:t>
            </a:r>
            <a:r>
              <a:rPr lang="hu-HU" i="1" dirty="0" err="1"/>
              <a:t>Isten</a:t>
            </a:r>
            <a:r>
              <a:rPr lang="hu-HU" i="1" dirty="0"/>
              <a:t>, áldd meg a magyart</a:t>
            </a:r>
            <a:r>
              <a:rPr lang="hu-HU" i="1" dirty="0" smtClean="0"/>
              <a:t>…!’)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9093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ó">
  <a:themeElements>
    <a:clrScheme name="Metró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ó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ó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1549</TotalTime>
  <Words>1640</Words>
  <Application>Microsoft Office PowerPoint</Application>
  <PresentationFormat>Diavetítés a képernyőre (4:3 oldalarány)</PresentationFormat>
  <Paragraphs>198</Paragraphs>
  <Slides>33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34" baseType="lpstr">
      <vt:lpstr>Metró</vt:lpstr>
      <vt:lpstr>Mondattan 6.</vt:lpstr>
      <vt:lpstr>A mondatfajták</vt:lpstr>
      <vt:lpstr>A mondatfajták</vt:lpstr>
      <vt:lpstr>A mondatfajták</vt:lpstr>
      <vt:lpstr>Van felkiáltó mondat?</vt:lpstr>
      <vt:lpstr>A kijelentő mondat</vt:lpstr>
      <vt:lpstr>Az óhajtó mondat</vt:lpstr>
      <vt:lpstr>Az óhajtó mondat </vt:lpstr>
      <vt:lpstr>Az óhajtó mondat</vt:lpstr>
      <vt:lpstr>A felszólító mondat</vt:lpstr>
      <vt:lpstr>A kérdő mondat</vt:lpstr>
      <vt:lpstr>A kérdő mondat</vt:lpstr>
      <vt:lpstr>A felkiáltó mondat</vt:lpstr>
      <vt:lpstr>Az összetett mondatok és a mondatfajták</vt:lpstr>
      <vt:lpstr>Ámde!</vt:lpstr>
      <vt:lpstr>A modalitás</vt:lpstr>
      <vt:lpstr>A modalitás</vt:lpstr>
      <vt:lpstr>A modalitás</vt:lpstr>
      <vt:lpstr>A modalitás</vt:lpstr>
      <vt:lpstr>A modalitás</vt:lpstr>
      <vt:lpstr>A modalitás</vt:lpstr>
      <vt:lpstr>A modalitás</vt:lpstr>
      <vt:lpstr>A modalitás</vt:lpstr>
      <vt:lpstr>A modalitás és a mondatfajták </vt:lpstr>
      <vt:lpstr>Modális kiegészítő értékek</vt:lpstr>
      <vt:lpstr>Módbeli segédigék?</vt:lpstr>
      <vt:lpstr>Módbeli segédigék?</vt:lpstr>
      <vt:lpstr>Módbeli segédigék?</vt:lpstr>
      <vt:lpstr>Módbeli segédigék?</vt:lpstr>
      <vt:lpstr>Módbeli segédigék?</vt:lpstr>
      <vt:lpstr>Módbeli segédigék?</vt:lpstr>
      <vt:lpstr>Módbeli segédigék?</vt:lpstr>
      <vt:lpstr>Módbeli segédigék?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Mondattan 6.</dc:title>
  <dc:creator>Dér Csilla</dc:creator>
  <cp:lastModifiedBy>Dér Csilla</cp:lastModifiedBy>
  <cp:revision>168</cp:revision>
  <dcterms:created xsi:type="dcterms:W3CDTF">2015-04-06T10:52:38Z</dcterms:created>
  <dcterms:modified xsi:type="dcterms:W3CDTF">2015-04-13T16:28:43Z</dcterms:modified>
</cp:coreProperties>
</file>