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81" r:id="rId7"/>
    <p:sldId id="261" r:id="rId8"/>
    <p:sldId id="262" r:id="rId9"/>
    <p:sldId id="276" r:id="rId10"/>
    <p:sldId id="263" r:id="rId11"/>
    <p:sldId id="282" r:id="rId12"/>
    <p:sldId id="277" r:id="rId13"/>
    <p:sldId id="278" r:id="rId14"/>
    <p:sldId id="279" r:id="rId15"/>
    <p:sldId id="280" r:id="rId16"/>
    <p:sldId id="265" r:id="rId17"/>
    <p:sldId id="266" r:id="rId18"/>
    <p:sldId id="267" r:id="rId19"/>
    <p:sldId id="268" r:id="rId20"/>
    <p:sldId id="269" r:id="rId21"/>
    <p:sldId id="270" r:id="rId22"/>
    <p:sldId id="283" r:id="rId23"/>
    <p:sldId id="271" r:id="rId24"/>
    <p:sldId id="272" r:id="rId25"/>
    <p:sldId id="273" r:id="rId26"/>
    <p:sldId id="274" r:id="rId27"/>
    <p:sldId id="275" r:id="rId28"/>
    <p:sldId id="284" r:id="rId2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Világos stílus 1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Világos stílus 1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Világos stílus 1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Közepesen sötét stílus 1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B332-D700-4CD8-ACF5-C004E07F586D}" type="datetimeFigureOut">
              <a:rPr lang="hu-HU" smtClean="0"/>
              <a:t>2015.03.15.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3945-3A2E-48EA-B372-3D7E4D9F583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B332-D700-4CD8-ACF5-C004E07F586D}" type="datetimeFigureOut">
              <a:rPr lang="hu-HU" smtClean="0"/>
              <a:t>2015.03.15.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3945-3A2E-48EA-B372-3D7E4D9F583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B332-D700-4CD8-ACF5-C004E07F586D}" type="datetimeFigureOut">
              <a:rPr lang="hu-HU" smtClean="0"/>
              <a:t>2015.03.15.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3945-3A2E-48EA-B372-3D7E4D9F583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B332-D700-4CD8-ACF5-C004E07F586D}" type="datetimeFigureOut">
              <a:rPr lang="hu-HU" smtClean="0"/>
              <a:t>2015.03.15.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3945-3A2E-48EA-B372-3D7E4D9F583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B332-D700-4CD8-ACF5-C004E07F586D}" type="datetimeFigureOut">
              <a:rPr lang="hu-HU" smtClean="0"/>
              <a:t>2015.03.15.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7E13945-3A2E-48EA-B372-3D7E4D9F583C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B332-D700-4CD8-ACF5-C004E07F586D}" type="datetimeFigureOut">
              <a:rPr lang="hu-HU" smtClean="0"/>
              <a:t>2015.03.15.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3945-3A2E-48EA-B372-3D7E4D9F583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B332-D700-4CD8-ACF5-C004E07F586D}" type="datetimeFigureOut">
              <a:rPr lang="hu-HU" smtClean="0"/>
              <a:t>2015.03.15.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3945-3A2E-48EA-B372-3D7E4D9F583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B332-D700-4CD8-ACF5-C004E07F586D}" type="datetimeFigureOut">
              <a:rPr lang="hu-HU" smtClean="0"/>
              <a:t>2015.03.15.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3945-3A2E-48EA-B372-3D7E4D9F583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B332-D700-4CD8-ACF5-C004E07F586D}" type="datetimeFigureOut">
              <a:rPr lang="hu-HU" smtClean="0"/>
              <a:t>2015.03.15.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3945-3A2E-48EA-B372-3D7E4D9F583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B332-D700-4CD8-ACF5-C004E07F586D}" type="datetimeFigureOut">
              <a:rPr lang="hu-HU" smtClean="0"/>
              <a:t>2015.03.15.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3945-3A2E-48EA-B372-3D7E4D9F583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B332-D700-4CD8-ACF5-C004E07F586D}" type="datetimeFigureOut">
              <a:rPr lang="hu-HU" smtClean="0"/>
              <a:t>2015.03.15.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3945-3A2E-48EA-B372-3D7E4D9F583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D0B332-D700-4CD8-ACF5-C004E07F586D}" type="datetimeFigureOut">
              <a:rPr lang="hu-HU" smtClean="0"/>
              <a:t>2015.03.15.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E13945-3A2E-48EA-B372-3D7E4D9F583C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Szintagmatan, mondattan 5.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/>
              <a:t>A mondat fogalma, rendszer- és szövegmondat. </a:t>
            </a:r>
            <a:endParaRPr lang="hu-HU" dirty="0"/>
          </a:p>
          <a:p>
            <a:r>
              <a:rPr lang="hu-HU" b="1" dirty="0"/>
              <a:t>A mondatok szerkezet szerinti osztályozása.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7516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Megnyilatkozás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GRAMMATIKAILAG </a:t>
            </a:r>
            <a:r>
              <a:rPr lang="hu-HU" dirty="0"/>
              <a:t>HELYES</a:t>
            </a:r>
          </a:p>
          <a:p>
            <a:r>
              <a:rPr lang="hu-HU" dirty="0" smtClean="0"/>
              <a:t>GRAMMATIKAILAG </a:t>
            </a:r>
            <a:r>
              <a:rPr lang="hu-HU" dirty="0"/>
              <a:t>HIBÁS</a:t>
            </a:r>
          </a:p>
          <a:p>
            <a:r>
              <a:rPr lang="hu-HU" dirty="0" smtClean="0"/>
              <a:t>PRAGMATIKAILAG </a:t>
            </a:r>
            <a:r>
              <a:rPr lang="hu-HU" dirty="0"/>
              <a:t>MEGFELELŐ</a:t>
            </a:r>
          </a:p>
          <a:p>
            <a:r>
              <a:rPr lang="hu-HU" dirty="0"/>
              <a:t>PRAGMATIKAILAG NEM MEGFELELŐ: </a:t>
            </a:r>
            <a:endParaRPr lang="hu-HU" dirty="0" smtClean="0"/>
          </a:p>
          <a:p>
            <a:pPr marL="137160" indent="0">
              <a:buNone/>
            </a:pPr>
            <a:r>
              <a:rPr lang="hu-HU" i="1" dirty="0" err="1" smtClean="0"/>
              <a:t>-</a:t>
            </a:r>
            <a:r>
              <a:rPr lang="hu-HU" i="1" dirty="0" err="1"/>
              <a:t>Nem</a:t>
            </a:r>
            <a:r>
              <a:rPr lang="hu-HU" i="1" dirty="0"/>
              <a:t> nyitnátok ki az ablakot, rosszul vagyok… </a:t>
            </a:r>
            <a:endParaRPr lang="hu-HU" i="1" dirty="0" smtClean="0"/>
          </a:p>
          <a:p>
            <a:pPr marL="137160" indent="0">
              <a:buNone/>
            </a:pPr>
            <a:r>
              <a:rPr lang="hu-HU" dirty="0" smtClean="0"/>
              <a:t>– </a:t>
            </a:r>
            <a:r>
              <a:rPr lang="hu-HU" i="1" dirty="0"/>
              <a:t>Nem nyitjuk ki.</a:t>
            </a:r>
            <a:endParaRPr lang="hu-HU" dirty="0"/>
          </a:p>
          <a:p>
            <a:pPr marL="13716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6922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Spontán szövegek </a:t>
            </a:r>
            <a:br>
              <a:rPr lang="hu-HU" dirty="0"/>
            </a:br>
            <a:r>
              <a:rPr lang="hu-HU" dirty="0"/>
              <a:t>mondatokra tagolása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hu-HU" dirty="0" smtClean="0"/>
              <a:t>A: </a:t>
            </a:r>
            <a:r>
              <a:rPr lang="hu-HU" dirty="0"/>
              <a:t>hát </a:t>
            </a:r>
            <a:r>
              <a:rPr lang="hu-HU" dirty="0" smtClean="0"/>
              <a:t>igen </a:t>
            </a:r>
            <a:r>
              <a:rPr lang="hu-HU" dirty="0" err="1"/>
              <a:t>nemtom</a:t>
            </a:r>
            <a:r>
              <a:rPr lang="hu-HU" dirty="0"/>
              <a:t> </a:t>
            </a:r>
            <a:r>
              <a:rPr lang="hu-HU" dirty="0" smtClean="0"/>
              <a:t> </a:t>
            </a:r>
            <a:r>
              <a:rPr lang="hu-HU" dirty="0"/>
              <a:t>a Római Fürdőnél </a:t>
            </a:r>
            <a:r>
              <a:rPr lang="hu-HU" dirty="0" err="1"/>
              <a:t>há</a:t>
            </a:r>
            <a:r>
              <a:rPr lang="hu-HU" dirty="0"/>
              <a:t> </a:t>
            </a:r>
            <a:r>
              <a:rPr lang="hu-HU" dirty="0" err="1" smtClean="0"/>
              <a:t>nemtom</a:t>
            </a:r>
            <a:r>
              <a:rPr lang="hu-HU" dirty="0" smtClean="0"/>
              <a:t> </a:t>
            </a:r>
            <a:r>
              <a:rPr lang="hu-HU" dirty="0" err="1" smtClean="0"/>
              <a:t>ööö</a:t>
            </a:r>
            <a:r>
              <a:rPr lang="hu-HU" dirty="0" smtClean="0"/>
              <a:t> mindenki </a:t>
            </a:r>
            <a:r>
              <a:rPr lang="hu-HU" dirty="0"/>
              <a:t>mondják azt </a:t>
            </a:r>
            <a:r>
              <a:rPr lang="hu-HU" dirty="0" smtClean="0"/>
              <a:t> </a:t>
            </a:r>
            <a:r>
              <a:rPr lang="hu-HU" dirty="0"/>
              <a:t>hogy használjuk </a:t>
            </a:r>
            <a:r>
              <a:rPr lang="hu-HU" dirty="0" err="1"/>
              <a:t>aa</a:t>
            </a:r>
            <a:r>
              <a:rPr lang="hu-HU" dirty="0"/>
              <a:t> a </a:t>
            </a:r>
            <a:r>
              <a:rPr lang="hu-HU" dirty="0" err="1"/>
              <a:t>a</a:t>
            </a:r>
            <a:r>
              <a:rPr lang="hu-HU" dirty="0"/>
              <a:t> </a:t>
            </a:r>
            <a:r>
              <a:rPr lang="hu-HU" dirty="0" err="1"/>
              <a:t>aa</a:t>
            </a:r>
            <a:r>
              <a:rPr lang="hu-HU" dirty="0"/>
              <a:t> </a:t>
            </a:r>
            <a:r>
              <a:rPr lang="hu-HU" dirty="0" err="1"/>
              <a:t>azoka-</a:t>
            </a:r>
            <a:r>
              <a:rPr lang="hu-HU" dirty="0"/>
              <a:t> e- ezeket a kis sárga dobozokat </a:t>
            </a:r>
            <a:r>
              <a:rPr lang="hu-HU" dirty="0" smtClean="0"/>
              <a:t> </a:t>
            </a:r>
            <a:r>
              <a:rPr lang="hu-HU" dirty="0"/>
              <a:t>a </a:t>
            </a:r>
            <a:r>
              <a:rPr lang="hu-HU" dirty="0" smtClean="0"/>
              <a:t> </a:t>
            </a:r>
            <a:r>
              <a:rPr lang="hu-HU" dirty="0" err="1"/>
              <a:t>a</a:t>
            </a:r>
            <a:r>
              <a:rPr lang="hu-HU" dirty="0"/>
              <a:t> villamosnál meg az ilyeneknél </a:t>
            </a:r>
            <a:r>
              <a:rPr lang="hu-HU" dirty="0" smtClean="0"/>
              <a:t> </a:t>
            </a:r>
            <a:r>
              <a:rPr lang="hu-HU" dirty="0" err="1"/>
              <a:t>há</a:t>
            </a:r>
            <a:r>
              <a:rPr lang="hu-HU" dirty="0"/>
              <a:t> </a:t>
            </a:r>
            <a:r>
              <a:rPr lang="hu-HU" dirty="0" smtClean="0"/>
              <a:t>mondom  </a:t>
            </a:r>
            <a:r>
              <a:rPr lang="hu-HU" dirty="0"/>
              <a:t>oké egyszer </a:t>
            </a:r>
            <a:r>
              <a:rPr lang="hu-HU" dirty="0" smtClean="0"/>
              <a:t> </a:t>
            </a:r>
            <a:r>
              <a:rPr lang="hu-HU" dirty="0"/>
              <a:t>bedobtam </a:t>
            </a:r>
            <a:r>
              <a:rPr lang="hu-HU" dirty="0" smtClean="0"/>
              <a:t> </a:t>
            </a:r>
            <a:r>
              <a:rPr lang="hu-HU" dirty="0" err="1"/>
              <a:t>vát</a:t>
            </a:r>
            <a:r>
              <a:rPr lang="hu-HU" dirty="0"/>
              <a:t> is disz </a:t>
            </a:r>
            <a:r>
              <a:rPr lang="hu-HU" dirty="0" smtClean="0"/>
              <a:t>jegy  </a:t>
            </a:r>
            <a:r>
              <a:rPr lang="hu-HU" dirty="0"/>
              <a:t>hol van </a:t>
            </a:r>
            <a:r>
              <a:rPr lang="hu-HU" dirty="0" smtClean="0"/>
              <a:t> </a:t>
            </a:r>
            <a:r>
              <a:rPr lang="hu-HU" dirty="0"/>
              <a:t>nincs jegy </a:t>
            </a:r>
            <a:r>
              <a:rPr lang="hu-HU" dirty="0" smtClean="0"/>
              <a:t> </a:t>
            </a:r>
            <a:r>
              <a:rPr lang="hu-HU" dirty="0" err="1"/>
              <a:t>há</a:t>
            </a:r>
            <a:r>
              <a:rPr lang="hu-HU" dirty="0"/>
              <a:t> </a:t>
            </a:r>
            <a:r>
              <a:rPr lang="hu-HU" dirty="0" err="1" smtClean="0"/>
              <a:t>mom</a:t>
            </a:r>
            <a:r>
              <a:rPr lang="hu-HU" dirty="0" smtClean="0"/>
              <a:t> jó </a:t>
            </a:r>
            <a:r>
              <a:rPr lang="hu-HU" dirty="0"/>
              <a:t>van én </a:t>
            </a:r>
            <a:r>
              <a:rPr lang="hu-HU" dirty="0" smtClean="0"/>
              <a:t>akkor </a:t>
            </a:r>
            <a:r>
              <a:rPr lang="hu-HU" dirty="0"/>
              <a:t>nem veszek </a:t>
            </a:r>
            <a:r>
              <a:rPr lang="hu-HU" dirty="0" smtClean="0"/>
              <a:t> </a:t>
            </a:r>
            <a:r>
              <a:rPr lang="hu-HU" dirty="0"/>
              <a:t>igen </a:t>
            </a:r>
            <a:r>
              <a:rPr lang="hu-HU" dirty="0" smtClean="0"/>
              <a:t> </a:t>
            </a:r>
            <a:r>
              <a:rPr lang="hu-HU" dirty="0"/>
              <a:t>megyünk </a:t>
            </a:r>
            <a:r>
              <a:rPr lang="hu-HU" dirty="0" err="1"/>
              <a:t>ööö</a:t>
            </a:r>
            <a:r>
              <a:rPr lang="hu-HU" dirty="0"/>
              <a:t> Árpád híd fele </a:t>
            </a:r>
            <a:r>
              <a:rPr lang="hu-HU" dirty="0" smtClean="0"/>
              <a:t> </a:t>
            </a:r>
            <a:r>
              <a:rPr lang="hu-HU" dirty="0"/>
              <a:t>és jön az ellenőr </a:t>
            </a:r>
            <a:r>
              <a:rPr lang="hu-HU" dirty="0" smtClean="0"/>
              <a:t> </a:t>
            </a:r>
            <a:r>
              <a:rPr lang="hu-HU" dirty="0"/>
              <a:t>mondom </a:t>
            </a:r>
            <a:r>
              <a:rPr lang="hu-HU" dirty="0" smtClean="0"/>
              <a:t> </a:t>
            </a:r>
            <a:r>
              <a:rPr lang="hu-HU" dirty="0"/>
              <a:t>tudod mit öreg </a:t>
            </a:r>
            <a:r>
              <a:rPr lang="hu-HU" dirty="0" smtClean="0"/>
              <a:t> </a:t>
            </a:r>
            <a:r>
              <a:rPr lang="hu-HU" dirty="0"/>
              <a:t>erre mondta hogy jegyeket </a:t>
            </a:r>
            <a:r>
              <a:rPr lang="hu-HU" dirty="0" smtClean="0"/>
              <a:t> </a:t>
            </a:r>
            <a:r>
              <a:rPr lang="hu-HU" dirty="0" err="1"/>
              <a:t>há</a:t>
            </a:r>
            <a:r>
              <a:rPr lang="hu-HU" dirty="0"/>
              <a:t> </a:t>
            </a:r>
            <a:r>
              <a:rPr lang="hu-HU" dirty="0" smtClean="0"/>
              <a:t>mondom  </a:t>
            </a:r>
            <a:r>
              <a:rPr lang="hu-HU" dirty="0"/>
              <a:t>ott van a </a:t>
            </a:r>
            <a:r>
              <a:rPr lang="hu-HU" dirty="0" err="1"/>
              <a:t>mmm</a:t>
            </a:r>
            <a:r>
              <a:rPr lang="hu-HU" dirty="0"/>
              <a:t> sárga dobozba </a:t>
            </a:r>
            <a:r>
              <a:rPr lang="hu-HU" dirty="0" smtClean="0"/>
              <a:t> </a:t>
            </a:r>
            <a:r>
              <a:rPr lang="hu-HU" dirty="0"/>
              <a:t>odaadtam a kétszáz forintot nem adta ki </a:t>
            </a:r>
            <a:r>
              <a:rPr lang="hu-HU" dirty="0" smtClean="0"/>
              <a:t> </a:t>
            </a:r>
            <a:r>
              <a:rPr lang="hu-HU" dirty="0"/>
              <a:t>maga kamuzik </a:t>
            </a:r>
            <a:r>
              <a:rPr lang="hu-HU" dirty="0" smtClean="0"/>
              <a:t> </a:t>
            </a:r>
            <a:r>
              <a:rPr lang="hu-HU" dirty="0"/>
              <a:t>v </a:t>
            </a:r>
            <a:r>
              <a:rPr lang="hu-HU" dirty="0" err="1"/>
              <a:t>vm</a:t>
            </a:r>
            <a:r>
              <a:rPr lang="hu-HU" dirty="0"/>
              <a:t> maga hazudik </a:t>
            </a:r>
            <a:r>
              <a:rPr lang="hu-HU" dirty="0" smtClean="0"/>
              <a:t> </a:t>
            </a:r>
            <a:r>
              <a:rPr lang="hu-HU" dirty="0"/>
              <a:t>mondom </a:t>
            </a:r>
            <a:r>
              <a:rPr lang="hu-HU" dirty="0" err="1"/>
              <a:t>figyi</a:t>
            </a:r>
            <a:r>
              <a:rPr lang="hu-HU" dirty="0"/>
              <a:t> ne akadályozd meg hogy most leszálljak </a:t>
            </a:r>
          </a:p>
          <a:p>
            <a:pPr marL="137160" indent="0">
              <a:buNone/>
            </a:pPr>
            <a:r>
              <a:rPr lang="hu-HU" dirty="0" smtClean="0"/>
              <a:t>T1: </a:t>
            </a:r>
            <a:r>
              <a:rPr lang="hu-HU" dirty="0"/>
              <a:t>persze</a:t>
            </a:r>
          </a:p>
          <a:p>
            <a:pPr marL="137160" indent="0">
              <a:buNone/>
            </a:pPr>
            <a:r>
              <a:rPr lang="hu-HU" dirty="0"/>
              <a:t>A </a:t>
            </a:r>
            <a:r>
              <a:rPr lang="hu-HU" dirty="0" err="1"/>
              <a:t>há</a:t>
            </a:r>
            <a:r>
              <a:rPr lang="hu-HU" dirty="0"/>
              <a:t> mondom </a:t>
            </a:r>
            <a:r>
              <a:rPr lang="hu-HU" dirty="0" smtClean="0"/>
              <a:t> </a:t>
            </a:r>
            <a:r>
              <a:rPr lang="hu-HU" dirty="0"/>
              <a:t>s ő elkezdte rángatni a kezemet mondom rendőrt hívjak </a:t>
            </a:r>
            <a:r>
              <a:rPr lang="hu-HU" dirty="0" smtClean="0"/>
              <a:t> </a:t>
            </a:r>
            <a:r>
              <a:rPr lang="hu-HU" dirty="0" err="1"/>
              <a:t>hozzámnyúlsz</a:t>
            </a:r>
            <a:r>
              <a:rPr lang="hu-HU" dirty="0"/>
              <a:t> </a:t>
            </a:r>
            <a:r>
              <a:rPr lang="hu-HU" dirty="0" smtClean="0"/>
              <a:t> </a:t>
            </a:r>
            <a:r>
              <a:rPr lang="hu-HU" dirty="0"/>
              <a:t>nem nyúlhatsz hozzám </a:t>
            </a:r>
            <a:r>
              <a:rPr lang="hu-HU" dirty="0" smtClean="0"/>
              <a:t> </a:t>
            </a:r>
            <a:r>
              <a:rPr lang="hu-HU" dirty="0"/>
              <a:t>hiába ö hiába ez a te területed </a:t>
            </a:r>
            <a:r>
              <a:rPr lang="hu-HU" dirty="0" smtClean="0"/>
              <a:t> </a:t>
            </a:r>
            <a:r>
              <a:rPr lang="hu-HU" dirty="0"/>
              <a:t>nem nyúlhatsz </a:t>
            </a:r>
            <a:r>
              <a:rPr lang="hu-HU" dirty="0" smtClean="0"/>
              <a:t>hozzám</a:t>
            </a:r>
            <a:endParaRPr lang="hu-HU" dirty="0"/>
          </a:p>
          <a:p>
            <a:pPr marL="137160" indent="0">
              <a:buNone/>
            </a:pPr>
            <a:r>
              <a:rPr lang="hu-HU" dirty="0" smtClean="0"/>
              <a:t>T1: </a:t>
            </a:r>
            <a:r>
              <a:rPr lang="hu-HU" dirty="0"/>
              <a:t>de 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758511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Spontán szövegek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mondatokra </a:t>
            </a:r>
            <a:r>
              <a:rPr lang="hu-HU" dirty="0"/>
              <a:t>tagolása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hu-HU" dirty="0" smtClean="0"/>
              <a:t>Szakirodalom: </a:t>
            </a:r>
          </a:p>
          <a:p>
            <a:pPr marL="137160" indent="0">
              <a:buNone/>
            </a:pPr>
            <a:r>
              <a:rPr lang="hu-HU" dirty="0" smtClean="0"/>
              <a:t>Németh </a:t>
            </a:r>
            <a:r>
              <a:rPr lang="hu-HU" dirty="0"/>
              <a:t>T. Enikő 1996: </a:t>
            </a:r>
            <a:r>
              <a:rPr lang="hu-HU" i="1" dirty="0"/>
              <a:t>A szóbeli diskurzusok </a:t>
            </a:r>
            <a:r>
              <a:rPr lang="hu-HU" i="1" dirty="0" err="1"/>
              <a:t>megnyilatkozáspéldányokra</a:t>
            </a:r>
            <a:r>
              <a:rPr lang="hu-HU" i="1" dirty="0"/>
              <a:t> tagolása.</a:t>
            </a:r>
            <a:r>
              <a:rPr lang="hu-HU" dirty="0"/>
              <a:t> Nyelvtudományi Értekezések 142. Budapest: Akadémiai Kiadó.</a:t>
            </a:r>
          </a:p>
          <a:p>
            <a:pPr marL="137160" lvl="0" indent="0">
              <a:buNone/>
            </a:pPr>
            <a:r>
              <a:rPr lang="hu-HU" dirty="0" smtClean="0"/>
              <a:t>1. lépés</a:t>
            </a:r>
            <a:r>
              <a:rPr lang="hu-HU" dirty="0"/>
              <a:t>: </a:t>
            </a:r>
            <a:r>
              <a:rPr lang="hu-HU" dirty="0" err="1"/>
              <a:t>hezitációs</a:t>
            </a:r>
            <a:r>
              <a:rPr lang="hu-HU" dirty="0"/>
              <a:t> elemek kiszűrése (a kognitív folyamat zavarát tükrözik, nincs nyelvi, nyelvhasználati funkciójuk), pl. ismétlés, téves kezdés, kitöltött és kitöltetlen szünet</a:t>
            </a:r>
          </a:p>
          <a:p>
            <a:pPr marL="137160" lvl="0" indent="0">
              <a:buNone/>
            </a:pPr>
            <a:r>
              <a:rPr lang="hu-HU" dirty="0" smtClean="0"/>
              <a:t>2. lépés</a:t>
            </a:r>
            <a:r>
              <a:rPr lang="hu-HU" dirty="0"/>
              <a:t>: intonációs átirat, a dallamhatár alappontját keressük</a:t>
            </a:r>
          </a:p>
          <a:p>
            <a:pPr marL="137160" lvl="0" indent="0">
              <a:buNone/>
            </a:pPr>
            <a:r>
              <a:rPr lang="hu-HU" dirty="0" smtClean="0"/>
              <a:t>3. szegmentálás</a:t>
            </a:r>
            <a:r>
              <a:rPr lang="hu-HU" dirty="0"/>
              <a:t>:</a:t>
            </a:r>
          </a:p>
          <a:p>
            <a:pPr lvl="1"/>
            <a:r>
              <a:rPr lang="hu-HU" dirty="0"/>
              <a:t>intonációs szempontok (DE: gyakori a félig eső dallamra végződő megnyilatkozás)</a:t>
            </a:r>
          </a:p>
          <a:p>
            <a:pPr lvl="1"/>
            <a:r>
              <a:rPr lang="hu-HU" dirty="0"/>
              <a:t>mondattal való kapcsolatba </a:t>
            </a:r>
            <a:r>
              <a:rPr lang="hu-HU" dirty="0" smtClean="0"/>
              <a:t>hozhatóság</a:t>
            </a:r>
          </a:p>
          <a:p>
            <a:pPr lvl="1"/>
            <a:r>
              <a:rPr lang="hu-HU" dirty="0" smtClean="0"/>
              <a:t>pragmatikai </a:t>
            </a:r>
            <a:r>
              <a:rPr lang="hu-HU" dirty="0"/>
              <a:t>szegmentálási szempontok (pl. kötőszók funkciója pragmatikai-e vagy sem)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4656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Spontán szövegek </a:t>
            </a:r>
            <a:br>
              <a:rPr lang="hu-HU" dirty="0"/>
            </a:br>
            <a:r>
              <a:rPr lang="hu-HU" dirty="0"/>
              <a:t>mondatokra tagolása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A </a:t>
            </a:r>
            <a:r>
              <a:rPr lang="hu-HU" b="1" dirty="0"/>
              <a:t>mondattal való kapcsolatba hozhatóságról (b) </a:t>
            </a:r>
            <a:r>
              <a:rPr lang="hu-HU" dirty="0"/>
              <a:t>bővebben:</a:t>
            </a:r>
          </a:p>
          <a:p>
            <a:r>
              <a:rPr lang="hu-HU" dirty="0"/>
              <a:t>2 féle </a:t>
            </a:r>
            <a:r>
              <a:rPr lang="hu-HU" dirty="0" err="1"/>
              <a:t>megnyilatkozástípus</a:t>
            </a:r>
            <a:r>
              <a:rPr lang="hu-HU" dirty="0"/>
              <a:t>: </a:t>
            </a:r>
          </a:p>
          <a:p>
            <a:pPr lvl="0"/>
            <a:r>
              <a:rPr lang="hu-HU" b="1" dirty="0"/>
              <a:t>kapcsolatba hozható mondattal: </a:t>
            </a:r>
            <a:endParaRPr lang="hu-HU" dirty="0"/>
          </a:p>
          <a:p>
            <a:pPr lvl="1"/>
            <a:r>
              <a:rPr lang="hu-HU" b="1" dirty="0"/>
              <a:t>mondat formájú</a:t>
            </a:r>
            <a:r>
              <a:rPr lang="hu-HU" dirty="0"/>
              <a:t> </a:t>
            </a:r>
            <a:r>
              <a:rPr lang="hu-HU" b="1" dirty="0" err="1"/>
              <a:t>megnyilatkozástípusok</a:t>
            </a:r>
            <a:r>
              <a:rPr lang="hu-HU" dirty="0"/>
              <a:t>: grammatikailag teljesek, rendelkeznek </a:t>
            </a:r>
            <a:r>
              <a:rPr lang="hu-HU" dirty="0" err="1"/>
              <a:t>vmilyen</a:t>
            </a:r>
            <a:r>
              <a:rPr lang="hu-HU" dirty="0"/>
              <a:t> nyelvi struktúrával, szerkezeti és lexikai állományuk megegyezik </a:t>
            </a:r>
            <a:r>
              <a:rPr lang="hu-HU" dirty="0" err="1"/>
              <a:t>vmelyik</a:t>
            </a:r>
            <a:r>
              <a:rPr lang="hu-HU" dirty="0"/>
              <a:t> jól formált mondatéval</a:t>
            </a:r>
          </a:p>
          <a:p>
            <a:pPr lvl="1"/>
            <a:r>
              <a:rPr lang="hu-HU" b="1" dirty="0"/>
              <a:t>nem mondat formájú </a:t>
            </a:r>
            <a:r>
              <a:rPr lang="hu-HU" b="1" dirty="0" err="1"/>
              <a:t>megnyilatkozástípusok</a:t>
            </a:r>
            <a:r>
              <a:rPr lang="hu-HU" dirty="0"/>
              <a:t>: (csak pragmatikai és nem grammatikai funkciójú) többletelem: </a:t>
            </a:r>
            <a:r>
              <a:rPr lang="hu-HU" b="1" i="1" dirty="0"/>
              <a:t>Egyébként </a:t>
            </a:r>
            <a:r>
              <a:rPr lang="hu-HU" i="1" dirty="0"/>
              <a:t>unalmas állandóan egyedül lenni, bár kétségtelen, hogy az alkotómunkának kedvez az egyedüllét./ </a:t>
            </a:r>
            <a:r>
              <a:rPr lang="hu-HU" b="1" i="1" dirty="0"/>
              <a:t>Vagy mégis </a:t>
            </a:r>
            <a:r>
              <a:rPr lang="hu-HU" i="1" dirty="0"/>
              <a:t>kérsz egy szelet tortát?</a:t>
            </a:r>
            <a:endParaRPr lang="hu-HU" dirty="0"/>
          </a:p>
          <a:p>
            <a:r>
              <a:rPr lang="hu-HU" dirty="0"/>
              <a:t>Hiányosság: kapcsolatba hozhatók jól formált mondatokkal, pl. </a:t>
            </a:r>
            <a:r>
              <a:rPr lang="hu-HU" i="1" dirty="0"/>
              <a:t>Kávét! </a:t>
            </a:r>
            <a:r>
              <a:rPr lang="hu-HU" dirty="0"/>
              <a:t>(egy büfében), </a:t>
            </a:r>
            <a:r>
              <a:rPr lang="hu-HU" i="1" dirty="0"/>
              <a:t>Egy kilót? </a:t>
            </a:r>
            <a:r>
              <a:rPr lang="hu-HU" dirty="0"/>
              <a:t>(a piacon)</a:t>
            </a:r>
          </a:p>
          <a:p>
            <a:pPr marL="13716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9775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Spontán szövegek </a:t>
            </a:r>
            <a:br>
              <a:rPr lang="hu-HU" dirty="0"/>
            </a:br>
            <a:r>
              <a:rPr lang="hu-HU" dirty="0"/>
              <a:t>mondatokra tagolása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hu-HU" b="1" dirty="0"/>
              <a:t>nem hozható kapcsolatba mondattal:</a:t>
            </a:r>
            <a:r>
              <a:rPr lang="hu-HU" dirty="0"/>
              <a:t> egy lexikai egységből állnak (pl. mondatszók, köszönésformulák, üdvözlő és búcsúformák), szintaktikai összetevőként nem fordulhatnak elő a </a:t>
            </a:r>
            <a:r>
              <a:rPr lang="hu-HU" dirty="0" err="1"/>
              <a:t>jólformált</a:t>
            </a:r>
            <a:r>
              <a:rPr lang="hu-HU" dirty="0"/>
              <a:t> mondatok szerkezetében: </a:t>
            </a:r>
          </a:p>
          <a:p>
            <a:pPr lvl="1"/>
            <a:r>
              <a:rPr lang="hu-HU" b="1" dirty="0"/>
              <a:t>indulatszavas</a:t>
            </a:r>
            <a:r>
              <a:rPr lang="hu-HU" dirty="0"/>
              <a:t> </a:t>
            </a:r>
            <a:r>
              <a:rPr lang="hu-HU" dirty="0" err="1"/>
              <a:t>megnyilatkozástípusok</a:t>
            </a:r>
            <a:r>
              <a:rPr lang="hu-HU" dirty="0"/>
              <a:t>, érzelem- (pl. </a:t>
            </a:r>
            <a:r>
              <a:rPr lang="hu-HU" i="1" dirty="0"/>
              <a:t>Ah! Tyű! Jaj! Juj!</a:t>
            </a:r>
            <a:r>
              <a:rPr lang="hu-HU" dirty="0"/>
              <a:t>) és akaratkifejezők (</a:t>
            </a:r>
            <a:r>
              <a:rPr lang="hu-HU" i="1" dirty="0"/>
              <a:t>csitt, pszt, na, hé</a:t>
            </a:r>
            <a:r>
              <a:rPr lang="hu-HU" dirty="0"/>
              <a:t>), hangutánzó és hangfestő szavakat kérdő és felelő szavakat (</a:t>
            </a:r>
            <a:r>
              <a:rPr lang="hu-HU" i="1" dirty="0"/>
              <a:t>he?, na? </a:t>
            </a:r>
            <a:r>
              <a:rPr lang="hu-HU" i="1" u="sng" dirty="0"/>
              <a:t>Igen. Nem</a:t>
            </a:r>
            <a:r>
              <a:rPr lang="hu-HU" u="sng" dirty="0"/>
              <a:t>.</a:t>
            </a:r>
            <a:r>
              <a:rPr lang="hu-HU" dirty="0"/>
              <a:t>), köszönésformák (</a:t>
            </a:r>
            <a:r>
              <a:rPr lang="hu-HU" i="1" dirty="0"/>
              <a:t>Szia! Szervusz!</a:t>
            </a:r>
            <a:r>
              <a:rPr lang="hu-HU" dirty="0"/>
              <a:t>). Ok: pragmatikai funkciójuk elsődleges, jelentésük megadásánál a kontextusra támaszkodhatunk.</a:t>
            </a:r>
          </a:p>
          <a:p>
            <a:pPr lvl="1"/>
            <a:r>
              <a:rPr lang="hu-HU" dirty="0"/>
              <a:t>indulatszó értékkel használt </a:t>
            </a:r>
            <a:r>
              <a:rPr lang="hu-HU" b="1" dirty="0" err="1"/>
              <a:t>idomatikus</a:t>
            </a:r>
            <a:r>
              <a:rPr lang="hu-HU" b="1" dirty="0"/>
              <a:t> kifejezések</a:t>
            </a:r>
            <a:r>
              <a:rPr lang="hu-HU" dirty="0"/>
              <a:t>: </a:t>
            </a:r>
            <a:r>
              <a:rPr lang="hu-HU" i="1" dirty="0"/>
              <a:t>Az iskoláját! A francba! A pokolba! </a:t>
            </a:r>
            <a:r>
              <a:rPr lang="hu-HU" dirty="0"/>
              <a:t>Lehet belső szerkezetük, de azt nem a grammatika hozza létre, nem lehetnek szintaktikai összetevők a mondatban, </a:t>
            </a:r>
            <a:r>
              <a:rPr lang="hu-HU" dirty="0" err="1"/>
              <a:t>pr-ai</a:t>
            </a:r>
            <a:r>
              <a:rPr lang="hu-HU" dirty="0"/>
              <a:t> funkciójuk elsődleges.</a:t>
            </a:r>
          </a:p>
          <a:p>
            <a:pPr marL="13716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78681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Spontán szövegek </a:t>
            </a:r>
            <a:br>
              <a:rPr lang="hu-HU" dirty="0"/>
            </a:br>
            <a:r>
              <a:rPr lang="hu-HU" dirty="0"/>
              <a:t>mondatokra tagolása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Szegmentálási szempontok tehát:</a:t>
            </a:r>
          </a:p>
          <a:p>
            <a:pPr lvl="0"/>
            <a:r>
              <a:rPr lang="hu-HU" dirty="0"/>
              <a:t>dallamhatár </a:t>
            </a:r>
          </a:p>
          <a:p>
            <a:pPr lvl="0"/>
            <a:r>
              <a:rPr lang="hu-HU" dirty="0"/>
              <a:t>szünettartás</a:t>
            </a:r>
          </a:p>
          <a:p>
            <a:pPr lvl="0"/>
            <a:r>
              <a:rPr lang="hu-HU" dirty="0"/>
              <a:t>szintaktikai felépítés, pl. indulatszó után határ van-e? csak grammatikailag összetartozó elemeket vehetünk egybe (akkor a szervetlenek mindig elválnak</a:t>
            </a:r>
            <a:r>
              <a:rPr lang="hu-HU" dirty="0" smtClean="0"/>
              <a:t>)?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275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mondatok osztályozása szerkezetük szerint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0" y="2132856"/>
            <a:ext cx="9038760" cy="3384376"/>
          </a:xfrm>
        </p:spPr>
      </p:pic>
    </p:spTree>
    <p:extLst>
      <p:ext uri="{BB962C8B-B14F-4D97-AF65-F5344CB8AC3E}">
        <p14:creationId xmlns:p14="http://schemas.microsoft.com/office/powerpoint/2010/main" val="1315545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mondatok osztályozása szerkezetük szerint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lvl="0" indent="0">
              <a:buNone/>
            </a:pPr>
            <a:r>
              <a:rPr lang="hu-HU" u="sng" dirty="0"/>
              <a:t>Az egyszerű mondat:</a:t>
            </a:r>
            <a:endParaRPr lang="hu-HU" dirty="0"/>
          </a:p>
          <a:p>
            <a:pPr lvl="0"/>
            <a:r>
              <a:rPr lang="hu-HU" b="1" dirty="0"/>
              <a:t>Egyszerű</a:t>
            </a:r>
            <a:r>
              <a:rPr lang="hu-HU" dirty="0"/>
              <a:t> a mondat, ha </a:t>
            </a:r>
            <a:r>
              <a:rPr lang="hu-HU" b="1" dirty="0"/>
              <a:t>egyetlen tagmondatból</a:t>
            </a:r>
            <a:r>
              <a:rPr lang="hu-HU" dirty="0"/>
              <a:t> áll, azaz </a:t>
            </a:r>
            <a:r>
              <a:rPr lang="hu-HU" b="1" dirty="0"/>
              <a:t>egyetlen alany-állítmányi szerkezetet vagy tagolatlan egységet</a:t>
            </a:r>
            <a:r>
              <a:rPr lang="hu-HU" dirty="0"/>
              <a:t> tartalmaz.</a:t>
            </a:r>
          </a:p>
          <a:p>
            <a:pPr lvl="0"/>
            <a:r>
              <a:rPr lang="hu-HU" dirty="0"/>
              <a:t>Összetett, ha több tagmondatból áll.</a:t>
            </a:r>
          </a:p>
          <a:p>
            <a:pPr lvl="0"/>
            <a:r>
              <a:rPr lang="hu-HU" b="1" dirty="0"/>
              <a:t>A határ egyszerű köztük, nem éles</a:t>
            </a:r>
            <a:r>
              <a:rPr lang="hu-HU" dirty="0"/>
              <a:t>, vannak átmeneti típusok, amelyek esetében nem lehet mindig eldönteni, hogy a mondat egyszerű-e vagy összetett (</a:t>
            </a:r>
            <a:r>
              <a:rPr lang="hu-HU" dirty="0" err="1"/>
              <a:t>Pl</a:t>
            </a:r>
            <a:r>
              <a:rPr lang="hu-HU" dirty="0"/>
              <a:t>: ha a halmozott állítmánynak közös és külön bővítményei is vannak).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9758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mondatok osztályozása szerkezetük szerint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Az egyszerű mondat </a:t>
            </a:r>
            <a:r>
              <a:rPr lang="hu-HU" b="1" dirty="0"/>
              <a:t>tagolt</a:t>
            </a:r>
            <a:r>
              <a:rPr lang="hu-HU" dirty="0"/>
              <a:t>, </a:t>
            </a:r>
            <a:r>
              <a:rPr lang="hu-HU" b="1" dirty="0"/>
              <a:t>ha van benne állítmány</a:t>
            </a:r>
            <a:r>
              <a:rPr lang="hu-HU" dirty="0"/>
              <a:t> (</a:t>
            </a:r>
            <a:r>
              <a:rPr lang="hu-HU" i="1" dirty="0"/>
              <a:t>A nyúl fut</a:t>
            </a:r>
            <a:r>
              <a:rPr lang="hu-HU" dirty="0"/>
              <a:t>.); és tagolatlan akkor, ha nincs, és a mondat nem is igényel állítmánnyal való kiegészítettséget (</a:t>
            </a:r>
            <a:r>
              <a:rPr lang="hu-HU" i="1" dirty="0"/>
              <a:t>Teringettét!</a:t>
            </a:r>
            <a:r>
              <a:rPr lang="hu-HU" dirty="0"/>
              <a:t>).</a:t>
            </a:r>
          </a:p>
          <a:p>
            <a:pPr lvl="0"/>
            <a:r>
              <a:rPr lang="hu-HU" dirty="0"/>
              <a:t>A tagolatlan mondat lehet </a:t>
            </a:r>
            <a:r>
              <a:rPr lang="hu-HU" b="1" dirty="0"/>
              <a:t>szerkesztetlen, ha egyetlen szóból áll</a:t>
            </a:r>
            <a:r>
              <a:rPr lang="hu-HU" dirty="0"/>
              <a:t> (</a:t>
            </a:r>
            <a:r>
              <a:rPr lang="hu-HU" i="1" dirty="0"/>
              <a:t>Puff</a:t>
            </a:r>
            <a:r>
              <a:rPr lang="hu-HU" dirty="0"/>
              <a:t>!); és szerkesztett, ha felbontható szintagmákra, de a szintaktikai szerkezet csúcsán nem az állítmány áll (</a:t>
            </a:r>
            <a:r>
              <a:rPr lang="hu-HU" i="1" dirty="0"/>
              <a:t>Azt a hét meg a nyolcát!</a:t>
            </a:r>
            <a:r>
              <a:rPr lang="hu-HU" dirty="0"/>
              <a:t>).</a:t>
            </a:r>
          </a:p>
          <a:p>
            <a:pPr marL="137160" lvl="0" indent="0">
              <a:buNone/>
            </a:pPr>
            <a:r>
              <a:rPr lang="hu-HU" dirty="0"/>
              <a:t>A tagolt és tagolatlan mondatok közt is vannak </a:t>
            </a:r>
            <a:r>
              <a:rPr lang="hu-HU" b="1" dirty="0"/>
              <a:t>átmenetek</a:t>
            </a:r>
            <a:r>
              <a:rPr lang="hu-HU" dirty="0"/>
              <a:t>. Ilyen például, amikor egy </a:t>
            </a:r>
            <a:r>
              <a:rPr lang="hu-HU" b="1" dirty="0"/>
              <a:t>mondatszó bővítményt vesz fel</a:t>
            </a:r>
            <a:r>
              <a:rPr lang="hu-HU" dirty="0"/>
              <a:t> (</a:t>
            </a:r>
            <a:r>
              <a:rPr lang="hu-HU" i="1" dirty="0"/>
              <a:t>Nesze a pénzed</a:t>
            </a:r>
            <a:r>
              <a:rPr lang="hu-HU" dirty="0"/>
              <a:t>!).</a:t>
            </a:r>
          </a:p>
          <a:p>
            <a:pPr marL="137160" indent="0">
              <a:buNone/>
            </a:pPr>
            <a:r>
              <a:rPr lang="hu-HU" dirty="0"/>
              <a:t>A tagolt mondat tovább bontható abból a szempontból, hogy </a:t>
            </a:r>
            <a:r>
              <a:rPr lang="hu-HU" b="1" dirty="0"/>
              <a:t>minimális szerkezet</a:t>
            </a:r>
            <a:r>
              <a:rPr lang="hu-HU" dirty="0"/>
              <a:t>-e (állítmány+a kötelező vonzatok+a kötelező vonzatok vonzatai) vagy </a:t>
            </a:r>
            <a:r>
              <a:rPr lang="hu-HU" b="1" dirty="0"/>
              <a:t>bővített</a:t>
            </a:r>
            <a:r>
              <a:rPr lang="hu-HU" dirty="0"/>
              <a:t> (van benne fakultatív vagy szabad bővítmény).</a:t>
            </a:r>
          </a:p>
        </p:txBody>
      </p:sp>
    </p:spTree>
    <p:extLst>
      <p:ext uri="{BB962C8B-B14F-4D97-AF65-F5344CB8AC3E}">
        <p14:creationId xmlns:p14="http://schemas.microsoft.com/office/powerpoint/2010/main" val="2490060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mondatok osztályozása szerkezetük szerint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lvl="0" indent="0">
              <a:buNone/>
            </a:pPr>
            <a:r>
              <a:rPr lang="hu-HU" u="sng" dirty="0"/>
              <a:t>Az összetett </a:t>
            </a:r>
            <a:r>
              <a:rPr lang="hu-HU" u="sng" dirty="0" smtClean="0"/>
              <a:t>mondatok:</a:t>
            </a:r>
            <a:endParaRPr lang="hu-HU" dirty="0"/>
          </a:p>
          <a:p>
            <a:pPr marL="137160" lvl="0" indent="0">
              <a:buNone/>
            </a:pPr>
            <a:r>
              <a:rPr lang="hu-HU" dirty="0" smtClean="0"/>
              <a:t>Csoportosításuk </a:t>
            </a:r>
            <a:r>
              <a:rPr lang="hu-HU" dirty="0"/>
              <a:t>a tagmondatok grammatikai-szemantikai viszonya alapján történik, így beszélhetünk alá- és mellérendelő mondatokról.</a:t>
            </a:r>
          </a:p>
          <a:p>
            <a:pPr lvl="0"/>
            <a:r>
              <a:rPr lang="hu-HU" dirty="0"/>
              <a:t>Az alárendelő mondat </a:t>
            </a:r>
            <a:r>
              <a:rPr lang="hu-HU" dirty="0" smtClean="0"/>
              <a:t>jellemzője: </a:t>
            </a:r>
          </a:p>
          <a:p>
            <a:pPr lvl="1"/>
            <a:r>
              <a:rPr lang="hu-HU" dirty="0" smtClean="0"/>
              <a:t>tagmondatai </a:t>
            </a:r>
            <a:r>
              <a:rPr lang="hu-HU" dirty="0"/>
              <a:t>nem azonos szerkezeti szinten helyezkednek el, egymáshoz képest fő- és mellékmondatok. </a:t>
            </a:r>
            <a:endParaRPr lang="hu-HU" dirty="0" smtClean="0"/>
          </a:p>
          <a:p>
            <a:pPr lvl="1"/>
            <a:r>
              <a:rPr lang="hu-HU" dirty="0" smtClean="0"/>
              <a:t>A tagmondatok </a:t>
            </a:r>
            <a:r>
              <a:rPr lang="hu-HU" dirty="0"/>
              <a:t>közötti viszony lehet kétszeresen is jelölt: a főmondatban utalószó, a mellékmondatban pedig alárendelő kötőszó vagy vonatkozói névmás van. A szintaktikai viszony megállapítása az </a:t>
            </a:r>
            <a:r>
              <a:rPr lang="hu-HU" b="1" dirty="0"/>
              <a:t>utalószó mondatrészi szerepe</a:t>
            </a:r>
            <a:r>
              <a:rPr lang="hu-HU" dirty="0"/>
              <a:t> alapján történik; ezért is beszélünk </a:t>
            </a:r>
            <a:r>
              <a:rPr lang="hu-HU" dirty="0" smtClean="0"/>
              <a:t>mondatrészkifejtő </a:t>
            </a:r>
            <a:r>
              <a:rPr lang="hu-HU" dirty="0"/>
              <a:t>alárendelésről.</a:t>
            </a:r>
          </a:p>
          <a:p>
            <a:pPr marL="13716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5762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mondattan tárgya</a:t>
            </a: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u-HU" dirty="0" smtClean="0"/>
              <a:t>A </a:t>
            </a:r>
            <a:r>
              <a:rPr lang="hu-HU" dirty="0"/>
              <a:t>mondat szerkezetét, belső struktúráját vizsgálja.</a:t>
            </a:r>
          </a:p>
          <a:p>
            <a:pPr lvl="0"/>
            <a:r>
              <a:rPr lang="hu-HU" dirty="0" smtClean="0"/>
              <a:t>mondatrészek </a:t>
            </a:r>
            <a:r>
              <a:rPr lang="hu-HU" dirty="0"/>
              <a:t>és </a:t>
            </a:r>
            <a:r>
              <a:rPr lang="hu-HU" dirty="0" smtClean="0"/>
              <a:t>tagmondatok fajtái, </a:t>
            </a:r>
          </a:p>
          <a:p>
            <a:pPr lvl="0"/>
            <a:r>
              <a:rPr lang="hu-HU" dirty="0" smtClean="0"/>
              <a:t>a </a:t>
            </a:r>
            <a:r>
              <a:rPr lang="hu-HU" dirty="0"/>
              <a:t>szerkezeti elemek mondattá való összekapcsolásának </a:t>
            </a:r>
            <a:r>
              <a:rPr lang="hu-HU" dirty="0" smtClean="0"/>
              <a:t>szabályszerűségei</a:t>
            </a:r>
            <a:endParaRPr lang="hu-HU" dirty="0"/>
          </a:p>
          <a:p>
            <a:pPr lvl="0"/>
            <a:r>
              <a:rPr lang="hu-HU" dirty="0"/>
              <a:t>Elválaszthatatlan </a:t>
            </a:r>
            <a:endParaRPr lang="hu-HU" dirty="0" smtClean="0"/>
          </a:p>
          <a:p>
            <a:pPr lvl="1"/>
            <a:r>
              <a:rPr lang="hu-HU" dirty="0" smtClean="0"/>
              <a:t>a </a:t>
            </a:r>
            <a:r>
              <a:rPr lang="hu-HU" dirty="0"/>
              <a:t>szintagmatantól (hiszen a szóalakok nem elszigetelten, hanem szerkezeti egységekben épülnek a mondatokba); </a:t>
            </a:r>
            <a:endParaRPr lang="hu-HU" dirty="0" smtClean="0"/>
          </a:p>
          <a:p>
            <a:pPr lvl="1"/>
            <a:r>
              <a:rPr lang="hu-HU" dirty="0" smtClean="0"/>
              <a:t>a </a:t>
            </a:r>
            <a:r>
              <a:rPr lang="hu-HU" dirty="0"/>
              <a:t>szófajtantól (hiszen a lexikai szófajiság meghatározza, hogy az adott szó milyen szintaktikai környezetben fordulhat elő); </a:t>
            </a:r>
            <a:endParaRPr lang="hu-HU" dirty="0" smtClean="0"/>
          </a:p>
          <a:p>
            <a:pPr lvl="1"/>
            <a:r>
              <a:rPr lang="hu-HU" dirty="0" smtClean="0"/>
              <a:t>a </a:t>
            </a:r>
            <a:r>
              <a:rPr lang="hu-HU" dirty="0"/>
              <a:t>fonológiától és fonetikától (hiszen a mondat megalkotásához nélkülözhetetlen a hangzás</a:t>
            </a:r>
            <a:r>
              <a:rPr lang="hu-HU" dirty="0" smtClean="0"/>
              <a:t>);</a:t>
            </a:r>
          </a:p>
          <a:p>
            <a:pPr lvl="1"/>
            <a:r>
              <a:rPr lang="hu-HU" dirty="0" smtClean="0"/>
              <a:t>érintkezik </a:t>
            </a:r>
            <a:r>
              <a:rPr lang="hu-HU" dirty="0"/>
              <a:t>a szövegtannal is, mert a mondat nem más, mint lehetséges minimális szöveg.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00869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mondatok osztályozása szerkezetük szerint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marL="137160" lvl="0" indent="0">
              <a:buNone/>
            </a:pPr>
            <a:r>
              <a:rPr lang="hu-HU" dirty="0"/>
              <a:t>A mellérendelés esetén a tagmondatok kapcsolata alapvetően logikai viszony. </a:t>
            </a:r>
            <a:endParaRPr lang="hu-HU" dirty="0" smtClean="0"/>
          </a:p>
          <a:p>
            <a:pPr marL="137160" lvl="0" indent="0">
              <a:buNone/>
            </a:pPr>
            <a:r>
              <a:rPr lang="hu-HU" dirty="0" smtClean="0"/>
              <a:t>A </a:t>
            </a:r>
            <a:r>
              <a:rPr lang="hu-HU" dirty="0"/>
              <a:t>viszony fajtáját mellérendelő kötőszó jelölheti, illetve teheti egyértelművé. </a:t>
            </a:r>
            <a:endParaRPr lang="hu-HU" dirty="0" smtClean="0"/>
          </a:p>
          <a:p>
            <a:pPr marL="137160" lvl="0" indent="0">
              <a:buNone/>
            </a:pPr>
            <a:r>
              <a:rPr lang="hu-HU" dirty="0" smtClean="0"/>
              <a:t>A </a:t>
            </a:r>
            <a:r>
              <a:rPr lang="hu-HU" dirty="0"/>
              <a:t>kötőszó hiánya esetén a tagmondatok jelentésviszonya nem mindig vagy nem egyértelműen megállapítható.</a:t>
            </a:r>
          </a:p>
          <a:p>
            <a:pPr marL="137160" lvl="0" indent="0">
              <a:buNone/>
            </a:pPr>
            <a:endParaRPr lang="hu-HU" dirty="0" smtClean="0"/>
          </a:p>
          <a:p>
            <a:pPr marL="137160" lvl="0" indent="0">
              <a:buNone/>
            </a:pPr>
            <a:r>
              <a:rPr lang="hu-HU" dirty="0" smtClean="0"/>
              <a:t>ÁTMENETEK:</a:t>
            </a:r>
          </a:p>
          <a:p>
            <a:pPr marL="137160" lvl="0" indent="0">
              <a:buNone/>
            </a:pPr>
            <a:r>
              <a:rPr lang="hu-HU" dirty="0" smtClean="0"/>
              <a:t>Az </a:t>
            </a:r>
            <a:r>
              <a:rPr lang="hu-HU" dirty="0"/>
              <a:t>alá- és mellérendelés között is vannak átmenetek. Ezek egyrészt olyan eseteket tartalmaznak, amelyben a forma az alárendelésre jellemző, a tagmondatok közötti jelentésviszony pedig </a:t>
            </a:r>
            <a:r>
              <a:rPr lang="hu-HU" dirty="0" smtClean="0"/>
              <a:t>mellérendelésre: </a:t>
            </a:r>
            <a:r>
              <a:rPr lang="hu-HU" i="1" dirty="0" smtClean="0"/>
              <a:t>Behozta </a:t>
            </a:r>
            <a:r>
              <a:rPr lang="hu-HU" i="1" dirty="0"/>
              <a:t>a dolgozatokat, amelyeket rögtön szét is osztott. – Behozta a dolgozatokat, és rögtön szét is osztotta őket</a:t>
            </a:r>
            <a:r>
              <a:rPr lang="hu-HU" dirty="0" smtClean="0"/>
              <a:t>.</a:t>
            </a:r>
            <a:endParaRPr lang="hu-HU" dirty="0"/>
          </a:p>
          <a:p>
            <a:pPr marL="137160" indent="0">
              <a:buNone/>
            </a:pPr>
            <a:r>
              <a:rPr lang="hu-HU" dirty="0"/>
              <a:t>Külön átmeneti típust képviselnek a nem mondatrészt kifejtő alárendelések, ezek ugyanis logikai viszonyt fejeznek ki, de alárendelő formában, vagyis úgy, hogy a tagmondatok felcserélése esetén is változatlan marad az a logikai viszony, amit a kötőszó jelöl (</a:t>
            </a:r>
            <a:r>
              <a:rPr lang="hu-HU" i="1" dirty="0"/>
              <a:t>Hideg van, bár süt a nap. – Bár süt a nap, hideg van</a:t>
            </a:r>
            <a:r>
              <a:rPr lang="hu-HU" dirty="0"/>
              <a:t>.)</a:t>
            </a:r>
          </a:p>
          <a:p>
            <a:pPr marL="13716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5188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mondatok osztályozása szerkezetük szerint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/>
          </a:bodyPr>
          <a:lstStyle/>
          <a:p>
            <a:pPr marL="137160" lvl="0" indent="0">
              <a:buNone/>
            </a:pPr>
            <a:r>
              <a:rPr lang="hu-HU" dirty="0"/>
              <a:t>Az összetett mondatok tagmondatai olykor </a:t>
            </a:r>
            <a:r>
              <a:rPr lang="hu-HU" b="1" dirty="0"/>
              <a:t>sajátos jelentéstartalommal</a:t>
            </a:r>
            <a:r>
              <a:rPr lang="hu-HU" dirty="0"/>
              <a:t> telítődnek. Ilyen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megengedés, </a:t>
            </a:r>
            <a:endParaRPr lang="hu-HU" dirty="0" smtClean="0"/>
          </a:p>
          <a:p>
            <a:r>
              <a:rPr lang="hu-HU" dirty="0" smtClean="0"/>
              <a:t>feltételesség</a:t>
            </a:r>
            <a:r>
              <a:rPr lang="hu-HU" dirty="0"/>
              <a:t>, </a:t>
            </a:r>
            <a:endParaRPr lang="hu-HU" dirty="0" smtClean="0"/>
          </a:p>
          <a:p>
            <a:r>
              <a:rPr lang="hu-HU" dirty="0" smtClean="0"/>
              <a:t>hasonlítás</a:t>
            </a:r>
            <a:r>
              <a:rPr lang="hu-HU" dirty="0"/>
              <a:t>, </a:t>
            </a:r>
            <a:endParaRPr lang="hu-HU" dirty="0" smtClean="0"/>
          </a:p>
          <a:p>
            <a:r>
              <a:rPr lang="hu-HU" dirty="0" smtClean="0"/>
              <a:t>következményesség</a:t>
            </a:r>
            <a:r>
              <a:rPr lang="hu-HU" dirty="0"/>
              <a:t>.</a:t>
            </a:r>
          </a:p>
          <a:p>
            <a:pPr marL="137160" lv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8803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mondatok osztályozása szerkezetük szerint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37160" lvl="0" indent="0">
              <a:buNone/>
            </a:pPr>
            <a:r>
              <a:rPr lang="hu-HU" dirty="0"/>
              <a:t>Elvben </a:t>
            </a:r>
            <a:r>
              <a:rPr lang="hu-HU" b="1" dirty="0"/>
              <a:t>minden mondatrész kifejezhető </a:t>
            </a:r>
            <a:r>
              <a:rPr lang="hu-HU" b="1" dirty="0" err="1"/>
              <a:t>mm-osan</a:t>
            </a:r>
            <a:r>
              <a:rPr lang="hu-HU" dirty="0"/>
              <a:t>, de </a:t>
            </a:r>
            <a:r>
              <a:rPr lang="hu-HU" b="1" dirty="0"/>
              <a:t>az igei állítmány nem </a:t>
            </a:r>
            <a:endParaRPr lang="hu-HU" dirty="0" smtClean="0"/>
          </a:p>
          <a:p>
            <a:pPr marL="137160" lvl="0" indent="0">
              <a:buNone/>
            </a:pPr>
            <a:r>
              <a:rPr lang="hu-HU" dirty="0" smtClean="0"/>
              <a:t>vannak</a:t>
            </a:r>
            <a:r>
              <a:rPr lang="hu-HU" dirty="0"/>
              <a:t>, akik szerint ez lenne az: </a:t>
            </a:r>
            <a:r>
              <a:rPr lang="hu-HU" i="1" dirty="0"/>
              <a:t>Akkor </a:t>
            </a:r>
            <a:r>
              <a:rPr lang="hu-HU" b="1" i="1" dirty="0"/>
              <a:t>azt csináljuk</a:t>
            </a:r>
            <a:r>
              <a:rPr lang="hu-HU" i="1" dirty="0"/>
              <a:t>, hogy felütünk egy tojást</a:t>
            </a:r>
            <a:r>
              <a:rPr lang="hu-HU" dirty="0"/>
              <a:t>… </a:t>
            </a:r>
          </a:p>
          <a:p>
            <a:pPr marL="137160" lvl="0" indent="0">
              <a:buNone/>
            </a:pPr>
            <a:r>
              <a:rPr lang="hu-HU" dirty="0" smtClean="0"/>
              <a:t>itt </a:t>
            </a:r>
            <a:r>
              <a:rPr lang="hu-HU" dirty="0"/>
              <a:t>USZ helyett utaló szerkezet áll: </a:t>
            </a:r>
            <a:r>
              <a:rPr lang="hu-HU" dirty="0" err="1"/>
              <a:t>mut</a:t>
            </a:r>
            <a:r>
              <a:rPr lang="hu-HU" dirty="0"/>
              <a:t> nm és tartalmatlan ige </a:t>
            </a:r>
          </a:p>
          <a:p>
            <a:pPr marL="137160" lvl="0" indent="0">
              <a:buNone/>
            </a:pPr>
            <a:r>
              <a:rPr lang="hu-HU" dirty="0" smtClean="0"/>
              <a:t>de </a:t>
            </a:r>
            <a:r>
              <a:rPr lang="hu-HU" dirty="0"/>
              <a:t>a hagyom elemzés szerint ez T-i alárendelés, mert </a:t>
            </a:r>
            <a:r>
              <a:rPr lang="hu-HU" b="1" dirty="0"/>
              <a:t>csak a névmást fogadja el </a:t>
            </a:r>
            <a:r>
              <a:rPr lang="hu-HU" b="1" dirty="0" err="1"/>
              <a:t>USZ-nak</a:t>
            </a:r>
            <a:r>
              <a:rPr lang="hu-HU" b="1" dirty="0"/>
              <a:t>, </a:t>
            </a:r>
            <a:endParaRPr lang="hu-HU" b="1" dirty="0" smtClean="0"/>
          </a:p>
          <a:p>
            <a:pPr marL="137160" lvl="0" indent="0">
              <a:buNone/>
            </a:pPr>
            <a:r>
              <a:rPr lang="hu-HU" dirty="0" smtClean="0"/>
              <a:t>De: az </a:t>
            </a:r>
            <a:r>
              <a:rPr lang="hu-HU" dirty="0"/>
              <a:t>igazi T-i </a:t>
            </a:r>
            <a:r>
              <a:rPr lang="hu-HU" dirty="0" err="1"/>
              <a:t>alár-től</a:t>
            </a:r>
            <a:r>
              <a:rPr lang="hu-HU" dirty="0"/>
              <a:t> </a:t>
            </a:r>
            <a:r>
              <a:rPr lang="hu-HU" dirty="0" smtClean="0"/>
              <a:t>nagyon különbözik, vö. </a:t>
            </a:r>
            <a:r>
              <a:rPr lang="hu-HU" i="1" dirty="0"/>
              <a:t>Mi </a:t>
            </a:r>
            <a:r>
              <a:rPr lang="hu-HU" b="1" i="1" dirty="0"/>
              <a:t>azt </a:t>
            </a:r>
            <a:r>
              <a:rPr lang="hu-HU" i="1" dirty="0"/>
              <a:t>csináljuk, amit te mondasz nekünk</a:t>
            </a:r>
            <a:r>
              <a:rPr lang="hu-HU" dirty="0"/>
              <a:t>), csak a névszói-igei – gyakorlatban: nem minden konkrét mondatrész-előfordulás fejthető ki </a:t>
            </a:r>
            <a:r>
              <a:rPr lang="hu-HU" dirty="0" err="1"/>
              <a:t>mm-osan</a:t>
            </a:r>
            <a:r>
              <a:rPr lang="hu-HU" dirty="0"/>
              <a:t>, ennek vannak </a:t>
            </a:r>
            <a:r>
              <a:rPr lang="hu-HU" dirty="0" err="1"/>
              <a:t>uis</a:t>
            </a:r>
            <a:r>
              <a:rPr lang="hu-HU" dirty="0"/>
              <a:t> szint. és szem. korlátai is, például:</a:t>
            </a:r>
          </a:p>
          <a:p>
            <a:pPr lvl="1"/>
            <a:r>
              <a:rPr lang="hu-HU" dirty="0"/>
              <a:t>nem lehet </a:t>
            </a:r>
            <a:r>
              <a:rPr lang="hu-HU" dirty="0" err="1"/>
              <a:t>mm-os</a:t>
            </a:r>
            <a:r>
              <a:rPr lang="hu-HU" dirty="0"/>
              <a:t> az A, </a:t>
            </a:r>
            <a:r>
              <a:rPr lang="hu-HU" b="1" dirty="0"/>
              <a:t>ha nm</a:t>
            </a:r>
            <a:r>
              <a:rPr lang="hu-HU" dirty="0"/>
              <a:t>, kivéve ha birtoklást fejez ki: </a:t>
            </a:r>
            <a:r>
              <a:rPr lang="hu-HU" i="1" dirty="0"/>
              <a:t>Valaki kopog</a:t>
            </a:r>
            <a:r>
              <a:rPr lang="hu-HU" dirty="0"/>
              <a:t>, </a:t>
            </a:r>
            <a:r>
              <a:rPr lang="hu-HU" b="1" dirty="0"/>
              <a:t>ha TN:</a:t>
            </a:r>
            <a:r>
              <a:rPr lang="hu-HU" dirty="0"/>
              <a:t> </a:t>
            </a:r>
            <a:r>
              <a:rPr lang="hu-HU" i="1" dirty="0"/>
              <a:t>Péter díszletező</a:t>
            </a:r>
            <a:r>
              <a:rPr lang="hu-HU" dirty="0"/>
              <a:t>, </a:t>
            </a:r>
            <a:r>
              <a:rPr lang="hu-HU" b="1" dirty="0"/>
              <a:t>mennyiségnév</a:t>
            </a:r>
            <a:r>
              <a:rPr lang="hu-HU" dirty="0"/>
              <a:t>: </a:t>
            </a:r>
            <a:r>
              <a:rPr lang="hu-HU" i="1" dirty="0"/>
              <a:t>A negyede is sok lenne.</a:t>
            </a:r>
            <a:endParaRPr lang="hu-HU" dirty="0"/>
          </a:p>
          <a:p>
            <a:pPr marL="137160" indent="0">
              <a:buNone/>
            </a:pPr>
            <a:r>
              <a:rPr lang="hu-HU" dirty="0"/>
              <a:t>Az sem igaz, hogy minden mm beilleszthető a </a:t>
            </a:r>
            <a:r>
              <a:rPr lang="hu-HU" dirty="0" err="1"/>
              <a:t>főm-ba</a:t>
            </a:r>
            <a:r>
              <a:rPr lang="hu-HU" dirty="0"/>
              <a:t> az adott USZ </a:t>
            </a:r>
            <a:r>
              <a:rPr lang="hu-HU" dirty="0" err="1"/>
              <a:t>m.részi</a:t>
            </a:r>
            <a:r>
              <a:rPr lang="hu-HU" dirty="0"/>
              <a:t> pozíciójába (ez a beágyazás), pl. nem működik, ha a USZ alaptagja tartalomváró szó: </a:t>
            </a:r>
            <a:r>
              <a:rPr lang="hu-HU" i="1" dirty="0"/>
              <a:t>A régi bölcsesség: a legfontosabb megismerni önmagunkat. </a:t>
            </a:r>
            <a:r>
              <a:rPr lang="hu-HU" dirty="0"/>
              <a:t>stb.</a:t>
            </a:r>
          </a:p>
        </p:txBody>
      </p:sp>
    </p:spTree>
    <p:extLst>
      <p:ext uri="{BB962C8B-B14F-4D97-AF65-F5344CB8AC3E}">
        <p14:creationId xmlns:p14="http://schemas.microsoft.com/office/powerpoint/2010/main" val="3551910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mondatok osztályozása szerkezetük szerint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7160" lvl="0" indent="0">
              <a:buNone/>
            </a:pPr>
            <a:r>
              <a:rPr lang="hu-HU" b="1" dirty="0"/>
              <a:t>A mondat </a:t>
            </a:r>
            <a:r>
              <a:rPr lang="hu-HU" b="1" dirty="0" err="1"/>
              <a:t>mikroszerkezete</a:t>
            </a:r>
            <a:r>
              <a:rPr lang="hu-HU" b="1" dirty="0"/>
              <a:t>.</a:t>
            </a:r>
            <a:r>
              <a:rPr lang="hu-HU" dirty="0"/>
              <a:t> </a:t>
            </a:r>
            <a:r>
              <a:rPr lang="hu-HU" b="1" dirty="0"/>
              <a:t>A minimális egyszerű mondat szerkezeti felépítése.</a:t>
            </a:r>
            <a:endParaRPr lang="hu-HU" dirty="0"/>
          </a:p>
          <a:p>
            <a:pPr marL="137160" lvl="0" indent="0">
              <a:buNone/>
            </a:pPr>
            <a:r>
              <a:rPr lang="hu-HU" dirty="0" smtClean="0"/>
              <a:t>Két </a:t>
            </a:r>
            <a:r>
              <a:rPr lang="hu-HU" dirty="0"/>
              <a:t>csoportra oszthatjuk a minimális mondatokat: igei és névszói-igei állítmányúakra.</a:t>
            </a:r>
          </a:p>
          <a:p>
            <a:r>
              <a:rPr lang="hu-HU" dirty="0"/>
              <a:t>Az igei állítmány lexikai és grammatikai szófajisága azonos;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névszói-igei állítmány tartalmaz egy lexikai névszót és egy kopulát, melynek az a szerepe, hogy a névszót igei kategóriákkal egészítse ki, grammatikai igévé tegye. Ez az állítmány ezért egyszerre hordoz névszói és igei tulajdonságokat.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426968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1863"/>
            <a:ext cx="5832648" cy="6914338"/>
          </a:xfrm>
        </p:spPr>
      </p:pic>
    </p:spTree>
    <p:extLst>
      <p:ext uri="{BB962C8B-B14F-4D97-AF65-F5344CB8AC3E}">
        <p14:creationId xmlns:p14="http://schemas.microsoft.com/office/powerpoint/2010/main" val="2639650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73659"/>
            <a:ext cx="6768752" cy="6818799"/>
          </a:xfrm>
        </p:spPr>
      </p:pic>
    </p:spTree>
    <p:extLst>
      <p:ext uri="{BB962C8B-B14F-4D97-AF65-F5344CB8AC3E}">
        <p14:creationId xmlns:p14="http://schemas.microsoft.com/office/powerpoint/2010/main" val="2017438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mondatok osztályozása szerkezetük szerint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lvl="0" indent="0">
              <a:buNone/>
            </a:pPr>
            <a:r>
              <a:rPr lang="hu-HU" b="1" dirty="0"/>
              <a:t>A tagolatlan mondat szerkezettípusai</a:t>
            </a:r>
            <a:endParaRPr lang="hu-HU" dirty="0"/>
          </a:p>
          <a:p>
            <a:pPr lvl="0"/>
            <a:r>
              <a:rPr lang="hu-HU" dirty="0" smtClean="0"/>
              <a:t>szerkesztetlenek </a:t>
            </a:r>
            <a:r>
              <a:rPr lang="hu-HU" dirty="0"/>
              <a:t>(egy szóból vagy elemezhetetlen frazeológiai egységekből állók</a:t>
            </a:r>
            <a:r>
              <a:rPr lang="hu-HU" dirty="0" smtClean="0"/>
              <a:t>): </a:t>
            </a:r>
            <a:r>
              <a:rPr lang="hu-HU" i="1" dirty="0" smtClean="0"/>
              <a:t>Helló!</a:t>
            </a:r>
            <a:r>
              <a:rPr lang="hu-HU" dirty="0" smtClean="0"/>
              <a:t> </a:t>
            </a:r>
          </a:p>
          <a:p>
            <a:pPr lvl="0"/>
            <a:r>
              <a:rPr lang="hu-HU" dirty="0" smtClean="0"/>
              <a:t>szerkesztettek </a:t>
            </a:r>
            <a:r>
              <a:rPr lang="hu-HU" dirty="0"/>
              <a:t>(</a:t>
            </a:r>
            <a:r>
              <a:rPr lang="hu-HU" dirty="0" err="1"/>
              <a:t>szintagmatikus</a:t>
            </a:r>
            <a:r>
              <a:rPr lang="hu-HU" dirty="0"/>
              <a:t> viszonyokat is tartalmazók</a:t>
            </a:r>
            <a:r>
              <a:rPr lang="hu-HU" dirty="0" smtClean="0"/>
              <a:t>): </a:t>
            </a:r>
            <a:r>
              <a:rPr lang="hu-HU" i="1" dirty="0" smtClean="0"/>
              <a:t>Kedves Éva!</a:t>
            </a:r>
            <a:endParaRPr lang="hu-HU" i="1" dirty="0"/>
          </a:p>
          <a:p>
            <a:pPr lvl="0"/>
            <a:r>
              <a:rPr lang="hu-HU" dirty="0" smtClean="0"/>
              <a:t>szintén </a:t>
            </a:r>
            <a:r>
              <a:rPr lang="hu-HU" dirty="0"/>
              <a:t>vannak </a:t>
            </a:r>
            <a:r>
              <a:rPr lang="hu-HU" dirty="0" smtClean="0"/>
              <a:t>átmenetek, </a:t>
            </a:r>
            <a:r>
              <a:rPr lang="hu-HU" dirty="0" err="1"/>
              <a:t>p</a:t>
            </a:r>
            <a:r>
              <a:rPr lang="hu-HU" dirty="0" err="1" smtClean="0"/>
              <a:t>l</a:t>
            </a:r>
            <a:r>
              <a:rPr lang="hu-HU" dirty="0"/>
              <a:t>: </a:t>
            </a:r>
            <a:r>
              <a:rPr lang="hu-HU" i="1" dirty="0"/>
              <a:t>Hess innen!</a:t>
            </a:r>
            <a:r>
              <a:rPr lang="hu-HU" dirty="0"/>
              <a:t> Mondatban jól felismerhető a helyhatározó, de az alaptag nem tekinthető állítmánynak, a szerkezetet nem tudjuk egyértelműen elemezni.</a:t>
            </a:r>
          </a:p>
          <a:p>
            <a:pPr marL="13716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7884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444569"/>
              </p:ext>
            </p:extLst>
          </p:nvPr>
        </p:nvGraphicFramePr>
        <p:xfrm>
          <a:off x="179512" y="188640"/>
          <a:ext cx="8712968" cy="65527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2903692"/>
                <a:gridCol w="2904638"/>
                <a:gridCol w="2904638"/>
              </a:tblGrid>
              <a:tr h="468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 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Szerkesztetlen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Szerkesztett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Mondatszóból álló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Szia! Hűha!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---------------------------------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Indulat- és érzelemkifejező mondat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Istenem!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Jó ég! Azt a jó mindenit!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444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Megszólítás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Peti! Öcsikém!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Kedves Kollégák! (jelzős szerkezetek)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Édes egy komám!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Te, </a:t>
                      </a:r>
                      <a:r>
                        <a:rPr lang="hu-HU" sz="1200" dirty="0" smtClean="0">
                          <a:effectLst/>
                        </a:rPr>
                        <a:t>Mari</a:t>
                      </a:r>
                      <a:r>
                        <a:rPr lang="hu-HU" sz="1200" dirty="0">
                          <a:effectLst/>
                        </a:rPr>
                        <a:t>! (névmásos megszólítás)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No és maga, János? (mondatszó és megszólító név(más))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Parancs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Futás! Felállni!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Futás a terembe! Sorba állni!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4064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Problémák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hu-HU" i="1" dirty="0" smtClean="0"/>
              <a:t>Jó napot!</a:t>
            </a:r>
          </a:p>
          <a:p>
            <a:pPr marL="137160" indent="0">
              <a:buNone/>
            </a:pPr>
            <a:r>
              <a:rPr lang="hu-HU" i="1" dirty="0" smtClean="0"/>
              <a:t>Jó napot kívánok!</a:t>
            </a:r>
          </a:p>
          <a:p>
            <a:pPr marL="137160" indent="0">
              <a:buNone/>
            </a:pPr>
            <a:r>
              <a:rPr lang="hu-HU" dirty="0" smtClean="0"/>
              <a:t>Hány az annyi:</a:t>
            </a:r>
          </a:p>
          <a:p>
            <a:pPr marL="137160" indent="0">
              <a:buNone/>
            </a:pPr>
            <a:r>
              <a:rPr lang="hu-HU" i="1" dirty="0" smtClean="0"/>
              <a:t>Helló!</a:t>
            </a:r>
          </a:p>
          <a:p>
            <a:pPr marL="137160" indent="0">
              <a:buNone/>
            </a:pPr>
            <a:r>
              <a:rPr lang="hu-HU" i="1" dirty="0" smtClean="0"/>
              <a:t>Helló, Mari!</a:t>
            </a:r>
          </a:p>
          <a:p>
            <a:pPr marL="13716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08800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mondat fogalma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137160" lvl="0" indent="0">
              <a:buNone/>
            </a:pPr>
            <a:r>
              <a:rPr lang="hu-HU" u="sng" dirty="0" smtClean="0"/>
              <a:t>Logikai </a:t>
            </a:r>
            <a:r>
              <a:rPr lang="hu-HU" u="sng" dirty="0"/>
              <a:t>megközelítés</a:t>
            </a:r>
            <a:r>
              <a:rPr lang="hu-HU" dirty="0"/>
              <a:t> szerint: a mondat mint kijelentés</a:t>
            </a:r>
          </a:p>
          <a:p>
            <a:r>
              <a:rPr lang="hu-HU" dirty="0" smtClean="0"/>
              <a:t>mindig </a:t>
            </a:r>
            <a:r>
              <a:rPr lang="hu-HU" dirty="0"/>
              <a:t>állít valakiről valamit, tehát tartalmaz egy </a:t>
            </a:r>
            <a:r>
              <a:rPr lang="hu-HU" dirty="0" err="1"/>
              <a:t>predikatív</a:t>
            </a:r>
            <a:r>
              <a:rPr lang="hu-HU" dirty="0"/>
              <a:t> </a:t>
            </a:r>
            <a:r>
              <a:rPr lang="hu-HU" dirty="0" smtClean="0"/>
              <a:t>mozzanatot</a:t>
            </a:r>
          </a:p>
          <a:p>
            <a:r>
              <a:rPr lang="hu-HU" dirty="0" smtClean="0"/>
              <a:t>jelentése </a:t>
            </a:r>
            <a:r>
              <a:rPr lang="hu-HU" dirty="0"/>
              <a:t>két részre bontható: propozícióra vagy </a:t>
            </a:r>
            <a:r>
              <a:rPr lang="hu-HU" dirty="0" err="1"/>
              <a:t>diktumra</a:t>
            </a:r>
            <a:r>
              <a:rPr lang="hu-HU" dirty="0"/>
              <a:t> (ez a mondatban lévő állítás, amelyhez igazságértékek tartoznak) és a modusra vagy módra (amely a mondatot a beszélői viszony szempontjából módosítja, például azt fejezi ki, hogy a propozíciót a beszélő csak lehetségesnek, elképzelhetőnek tartja).</a:t>
            </a:r>
          </a:p>
          <a:p>
            <a:r>
              <a:rPr lang="hu-HU" dirty="0" smtClean="0"/>
              <a:t>számtalan </a:t>
            </a:r>
            <a:r>
              <a:rPr lang="hu-HU" dirty="0"/>
              <a:t>olyan mondat is alkotható, amely nem tartalmaz prepozíciót, állítást, mivel nem kijelentünk vele, hanem csak érvényességi feltételt fejezünk ki. </a:t>
            </a:r>
            <a:r>
              <a:rPr lang="hu-HU" dirty="0" err="1"/>
              <a:t>Pl</a:t>
            </a:r>
            <a:r>
              <a:rPr lang="hu-HU" dirty="0"/>
              <a:t>: </a:t>
            </a:r>
            <a:r>
              <a:rPr lang="hu-HU" i="1" dirty="0"/>
              <a:t>Gratulálok! Bocsánat! Szervusz, Petikém!</a:t>
            </a:r>
          </a:p>
          <a:p>
            <a:pPr marL="13716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2476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mondat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lvl="0" indent="0">
              <a:buNone/>
            </a:pPr>
            <a:r>
              <a:rPr lang="hu-HU" u="sng" dirty="0"/>
              <a:t>Formális megközelítés</a:t>
            </a:r>
            <a:r>
              <a:rPr lang="hu-HU" dirty="0"/>
              <a:t> szerint: a mondat mint szerkezet</a:t>
            </a:r>
          </a:p>
          <a:p>
            <a:r>
              <a:rPr lang="hu-HU" dirty="0" smtClean="0"/>
              <a:t>A </a:t>
            </a:r>
            <a:r>
              <a:rPr lang="hu-HU" dirty="0"/>
              <a:t>mondat legalább egy szóból áll; </a:t>
            </a:r>
            <a:endParaRPr lang="hu-HU" dirty="0" smtClean="0"/>
          </a:p>
          <a:p>
            <a:r>
              <a:rPr lang="hu-HU" dirty="0" smtClean="0"/>
              <a:t>lezárt </a:t>
            </a:r>
            <a:r>
              <a:rPr lang="hu-HU" dirty="0"/>
              <a:t>intonációs szerkezete van; </a:t>
            </a:r>
            <a:endParaRPr lang="hu-HU" dirty="0" smtClean="0"/>
          </a:p>
          <a:p>
            <a:r>
              <a:rPr lang="hu-HU" dirty="0" smtClean="0"/>
              <a:t>szintaktikailag </a:t>
            </a:r>
            <a:r>
              <a:rPr lang="hu-HU" dirty="0"/>
              <a:t>szabad forma.</a:t>
            </a:r>
          </a:p>
          <a:p>
            <a:pPr marL="137160" lvl="0" indent="0">
              <a:buNone/>
            </a:pPr>
            <a:r>
              <a:rPr lang="hu-HU" u="sng" dirty="0" smtClean="0"/>
              <a:t>Lélektani </a:t>
            </a:r>
            <a:r>
              <a:rPr lang="hu-HU" u="sng" dirty="0"/>
              <a:t>megközelítés</a:t>
            </a:r>
            <a:r>
              <a:rPr lang="hu-HU" dirty="0"/>
              <a:t> szerint: a mondat mint kifejezés</a:t>
            </a:r>
          </a:p>
          <a:p>
            <a:r>
              <a:rPr lang="hu-HU" dirty="0"/>
              <a:t>A mondat a valósághoz való viszonyításban aktivizálódó lelki jelenségek hangoztatással kapcsolatos kifejezése (</a:t>
            </a:r>
            <a:r>
              <a:rPr lang="hu-HU" dirty="0" err="1"/>
              <a:t>Pais</a:t>
            </a:r>
            <a:r>
              <a:rPr lang="hu-HU" dirty="0"/>
              <a:t> Dezső).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beszélőt </a:t>
            </a:r>
            <a:r>
              <a:rPr lang="hu-HU" dirty="0" smtClean="0"/>
              <a:t>külső/belső impulzusok </a:t>
            </a:r>
            <a:r>
              <a:rPr lang="hu-HU" dirty="0"/>
              <a:t>és </a:t>
            </a:r>
            <a:r>
              <a:rPr lang="hu-HU" dirty="0" smtClean="0"/>
              <a:t>ingerek érik, </a:t>
            </a:r>
            <a:r>
              <a:rPr lang="hu-HU" dirty="0"/>
              <a:t>amelyek megelőzik a kommunikációs szándékot.</a:t>
            </a:r>
          </a:p>
          <a:p>
            <a:pPr marL="13716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0907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mondat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/>
          </a:bodyPr>
          <a:lstStyle/>
          <a:p>
            <a:pPr marL="137160" lvl="0" indent="0">
              <a:buNone/>
            </a:pPr>
            <a:r>
              <a:rPr lang="hu-HU" u="sng" dirty="0"/>
              <a:t>Funkcionális </a:t>
            </a:r>
            <a:r>
              <a:rPr lang="hu-HU" u="sng" dirty="0" smtClean="0"/>
              <a:t>megközelítés</a:t>
            </a:r>
            <a:r>
              <a:rPr lang="hu-HU" dirty="0" smtClean="0"/>
              <a:t>: </a:t>
            </a:r>
            <a:r>
              <a:rPr lang="hu-HU" dirty="0"/>
              <a:t>a mondat mint beszédegység.</a:t>
            </a:r>
          </a:p>
          <a:p>
            <a:r>
              <a:rPr lang="hu-HU" dirty="0"/>
              <a:t>A mondat a beszédnek elemi, láncszemnyi egysége. </a:t>
            </a:r>
            <a:endParaRPr lang="hu-HU" dirty="0" smtClean="0"/>
          </a:p>
          <a:p>
            <a:r>
              <a:rPr lang="hu-HU" dirty="0" smtClean="0"/>
              <a:t>Mondat </a:t>
            </a:r>
            <a:r>
              <a:rPr lang="hu-HU" dirty="0"/>
              <a:t>minden olyan nyelvi eszközből álló megnyilatkozás vagy megnyilatkozásrész, amely a beszédfolyamatot, illetőleg a beszélő és hallgató közti kommunikációs kapcsolatot egy kerek kifejező, tájékoztató </a:t>
            </a:r>
            <a:r>
              <a:rPr lang="hu-HU" dirty="0" smtClean="0"/>
              <a:t>és/vagy </a:t>
            </a:r>
            <a:r>
              <a:rPr lang="hu-HU" dirty="0"/>
              <a:t>befolyásoló mozzanattal építi tovább (Deme László</a:t>
            </a:r>
            <a:r>
              <a:rPr lang="hu-HU" dirty="0" smtClean="0"/>
              <a:t>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9235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mondat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elsődlegesen </a:t>
            </a:r>
            <a:r>
              <a:rPr lang="hu-HU" dirty="0"/>
              <a:t>közlő vagy cselekvő </a:t>
            </a:r>
            <a:r>
              <a:rPr lang="hu-HU" dirty="0" smtClean="0"/>
              <a:t>mondatok, </a:t>
            </a:r>
            <a:r>
              <a:rPr lang="hu-HU" dirty="0"/>
              <a:t>tágabb értelemben </a:t>
            </a:r>
            <a:r>
              <a:rPr lang="hu-HU" dirty="0" smtClean="0"/>
              <a:t>minden </a:t>
            </a:r>
            <a:r>
              <a:rPr lang="hu-HU" dirty="0"/>
              <a:t>mondat kimondásával cselekvést hajtunk végre:</a:t>
            </a:r>
          </a:p>
          <a:p>
            <a:pPr lvl="1"/>
            <a:r>
              <a:rPr lang="hu-HU" dirty="0" smtClean="0"/>
              <a:t>A </a:t>
            </a:r>
            <a:r>
              <a:rPr lang="hu-HU" dirty="0"/>
              <a:t>mondás, mint cselekvés (</a:t>
            </a:r>
            <a:r>
              <a:rPr lang="hu-HU" dirty="0" err="1"/>
              <a:t>lokúció</a:t>
            </a:r>
            <a:r>
              <a:rPr lang="hu-HU" dirty="0"/>
              <a:t>): a mondat megalkotása és kimondása (leírása).</a:t>
            </a:r>
          </a:p>
          <a:p>
            <a:pPr lvl="1"/>
            <a:r>
              <a:rPr lang="hu-HU" dirty="0" smtClean="0"/>
              <a:t>A </a:t>
            </a:r>
            <a:r>
              <a:rPr lang="hu-HU" dirty="0"/>
              <a:t>mondással cselekvés (</a:t>
            </a:r>
            <a:r>
              <a:rPr lang="hu-HU" dirty="0" err="1"/>
              <a:t>illokúció</a:t>
            </a:r>
            <a:r>
              <a:rPr lang="hu-HU" dirty="0"/>
              <a:t>): Amikor kimondunk egy mondatot, azzal egy időben, tőle elválaszthatatlanul egy másik cselekvést is végrehajtunk. </a:t>
            </a:r>
            <a:r>
              <a:rPr lang="hu-HU" dirty="0" err="1"/>
              <a:t>Pl</a:t>
            </a:r>
            <a:r>
              <a:rPr lang="hu-HU" dirty="0"/>
              <a:t>: kérdezünk, kérünk, parancsolunk.</a:t>
            </a:r>
          </a:p>
          <a:p>
            <a:pPr lvl="1"/>
            <a:r>
              <a:rPr lang="hu-HU" dirty="0" smtClean="0"/>
              <a:t>A </a:t>
            </a:r>
            <a:r>
              <a:rPr lang="hu-HU" dirty="0"/>
              <a:t>mondás által elérünk valamit (</a:t>
            </a:r>
            <a:r>
              <a:rPr lang="hu-HU" dirty="0" err="1"/>
              <a:t>perlokúció</a:t>
            </a:r>
            <a:r>
              <a:rPr lang="hu-HU" dirty="0"/>
              <a:t>): Nem feltétlenül történik meg egy mondat kimondásával, inkább annak következményeként értelmezhető az eredmény. </a:t>
            </a:r>
            <a:r>
              <a:rPr lang="hu-HU" dirty="0" err="1"/>
              <a:t>Pl</a:t>
            </a:r>
            <a:r>
              <a:rPr lang="hu-HU" dirty="0"/>
              <a:t>: meggyőzünk, elbizonytalanítunk, megrémítünk valakit.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39519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Mondatdefiníció(féle)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hu-HU" b="1" dirty="0" smtClean="0"/>
              <a:t>A </a:t>
            </a:r>
            <a:r>
              <a:rPr lang="hu-HU" b="1" dirty="0"/>
              <a:t>MONDAT </a:t>
            </a:r>
            <a:endParaRPr lang="hu-HU" b="1" dirty="0" smtClean="0"/>
          </a:p>
          <a:p>
            <a:r>
              <a:rPr lang="hu-HU" b="1" dirty="0" smtClean="0"/>
              <a:t>EGY </a:t>
            </a:r>
            <a:r>
              <a:rPr lang="hu-HU" b="1" dirty="0"/>
              <a:t>VAGY TÖBB SZÓBÓL ÁLL, </a:t>
            </a:r>
            <a:endParaRPr lang="hu-HU" b="1" dirty="0" smtClean="0"/>
          </a:p>
          <a:p>
            <a:r>
              <a:rPr lang="hu-HU" b="1" dirty="0" smtClean="0"/>
              <a:t>ZÁRT </a:t>
            </a:r>
            <a:r>
              <a:rPr lang="hu-HU" b="1" dirty="0"/>
              <a:t>INTONÁCIÓS SZERKEZET </a:t>
            </a:r>
            <a:r>
              <a:rPr lang="hu-HU" b="1" dirty="0" smtClean="0"/>
              <a:t>JELLEMZI,</a:t>
            </a:r>
          </a:p>
          <a:p>
            <a:r>
              <a:rPr lang="hu-HU" b="1" dirty="0" smtClean="0"/>
              <a:t>A </a:t>
            </a:r>
            <a:r>
              <a:rPr lang="hu-HU" b="1" dirty="0"/>
              <a:t>LEGNAGYOBB NNYELVI EGYSÉG, AMI A NYELV SZABÁLYAI, MINTÁI SZERINT NYELVI ELEMEKBŐL </a:t>
            </a:r>
            <a:r>
              <a:rPr lang="hu-HU" b="1" dirty="0" smtClean="0"/>
              <a:t>MEGSZERKESZTHETŐ,</a:t>
            </a:r>
          </a:p>
          <a:p>
            <a:r>
              <a:rPr lang="hu-HU" b="1" dirty="0" smtClean="0"/>
              <a:t>EGYBEN A </a:t>
            </a:r>
            <a:r>
              <a:rPr lang="hu-HU" b="1" dirty="0"/>
              <a:t>LEGKISEBB </a:t>
            </a:r>
            <a:r>
              <a:rPr lang="hu-HU" b="1" dirty="0" smtClean="0"/>
              <a:t>NYELVI EGYSÉG </a:t>
            </a:r>
            <a:r>
              <a:rPr lang="hu-HU" b="1" dirty="0"/>
              <a:t>IS, AMELY EGY ADOTT  BESZÉDHELYZETBEN KÖZLÉSEGYSÉGGÉ </a:t>
            </a:r>
            <a:r>
              <a:rPr lang="hu-HU" b="1" dirty="0" smtClean="0"/>
              <a:t>VÁLHAT.</a:t>
            </a:r>
            <a:endParaRPr lang="hu-HU" dirty="0"/>
          </a:p>
          <a:p>
            <a:pPr marL="13716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3059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Mondat és megnyilatkozás (nyilatkozat)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hu-HU" dirty="0" smtClean="0"/>
              <a:t>A </a:t>
            </a:r>
            <a:r>
              <a:rPr lang="hu-HU" b="1" i="1" dirty="0"/>
              <a:t>mondat</a:t>
            </a:r>
            <a:r>
              <a:rPr lang="hu-HU" dirty="0"/>
              <a:t>, mint nyelvi egység megkülönböztethető a nyilatkozattól, mint </a:t>
            </a:r>
            <a:r>
              <a:rPr lang="hu-HU" b="1" dirty="0"/>
              <a:t>beszédegységtől</a:t>
            </a:r>
            <a:r>
              <a:rPr lang="hu-HU" dirty="0"/>
              <a:t>. </a:t>
            </a:r>
          </a:p>
          <a:p>
            <a:pPr lvl="0"/>
            <a:r>
              <a:rPr lang="hu-HU" dirty="0"/>
              <a:t>A beszéd </a:t>
            </a:r>
            <a:r>
              <a:rPr lang="hu-HU" b="1" dirty="0" smtClean="0"/>
              <a:t>kisebb </a:t>
            </a:r>
            <a:r>
              <a:rPr lang="hu-HU" b="1" dirty="0"/>
              <a:t>beszédegységekre nem </a:t>
            </a:r>
            <a:r>
              <a:rPr lang="hu-HU" b="1" dirty="0" smtClean="0"/>
              <a:t>bontható részeit</a:t>
            </a:r>
            <a:r>
              <a:rPr lang="hu-HU" dirty="0" smtClean="0"/>
              <a:t> </a:t>
            </a:r>
            <a:r>
              <a:rPr lang="hu-HU" b="1" i="1" dirty="0"/>
              <a:t>nyilatkozatnak </a:t>
            </a:r>
            <a:r>
              <a:rPr lang="hu-HU" dirty="0"/>
              <a:t>nevezzük.</a:t>
            </a:r>
          </a:p>
          <a:p>
            <a:pPr lvl="0"/>
            <a:r>
              <a:rPr lang="hu-HU" dirty="0"/>
              <a:t>A mondat esetében a vele végrehajtható </a:t>
            </a:r>
            <a:r>
              <a:rPr lang="hu-HU" dirty="0" err="1"/>
              <a:t>komm</a:t>
            </a:r>
            <a:r>
              <a:rPr lang="hu-HU" dirty="0"/>
              <a:t>. aktus csak </a:t>
            </a:r>
            <a:r>
              <a:rPr lang="hu-HU" b="1" dirty="0"/>
              <a:t>lehetőség</a:t>
            </a:r>
            <a:r>
              <a:rPr lang="hu-HU" dirty="0"/>
              <a:t>, a nyilatkozat esetében realitás. </a:t>
            </a:r>
          </a:p>
          <a:p>
            <a:pPr lvl="0"/>
            <a:r>
              <a:rPr lang="hu-HU" dirty="0"/>
              <a:t>A nyilatkozat egy része lehet azonos felépítésű a nyelvi rendszer által létrehozható mondatokkal, de el is térhet azoktól. </a:t>
            </a:r>
            <a:r>
              <a:rPr lang="hu-HU" dirty="0" err="1"/>
              <a:t>Pl</a:t>
            </a:r>
            <a:r>
              <a:rPr lang="hu-HU" dirty="0"/>
              <a:t>: </a:t>
            </a:r>
            <a:r>
              <a:rPr lang="hu-HU" i="1" dirty="0"/>
              <a:t>Jó legyél az óvodában</a:t>
            </a:r>
            <a:r>
              <a:rPr lang="hu-HU" dirty="0"/>
              <a:t>. – A kontextustól függetlenül is teljes szerkesztésű mondat.</a:t>
            </a:r>
          </a:p>
          <a:p>
            <a:pPr lvl="0"/>
            <a:r>
              <a:rPr lang="hu-HU" dirty="0"/>
              <a:t>Megkülönböztetésük csak teoretikusan oldható meg: ténylegesen a beszédfolyamatban csak a nyilatkozat észlelhető, a mondat közvetlenül nem.</a:t>
            </a:r>
          </a:p>
          <a:p>
            <a:r>
              <a:rPr lang="hu-HU" dirty="0"/>
              <a:t>A tagolatlan mondatok problémája (nincs </a:t>
            </a:r>
            <a:r>
              <a:rPr lang="hu-HU" dirty="0" smtClean="0"/>
              <a:t>A &amp; </a:t>
            </a:r>
            <a:r>
              <a:rPr lang="hu-HU" dirty="0"/>
              <a:t>Á): ezek nyilatkozatként, többé-kevésbé kész formulákként hagyományozódnak tovább, nem produktív eljárással </a:t>
            </a:r>
            <a:r>
              <a:rPr lang="hu-HU" dirty="0" smtClean="0"/>
              <a:t>hozzák </a:t>
            </a:r>
            <a:r>
              <a:rPr lang="hu-HU" dirty="0"/>
              <a:t>őket létre.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6765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671606"/>
              </p:ext>
            </p:extLst>
          </p:nvPr>
        </p:nvGraphicFramePr>
        <p:xfrm>
          <a:off x="323525" y="188642"/>
          <a:ext cx="8568954" cy="65527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284477"/>
                <a:gridCol w="4284477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RENDSZERMONDAT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(mondat)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SZÖVEGMONDAT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(nyilatkozat, megnyilatkozás)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56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A </a:t>
                      </a:r>
                      <a:r>
                        <a:rPr lang="hu-HU" sz="1200" dirty="0" err="1">
                          <a:effectLst/>
                        </a:rPr>
                        <a:t>langue-hoz</a:t>
                      </a:r>
                      <a:r>
                        <a:rPr lang="hu-HU" sz="1200" dirty="0">
                          <a:effectLst/>
                        </a:rPr>
                        <a:t> tartozik, a nyelvi rendszer absztrakt egysége.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 parole-hoz tartozik, a nyelvhasználatban jelentkező, kontextusba helyezett mondat.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56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 grammatikai szabályok által megalkotható „szabályos” mondat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 konkrét kimondott vagy leírt mondat, a rendszermondat realizációja egy konkrét szituációban.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Többértelmű lehet (lexikológiai, szintaktikai vagy pragmatikai okból), pl. Péter és Pál apja megérkezett (szintaktikai ok); Fegyver van nálam (pragmatikai ok).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A konkrét beszédhelyzetben egyértelmű.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Üres morfémákat (anaforikus vagy deiktikus névmások) tartalmazhat.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Az üres morfémák tartalmassá válnak.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 mondat jelentése a lexémák szótári jelentésének kapcsolatából áll.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 mondatot alkotó lexémakapcsolatok jelentése a kontextusból kiegészül.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 mondat jelentése csak verbális jelek kapcsolatából áll elő.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 mondat jelentése kiegészül a prozódiai és paralingvisztikai elemekével.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60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Többnyire teljes struktúrájú. [?]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Teljes, hiányos, tagolatlan vagy szabálytalan struktúrájú lehet, illetve többletstruktúrájú (pl. kötőszótöbblet). [Mi a tagolatlanság mintája a rendszermondatok között?]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56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Grammatikailag helyes vagy hibás.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Grammatikailag helyes vagy hibás, illetve pragmatikailag megfelelő vagy nem megfelelő lehet.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167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Hegycsúc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</TotalTime>
  <Words>2195</Words>
  <Application>Microsoft Office PowerPoint</Application>
  <PresentationFormat>Diavetítés a képernyőre (4:3 oldalarány)</PresentationFormat>
  <Paragraphs>177</Paragraphs>
  <Slides>28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29" baseType="lpstr">
      <vt:lpstr>Hegycsúcs</vt:lpstr>
      <vt:lpstr>Szintagmatan, mondattan 5.</vt:lpstr>
      <vt:lpstr>A mondattan tárgya</vt:lpstr>
      <vt:lpstr>A mondat fogalma</vt:lpstr>
      <vt:lpstr>A mondat fogalma</vt:lpstr>
      <vt:lpstr>A mondat fogalma</vt:lpstr>
      <vt:lpstr>A mondat fogalma</vt:lpstr>
      <vt:lpstr>Mondatdefiníció(féle)</vt:lpstr>
      <vt:lpstr>Mondat és megnyilatkozás (nyilatkozat)</vt:lpstr>
      <vt:lpstr>PowerPoint bemutató</vt:lpstr>
      <vt:lpstr>Megnyilatkozás </vt:lpstr>
      <vt:lpstr>Spontán szövegek  mondatokra tagolása</vt:lpstr>
      <vt:lpstr>Spontán szövegek  mondatokra tagolása</vt:lpstr>
      <vt:lpstr>Spontán szövegek  mondatokra tagolása</vt:lpstr>
      <vt:lpstr>Spontán szövegek  mondatokra tagolása</vt:lpstr>
      <vt:lpstr>Spontán szövegek  mondatokra tagolása</vt:lpstr>
      <vt:lpstr>A mondatok osztályozása szerkezetük szerint</vt:lpstr>
      <vt:lpstr>A mondatok osztályozása szerkezetük szerint</vt:lpstr>
      <vt:lpstr>A mondatok osztályozása szerkezetük szerint</vt:lpstr>
      <vt:lpstr>A mondatok osztályozása szerkezetük szerint</vt:lpstr>
      <vt:lpstr>A mondatok osztályozása szerkezetük szerint</vt:lpstr>
      <vt:lpstr>A mondatok osztályozása szerkezetük szerint</vt:lpstr>
      <vt:lpstr>A mondatok osztályozása szerkezetük szerint</vt:lpstr>
      <vt:lpstr>A mondatok osztályozása szerkezetük szerint</vt:lpstr>
      <vt:lpstr>PowerPoint bemutató</vt:lpstr>
      <vt:lpstr>PowerPoint bemutató</vt:lpstr>
      <vt:lpstr>A mondatok osztályozása szerkezetük szerint</vt:lpstr>
      <vt:lpstr>PowerPoint bemutató</vt:lpstr>
      <vt:lpstr>Problémák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Szintagmatan, mondattan 5.</dc:title>
  <dc:creator>Dér Csilla</dc:creator>
  <cp:lastModifiedBy>Dér Csilla</cp:lastModifiedBy>
  <cp:revision>113</cp:revision>
  <dcterms:created xsi:type="dcterms:W3CDTF">2015-03-15T11:30:18Z</dcterms:created>
  <dcterms:modified xsi:type="dcterms:W3CDTF">2015-03-15T12:16:41Z</dcterms:modified>
</cp:coreProperties>
</file>