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C5DCC4-C7A4-47E9-9C3C-A65F6BA51163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Szintagmatan, mondattan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4. A mellérendelő szintagmák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0151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mellérendelő szintagmák típusai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sz="2800" b="1" dirty="0"/>
              <a:t>magyarázó utótagú: </a:t>
            </a:r>
            <a:r>
              <a:rPr lang="hu-HU" sz="2800" dirty="0"/>
              <a:t>Szintén erős a logikai kapcsolat a két tag között, de itt okozat-ok viszony van.	</a:t>
            </a:r>
          </a:p>
          <a:p>
            <a:pPr lvl="1"/>
            <a:r>
              <a:rPr lang="hu-HU" b="1" dirty="0" err="1"/>
              <a:t>okadó</a:t>
            </a:r>
            <a:r>
              <a:rPr lang="hu-HU" b="1" dirty="0"/>
              <a:t> magyarázó</a:t>
            </a:r>
            <a:r>
              <a:rPr lang="hu-HU" dirty="0"/>
              <a:t>: </a:t>
            </a:r>
            <a:r>
              <a:rPr lang="hu-HU" i="1" dirty="0"/>
              <a:t>kellemetlen, </a:t>
            </a:r>
            <a:r>
              <a:rPr lang="hu-HU" b="1" i="1" dirty="0"/>
              <a:t>ugyanis/mert</a:t>
            </a:r>
            <a:r>
              <a:rPr lang="hu-HU" i="1" dirty="0"/>
              <a:t> szemtelen. </a:t>
            </a:r>
            <a:r>
              <a:rPr lang="hu-HU" dirty="0"/>
              <a:t>Kötőszók: hiszen, ugyanis, tudniillik [pl. Csúnya, ugyanis sáros az utca.].</a:t>
            </a:r>
          </a:p>
          <a:p>
            <a:pPr lvl="1"/>
            <a:r>
              <a:rPr lang="hu-HU" b="1" dirty="0"/>
              <a:t>helyreigazító magyarázó</a:t>
            </a:r>
            <a:r>
              <a:rPr lang="hu-HU" dirty="0"/>
              <a:t>: </a:t>
            </a:r>
            <a:r>
              <a:rPr lang="hu-HU" i="1" dirty="0"/>
              <a:t>rágyújtottam, </a:t>
            </a:r>
            <a:r>
              <a:rPr lang="hu-HU" b="1" i="1" dirty="0"/>
              <a:t>azaz</a:t>
            </a:r>
            <a:r>
              <a:rPr lang="hu-HU" i="1" dirty="0"/>
              <a:t> rágyújtottam volna. </a:t>
            </a:r>
            <a:r>
              <a:rPr lang="hu-HU" dirty="0"/>
              <a:t>Kötőszók: azaz, azazhogy, vagyis, illetve, szóval [pl. Beszélgettünk, azaz vitatkoztunk.].</a:t>
            </a:r>
          </a:p>
          <a:p>
            <a:pPr lvl="1"/>
            <a:r>
              <a:rPr lang="hu-HU" b="1" dirty="0"/>
              <a:t>kifejtő magyarázó</a:t>
            </a:r>
            <a:r>
              <a:rPr lang="hu-HU" dirty="0"/>
              <a:t>: </a:t>
            </a:r>
            <a:r>
              <a:rPr lang="hu-HU" i="1" dirty="0"/>
              <a:t>Pista, </a:t>
            </a:r>
            <a:r>
              <a:rPr lang="hu-HU" b="1" i="1" dirty="0"/>
              <a:t>azaz</a:t>
            </a:r>
            <a:r>
              <a:rPr lang="hu-HU" i="1" dirty="0"/>
              <a:t> a barátom. </a:t>
            </a:r>
            <a:r>
              <a:rPr lang="hu-HU" dirty="0"/>
              <a:t>Kötőszó: azaz [pl. Pista, azaz a barátom.].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044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Figyelem!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következtető és magyarázó mellérendelő szintagmák közel állnak az </a:t>
            </a:r>
            <a:r>
              <a:rPr lang="hu-HU" b="1" dirty="0"/>
              <a:t>okhatározói alárendelő</a:t>
            </a:r>
            <a:r>
              <a:rPr lang="hu-HU" dirty="0"/>
              <a:t> szintagmákhoz.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Megkülönbözteti a </a:t>
            </a:r>
            <a:r>
              <a:rPr lang="hu-HU" b="1" dirty="0"/>
              <a:t>kötőszó</a:t>
            </a:r>
            <a:r>
              <a:rPr lang="hu-HU" dirty="0"/>
              <a:t> (a </a:t>
            </a:r>
            <a:r>
              <a:rPr lang="hu-HU" i="1" dirty="0"/>
              <a:t>mert</a:t>
            </a:r>
            <a:r>
              <a:rPr lang="hu-HU" dirty="0"/>
              <a:t> és </a:t>
            </a:r>
            <a:r>
              <a:rPr lang="hu-HU" i="1" dirty="0"/>
              <a:t>mivel</a:t>
            </a:r>
            <a:r>
              <a:rPr lang="hu-HU" dirty="0"/>
              <a:t> okhatározói alárendelést jelöl),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bizonyos </a:t>
            </a:r>
            <a:r>
              <a:rPr lang="hu-HU" dirty="0"/>
              <a:t>esetekben a </a:t>
            </a:r>
            <a:r>
              <a:rPr lang="hu-HU" b="1" dirty="0"/>
              <a:t>szórend</a:t>
            </a:r>
            <a:r>
              <a:rPr lang="hu-HU" dirty="0"/>
              <a:t> (formai elemek).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500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Tisztán vs. nem tisztán mellérendelő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Tisztán</a:t>
            </a:r>
            <a:r>
              <a:rPr lang="hu-HU" dirty="0" smtClean="0"/>
              <a:t> </a:t>
            </a:r>
            <a:r>
              <a:rPr lang="hu-HU" dirty="0"/>
              <a:t>mellérendelő: felcserélhetők a tagok egymással (=kölcsönös viszonyúak</a:t>
            </a:r>
            <a:r>
              <a:rPr lang="hu-HU" dirty="0" smtClean="0"/>
              <a:t>):</a:t>
            </a:r>
            <a:endParaRPr lang="hu-HU" dirty="0"/>
          </a:p>
          <a:p>
            <a:pPr lvl="0"/>
            <a:r>
              <a:rPr lang="hu-HU" dirty="0"/>
              <a:t>kapcsolatos (az összes</a:t>
            </a:r>
            <a:r>
              <a:rPr lang="hu-HU" dirty="0" smtClean="0"/>
              <a:t>) </a:t>
            </a:r>
            <a:endParaRPr lang="hu-HU" dirty="0"/>
          </a:p>
          <a:p>
            <a:pPr lvl="0"/>
            <a:r>
              <a:rPr lang="hu-HU" dirty="0" smtClean="0"/>
              <a:t>ellentétes </a:t>
            </a:r>
            <a:endParaRPr lang="hu-HU" dirty="0"/>
          </a:p>
          <a:p>
            <a:pPr lvl="0"/>
            <a:r>
              <a:rPr lang="hu-HU" dirty="0" smtClean="0"/>
              <a:t>választó</a:t>
            </a:r>
            <a:endParaRPr lang="hu-HU" dirty="0"/>
          </a:p>
          <a:p>
            <a:pPr lvl="0"/>
            <a:r>
              <a:rPr lang="hu-HU" dirty="0"/>
              <a:t>kifejtő magyarázó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6367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Tisztán vs. nem tisztán mellérendelő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Nem tisztán</a:t>
            </a:r>
            <a:r>
              <a:rPr lang="hu-HU" dirty="0"/>
              <a:t> mellérendelők: </a:t>
            </a:r>
          </a:p>
          <a:p>
            <a:pPr lvl="0"/>
            <a:r>
              <a:rPr lang="hu-HU" dirty="0"/>
              <a:t>A tagok nem cserélhetők fel.</a:t>
            </a:r>
          </a:p>
          <a:p>
            <a:pPr lvl="0"/>
            <a:r>
              <a:rPr lang="hu-HU" dirty="0"/>
              <a:t>A tagok nem hagyhatók ki.</a:t>
            </a:r>
          </a:p>
          <a:p>
            <a:pPr lvl="0"/>
            <a:r>
              <a:rPr lang="hu-HU" dirty="0"/>
              <a:t>Elsősorban az első elemükön keresztül épülnek be a mondatba (a tisztán mellérendelők viszont együttesen).</a:t>
            </a:r>
          </a:p>
          <a:p>
            <a:pPr lvl="0"/>
            <a:r>
              <a:rPr lang="hu-HU" dirty="0"/>
              <a:t>Közel állnak az alárendelő szintagmákhoz (gyakran csak formai jegyek különböztetik meg őket).</a:t>
            </a:r>
          </a:p>
          <a:p>
            <a:pPr marL="0" indent="0">
              <a:buNone/>
            </a:pPr>
            <a:r>
              <a:rPr lang="hu-HU" dirty="0"/>
              <a:t>Ezek:</a:t>
            </a:r>
          </a:p>
          <a:p>
            <a:pPr lvl="0"/>
            <a:r>
              <a:rPr lang="hu-HU" dirty="0"/>
              <a:t>ellentétes, megszorító</a:t>
            </a:r>
          </a:p>
          <a:p>
            <a:pPr lvl="0"/>
            <a:r>
              <a:rPr lang="hu-HU" dirty="0"/>
              <a:t>következtető utótagú</a:t>
            </a:r>
          </a:p>
          <a:p>
            <a:pPr lvl="0"/>
            <a:r>
              <a:rPr lang="hu-HU" dirty="0"/>
              <a:t>magyarázó utótagú, </a:t>
            </a:r>
            <a:r>
              <a:rPr lang="hu-HU" dirty="0" err="1"/>
              <a:t>okadó</a:t>
            </a:r>
            <a:endParaRPr lang="hu-HU" dirty="0"/>
          </a:p>
          <a:p>
            <a:pPr lvl="0"/>
            <a:r>
              <a:rPr lang="hu-HU" dirty="0"/>
              <a:t>magyarázó utótagú, helyreigazító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6023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Nyílt vagy zárt mellérendelés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Zártak</a:t>
            </a:r>
            <a:r>
              <a:rPr lang="hu-HU" dirty="0"/>
              <a:t>: </a:t>
            </a:r>
            <a:r>
              <a:rPr lang="hu-HU" dirty="0"/>
              <a:t>mindig kéttagú szerkezetek</a:t>
            </a:r>
            <a:endParaRPr lang="hu-HU" dirty="0"/>
          </a:p>
          <a:p>
            <a:pPr lvl="0"/>
            <a:r>
              <a:rPr lang="hu-HU" dirty="0"/>
              <a:t>kapcsolatos, ellentétesen hozzátoldó: </a:t>
            </a:r>
            <a:r>
              <a:rPr lang="hu-HU" i="1" dirty="0"/>
              <a:t>nemcsak…, hanem…is</a:t>
            </a:r>
            <a:endParaRPr lang="hu-HU" dirty="0"/>
          </a:p>
          <a:p>
            <a:pPr lvl="0"/>
            <a:r>
              <a:rPr lang="hu-HU" dirty="0"/>
              <a:t>kapcsolatos, fokozó: </a:t>
            </a:r>
            <a:r>
              <a:rPr lang="hu-HU" i="1" dirty="0"/>
              <a:t>jó, sőt jobb</a:t>
            </a:r>
            <a:endParaRPr lang="hu-HU" dirty="0"/>
          </a:p>
          <a:p>
            <a:r>
              <a:rPr lang="hu-HU" dirty="0"/>
              <a:t>kapcsolatos, egyszerű (nem mindig!!!): Mesélj a kísérletekről és az eredményekről. – itt a szavak jelentése tette zárttá a viszonyt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8353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Nyílt vagy zárt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Nyílt</a:t>
            </a:r>
            <a:r>
              <a:rPr lang="hu-HU" dirty="0"/>
              <a:t>: korlátlanul </a:t>
            </a:r>
            <a:r>
              <a:rPr lang="hu-HU" dirty="0" smtClean="0"/>
              <a:t>bővíthető: a </a:t>
            </a:r>
            <a:r>
              <a:rPr lang="hu-HU" dirty="0"/>
              <a:t>többi fajta</a:t>
            </a:r>
          </a:p>
          <a:p>
            <a:pPr marL="0" indent="0">
              <a:buNone/>
            </a:pPr>
            <a:r>
              <a:rPr lang="hu-HU" dirty="0"/>
              <a:t>Problémás esetek:</a:t>
            </a:r>
          </a:p>
          <a:p>
            <a:pPr lvl="0"/>
            <a:r>
              <a:rPr lang="hu-HU" dirty="0" smtClean="0"/>
              <a:t>részleges </a:t>
            </a:r>
            <a:r>
              <a:rPr lang="hu-HU" dirty="0"/>
              <a:t>értelmező vagy megkülönböztető kapcsolatos: </a:t>
            </a:r>
            <a:r>
              <a:rPr lang="hu-HU" i="1" dirty="0"/>
              <a:t>a tanulók, </a:t>
            </a:r>
            <a:r>
              <a:rPr lang="hu-HU" b="1" i="1" dirty="0"/>
              <a:t>főleg</a:t>
            </a:r>
            <a:r>
              <a:rPr lang="hu-HU" i="1" dirty="0"/>
              <a:t> a fiúk</a:t>
            </a:r>
            <a:endParaRPr lang="hu-HU" dirty="0"/>
          </a:p>
          <a:p>
            <a:pPr lvl="0"/>
            <a:r>
              <a:rPr lang="hu-HU" dirty="0"/>
              <a:t>korlátozó értelmű határozó vagy megkülönböztető kapcsolatos: </a:t>
            </a:r>
            <a:r>
              <a:rPr lang="hu-HU" i="1" dirty="0"/>
              <a:t>[terjed] az emberek, </a:t>
            </a:r>
            <a:r>
              <a:rPr lang="hu-HU" b="1" i="1" dirty="0"/>
              <a:t>különösen</a:t>
            </a:r>
            <a:r>
              <a:rPr lang="hu-HU" i="1" dirty="0"/>
              <a:t> a laikusok körében az országban, </a:t>
            </a:r>
            <a:r>
              <a:rPr lang="hu-HU" b="1" i="1" dirty="0"/>
              <a:t>különösen</a:t>
            </a:r>
            <a:r>
              <a:rPr lang="hu-HU" i="1" dirty="0"/>
              <a:t> Szabolcsban</a:t>
            </a:r>
            <a:endParaRPr lang="hu-HU" dirty="0"/>
          </a:p>
          <a:p>
            <a:r>
              <a:rPr lang="hu-HU" dirty="0"/>
              <a:t>megosztó kapcsolatos vagy választó viszony: </a:t>
            </a:r>
            <a:r>
              <a:rPr lang="hu-HU" i="1" dirty="0"/>
              <a:t>néha én, néha ő megy el; egyszer én, egyszer ő kérdez.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553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KÖTŐSZÓ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V</a:t>
            </a:r>
            <a:r>
              <a:rPr lang="hu-HU" dirty="0" smtClean="0"/>
              <a:t>iszonyt </a:t>
            </a:r>
            <a:r>
              <a:rPr lang="hu-HU" i="1" dirty="0"/>
              <a:t>jelöl</a:t>
            </a:r>
            <a:r>
              <a:rPr lang="hu-HU" dirty="0"/>
              <a:t>, de nem maga hozza létre a viszonyt, nem attól jön létre a viszony, hogy megjelent a szintagmában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Kötőszó </a:t>
            </a:r>
            <a:r>
              <a:rPr lang="hu-HU" dirty="0"/>
              <a:t>nélkül is kapcsolhatók:</a:t>
            </a:r>
          </a:p>
          <a:p>
            <a:pPr lvl="0"/>
            <a:r>
              <a:rPr lang="hu-HU" dirty="0"/>
              <a:t>Az egyszerű kapcsolatos viszonyban álló tagok: </a:t>
            </a:r>
            <a:r>
              <a:rPr lang="hu-HU" i="1" dirty="0"/>
              <a:t>apja, anyja</a:t>
            </a:r>
            <a:r>
              <a:rPr lang="hu-HU" dirty="0"/>
              <a:t>.</a:t>
            </a:r>
          </a:p>
          <a:p>
            <a:pPr lvl="0"/>
            <a:r>
              <a:rPr lang="hu-HU" dirty="0"/>
              <a:t>A nyomósító szerepű szóismétlések: </a:t>
            </a:r>
            <a:r>
              <a:rPr lang="hu-HU" i="1" dirty="0"/>
              <a:t>csak ment, </a:t>
            </a:r>
            <a:r>
              <a:rPr lang="hu-HU" i="1" dirty="0" err="1"/>
              <a:t>ment</a:t>
            </a:r>
            <a:r>
              <a:rPr lang="hu-HU" dirty="0"/>
              <a:t>.</a:t>
            </a:r>
          </a:p>
          <a:p>
            <a:pPr lvl="0"/>
            <a:r>
              <a:rPr lang="hu-HU" dirty="0"/>
              <a:t>A szembeállító ellentétes viszony tagjai: </a:t>
            </a:r>
            <a:r>
              <a:rPr lang="hu-HU" i="1" dirty="0"/>
              <a:t>ma én, holnap te</a:t>
            </a:r>
            <a:r>
              <a:rPr lang="hu-HU" dirty="0"/>
              <a:t>.</a:t>
            </a:r>
          </a:p>
          <a:p>
            <a:r>
              <a:rPr lang="hu-HU" dirty="0"/>
              <a:t>A kizáró ellentétes viszonyban álló tagok: </a:t>
            </a:r>
            <a:r>
              <a:rPr lang="hu-HU" i="1" dirty="0"/>
              <a:t>nem ő, én. </a:t>
            </a:r>
            <a:r>
              <a:rPr lang="hu-HU" dirty="0"/>
              <a:t>(de itt mindig van egy </a:t>
            </a:r>
            <a:r>
              <a:rPr lang="hu-HU" i="1" dirty="0"/>
              <a:t>nem</a:t>
            </a:r>
            <a:r>
              <a:rPr lang="hu-HU" dirty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2352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KÖTŐSZÓ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Egyéb szófajú elemek kötőszói szerepben:</a:t>
            </a:r>
          </a:p>
          <a:p>
            <a:pPr lvl="0"/>
            <a:r>
              <a:rPr lang="hu-HU" dirty="0"/>
              <a:t>Határozószó (~határozószószerű </a:t>
            </a:r>
            <a:r>
              <a:rPr lang="hu-HU" dirty="0" smtClean="0"/>
              <a:t>kötőszó), </a:t>
            </a:r>
            <a:r>
              <a:rPr lang="hu-HU" dirty="0"/>
              <a:t>illetve egyéb szófajú szó vagy szószerkezet is </a:t>
            </a:r>
            <a:r>
              <a:rPr lang="hu-HU" dirty="0" smtClean="0"/>
              <a:t>előfordulhat: </a:t>
            </a:r>
            <a:r>
              <a:rPr lang="hu-HU" i="1" dirty="0" smtClean="0"/>
              <a:t>majd</a:t>
            </a:r>
            <a:r>
              <a:rPr lang="hu-HU" i="1" dirty="0"/>
              <a:t>, aztán, továbbá, ráadásul, </a:t>
            </a:r>
            <a:r>
              <a:rPr lang="hu-HU" b="1" i="1" dirty="0"/>
              <a:t>más </a:t>
            </a:r>
            <a:r>
              <a:rPr lang="hu-HU" b="1" i="1" dirty="0" smtClean="0"/>
              <a:t>szavakkal,</a:t>
            </a:r>
            <a:r>
              <a:rPr lang="hu-HU" i="1" dirty="0" smtClean="0"/>
              <a:t> </a:t>
            </a:r>
            <a:r>
              <a:rPr lang="hu-HU" i="1" dirty="0"/>
              <a:t>egyszerűbben, pontosabban, olykor…, </a:t>
            </a:r>
            <a:r>
              <a:rPr lang="hu-HU" i="1" dirty="0" err="1"/>
              <a:t>olykor</a:t>
            </a:r>
            <a:r>
              <a:rPr lang="hu-HU" i="1" dirty="0"/>
              <a:t>…, egyszer…</a:t>
            </a:r>
            <a:r>
              <a:rPr lang="hu-HU" i="1" dirty="0" err="1"/>
              <a:t>egyszer</a:t>
            </a:r>
            <a:r>
              <a:rPr lang="hu-HU" i="1" dirty="0"/>
              <a:t>, egyik oldalról…, másik oldalról</a:t>
            </a:r>
            <a:r>
              <a:rPr lang="hu-HU" i="1" dirty="0" smtClean="0"/>
              <a:t>…</a:t>
            </a:r>
            <a:r>
              <a:rPr lang="hu-HU" dirty="0" smtClean="0"/>
              <a:t>).</a:t>
            </a:r>
            <a:endParaRPr lang="hu-HU" dirty="0"/>
          </a:p>
          <a:p>
            <a:pPr lvl="0"/>
            <a:r>
              <a:rPr lang="hu-HU" b="1" dirty="0" smtClean="0"/>
              <a:t>módosító </a:t>
            </a:r>
            <a:r>
              <a:rPr lang="hu-HU" b="1" dirty="0"/>
              <a:t>mondatrészletek</a:t>
            </a:r>
            <a:r>
              <a:rPr lang="hu-HU" dirty="0"/>
              <a:t> is kötőszói szerepben: </a:t>
            </a:r>
            <a:r>
              <a:rPr lang="hu-HU" i="1" dirty="0"/>
              <a:t>Gizi alapos, </a:t>
            </a:r>
            <a:r>
              <a:rPr lang="hu-HU" b="1" i="1" dirty="0"/>
              <a:t>mondhatni</a:t>
            </a:r>
            <a:r>
              <a:rPr lang="hu-HU" i="1" dirty="0"/>
              <a:t> okos nő.</a:t>
            </a:r>
            <a:endParaRPr lang="hu-HU" dirty="0"/>
          </a:p>
          <a:p>
            <a:pPr lvl="0"/>
            <a:r>
              <a:rPr lang="hu-HU" b="1" dirty="0" smtClean="0"/>
              <a:t>alárendelő </a:t>
            </a:r>
            <a:r>
              <a:rPr lang="hu-HU" b="1" dirty="0"/>
              <a:t>formájú mellérendelő szerkezetek</a:t>
            </a:r>
            <a:r>
              <a:rPr lang="hu-HU" dirty="0"/>
              <a:t> (</a:t>
            </a:r>
            <a:r>
              <a:rPr lang="hu-HU" i="1" dirty="0"/>
              <a:t>bár, ám, mert; ha nem is…, legalább…, </a:t>
            </a:r>
            <a:r>
              <a:rPr lang="hu-HU" dirty="0"/>
              <a:t>inkább</a:t>
            </a:r>
            <a:r>
              <a:rPr lang="hu-HU" i="1" dirty="0"/>
              <a:t>…, mint...,</a:t>
            </a:r>
            <a:r>
              <a:rPr lang="hu-HU" dirty="0"/>
              <a:t> </a:t>
            </a:r>
            <a:r>
              <a:rPr lang="hu-HU" i="1" dirty="0"/>
              <a:t>ha nem…, akkor…</a:t>
            </a:r>
            <a:r>
              <a:rPr lang="hu-HU" dirty="0"/>
              <a:t>): </a:t>
            </a:r>
            <a:r>
              <a:rPr lang="hu-HU" b="1" dirty="0"/>
              <a:t>Ha</a:t>
            </a:r>
            <a:r>
              <a:rPr lang="hu-HU" dirty="0"/>
              <a:t> Kati </a:t>
            </a:r>
            <a:r>
              <a:rPr lang="hu-HU" b="1" dirty="0"/>
              <a:t>nem is</a:t>
            </a:r>
            <a:r>
              <a:rPr lang="hu-HU" dirty="0"/>
              <a:t>, </a:t>
            </a:r>
            <a:r>
              <a:rPr lang="hu-HU" b="1" dirty="0"/>
              <a:t>legalább</a:t>
            </a:r>
            <a:r>
              <a:rPr lang="hu-HU" dirty="0"/>
              <a:t> Zsuzsi jöjjön el.</a:t>
            </a:r>
          </a:p>
          <a:p>
            <a:pPr lvl="0"/>
            <a:r>
              <a:rPr lang="hu-HU" b="1" dirty="0"/>
              <a:t>kötőjel</a:t>
            </a:r>
            <a:r>
              <a:rPr lang="hu-HU" dirty="0"/>
              <a:t>: Hadrovics–Gáldi </a:t>
            </a:r>
          </a:p>
          <a:p>
            <a:r>
              <a:rPr lang="hu-HU" b="1" dirty="0"/>
              <a:t>ferde vonalas szerkezetek</a:t>
            </a:r>
            <a:r>
              <a:rPr lang="hu-HU" dirty="0"/>
              <a:t>: </a:t>
            </a:r>
            <a:r>
              <a:rPr lang="hu-HU" i="1" dirty="0"/>
              <a:t>beszédben/írásban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668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KÖTŐSZÓ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lehetnek </a:t>
            </a:r>
            <a:r>
              <a:rPr lang="hu-HU" b="1" dirty="0"/>
              <a:t>egy- vagy </a:t>
            </a:r>
            <a:r>
              <a:rPr lang="hu-HU" b="1" dirty="0" smtClean="0"/>
              <a:t>többfunkciósak</a:t>
            </a:r>
            <a:r>
              <a:rPr lang="hu-HU" dirty="0" smtClean="0"/>
              <a:t>, </a:t>
            </a:r>
            <a:r>
              <a:rPr lang="hu-HU" dirty="0" err="1"/>
              <a:t>p</a:t>
            </a:r>
            <a:r>
              <a:rPr lang="hu-HU" dirty="0" err="1" smtClean="0"/>
              <a:t>l</a:t>
            </a:r>
            <a:r>
              <a:rPr lang="hu-HU" dirty="0"/>
              <a:t>: </a:t>
            </a:r>
            <a:r>
              <a:rPr lang="hu-HU" i="1" dirty="0"/>
              <a:t>és, is, tehát, </a:t>
            </a:r>
            <a:r>
              <a:rPr lang="hu-HU" i="1" dirty="0" smtClean="0"/>
              <a:t>illetve</a:t>
            </a:r>
            <a:r>
              <a:rPr lang="hu-HU" dirty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akár </a:t>
            </a:r>
            <a:r>
              <a:rPr lang="hu-HU" dirty="0"/>
              <a:t>több mellérendelő szerkezetben is előfordulhat, míg mások csak </a:t>
            </a:r>
            <a:r>
              <a:rPr lang="hu-HU" dirty="0" smtClean="0"/>
              <a:t>egyben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Példa:</a:t>
            </a:r>
          </a:p>
          <a:p>
            <a:pPr lvl="0"/>
            <a:r>
              <a:rPr lang="hu-HU" i="1" dirty="0"/>
              <a:t>Péter </a:t>
            </a:r>
            <a:r>
              <a:rPr lang="hu-HU" b="1" i="1" dirty="0"/>
              <a:t>és</a:t>
            </a:r>
            <a:r>
              <a:rPr lang="hu-HU" i="1" dirty="0"/>
              <a:t> Pál</a:t>
            </a:r>
            <a:r>
              <a:rPr lang="hu-HU" dirty="0"/>
              <a:t> (kapcsolatos)</a:t>
            </a:r>
          </a:p>
          <a:p>
            <a:pPr lvl="0"/>
            <a:r>
              <a:rPr lang="hu-HU" i="1" dirty="0"/>
              <a:t>én </a:t>
            </a:r>
            <a:r>
              <a:rPr lang="hu-HU" b="1" i="1" dirty="0"/>
              <a:t>és</a:t>
            </a:r>
            <a:r>
              <a:rPr lang="hu-HU" i="1" dirty="0"/>
              <a:t> nem ő</a:t>
            </a:r>
            <a:r>
              <a:rPr lang="hu-HU" dirty="0"/>
              <a:t> (ellentétes, kizáró)</a:t>
            </a:r>
          </a:p>
          <a:p>
            <a:pPr lvl="0"/>
            <a:r>
              <a:rPr lang="hu-HU" i="1" dirty="0"/>
              <a:t>vettem kenyeret, sajtot </a:t>
            </a:r>
            <a:r>
              <a:rPr lang="hu-HU" b="1" i="1" dirty="0"/>
              <a:t>is</a:t>
            </a:r>
            <a:r>
              <a:rPr lang="hu-HU" dirty="0"/>
              <a:t> (kapcsolatos, hozzátoldó)</a:t>
            </a:r>
          </a:p>
          <a:p>
            <a:pPr lvl="0"/>
            <a:r>
              <a:rPr lang="hu-HU" i="1" dirty="0"/>
              <a:t>jó </a:t>
            </a:r>
            <a:r>
              <a:rPr lang="hu-HU" b="1" i="1" dirty="0"/>
              <a:t>is</a:t>
            </a:r>
            <a:r>
              <a:rPr lang="hu-HU" i="1" dirty="0"/>
              <a:t>, rossz </a:t>
            </a:r>
            <a:r>
              <a:rPr lang="hu-HU" b="1" i="1" dirty="0"/>
              <a:t>is</a:t>
            </a:r>
            <a:r>
              <a:rPr lang="hu-HU" dirty="0"/>
              <a:t> (kapcsolatos, összefoglaló)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6287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Halmozás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sz="2800" dirty="0" smtClean="0"/>
              <a:t>Halmozás ≠ mellérendelés</a:t>
            </a:r>
          </a:p>
          <a:p>
            <a:pPr marL="0" lvl="0" indent="0">
              <a:buNone/>
            </a:pPr>
            <a:r>
              <a:rPr lang="hu-HU" sz="2800" dirty="0" smtClean="0"/>
              <a:t>Időnként nemcsak </a:t>
            </a:r>
            <a:r>
              <a:rPr lang="hu-HU" sz="2800" dirty="0"/>
              <a:t>azonos szerepű mondatrészek állhatnak egymással mellérendelő viszonyban, hanem </a:t>
            </a:r>
            <a:r>
              <a:rPr lang="hu-HU" sz="2800" b="1" dirty="0" smtClean="0"/>
              <a:t>különböző határozók</a:t>
            </a:r>
            <a:r>
              <a:rPr lang="hu-HU" sz="2800" dirty="0"/>
              <a:t>, </a:t>
            </a:r>
            <a:r>
              <a:rPr lang="hu-HU" sz="2800" dirty="0" smtClean="0"/>
              <a:t>ill. </a:t>
            </a:r>
            <a:r>
              <a:rPr lang="hu-HU" sz="2800" b="1" dirty="0" smtClean="0"/>
              <a:t>A </a:t>
            </a:r>
            <a:r>
              <a:rPr lang="hu-HU" sz="2800" b="1" dirty="0"/>
              <a:t>és T, A és H</a:t>
            </a:r>
            <a:r>
              <a:rPr lang="hu-HU" sz="2800" dirty="0"/>
              <a:t>, </a:t>
            </a:r>
            <a:endParaRPr lang="hu-HU" sz="2800" dirty="0" smtClean="0"/>
          </a:p>
          <a:p>
            <a:pPr marL="0" lvl="0" indent="0">
              <a:buNone/>
            </a:pPr>
            <a:r>
              <a:rPr lang="hu-HU" sz="2800" dirty="0" smtClean="0"/>
              <a:t>de </a:t>
            </a:r>
            <a:r>
              <a:rPr lang="hu-HU" sz="2800" dirty="0"/>
              <a:t>ez feltételekhez kötött: </a:t>
            </a:r>
          </a:p>
          <a:p>
            <a:pPr lvl="1"/>
            <a:r>
              <a:rPr lang="hu-HU" b="1" dirty="0" err="1"/>
              <a:t>vmilyen</a:t>
            </a:r>
            <a:r>
              <a:rPr lang="hu-HU" b="1" dirty="0"/>
              <a:t> szorosabb </a:t>
            </a:r>
            <a:r>
              <a:rPr lang="hu-HU" b="1" dirty="0" err="1"/>
              <a:t>szem-ai</a:t>
            </a:r>
            <a:r>
              <a:rPr lang="hu-HU" b="1" dirty="0"/>
              <a:t> viszony </a:t>
            </a:r>
            <a:r>
              <a:rPr lang="hu-HU" dirty="0"/>
              <a:t>van a tagok között, pl. határozatlanság, kérdés, általánosság, azonos szótő: </a:t>
            </a:r>
            <a:r>
              <a:rPr lang="hu-HU" i="1" dirty="0"/>
              <a:t>ki, mit és mikor, senki, semmit és soha, sokat és sokan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445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Ajánlott 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K</a:t>
            </a:r>
            <a:r>
              <a:rPr lang="hu-HU" dirty="0"/>
              <a:t>. Balogh Judit 1989. A mellérendelő szószerkezetek és határeseteik. </a:t>
            </a:r>
            <a:r>
              <a:rPr lang="hu-HU" dirty="0" err="1"/>
              <a:t>In</a:t>
            </a:r>
            <a:r>
              <a:rPr lang="hu-HU" dirty="0"/>
              <a:t>: Rácz Endre (szerk.) Fejezetek a magyar leíró nyelvtan köréből. Budapest: Tankönyvkiadó. 57–90.</a:t>
            </a:r>
          </a:p>
          <a:p>
            <a:pPr lvl="0"/>
            <a:r>
              <a:rPr lang="hu-HU" dirty="0" err="1" smtClean="0"/>
              <a:t>Uzonyi</a:t>
            </a:r>
            <a:r>
              <a:rPr lang="hu-HU" dirty="0" smtClean="0"/>
              <a:t> </a:t>
            </a:r>
            <a:r>
              <a:rPr lang="hu-HU" dirty="0"/>
              <a:t>Kiss Judit–Tuba Márta 1998. Mellérendelő szintagmák vagy hiányos mondatok? Magyar Nyelvjárások XXXV: 183–190.</a:t>
            </a:r>
          </a:p>
          <a:p>
            <a:pPr lvl="0"/>
            <a:r>
              <a:rPr lang="hu-HU" dirty="0" err="1"/>
              <a:t>Bánréti</a:t>
            </a:r>
            <a:r>
              <a:rPr lang="hu-HU" dirty="0"/>
              <a:t> Zoltán 2007. A mellérendelés és az ellipszis nyelvtana a magyarban. Budapest: Tinta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9315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Halmozás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sz="2800" dirty="0" err="1"/>
              <a:t>álszintagmatagok</a:t>
            </a:r>
            <a:r>
              <a:rPr lang="hu-HU" sz="2800" dirty="0"/>
              <a:t> halmozása:</a:t>
            </a:r>
          </a:p>
          <a:p>
            <a:pPr lvl="1"/>
            <a:r>
              <a:rPr lang="hu-HU" dirty="0"/>
              <a:t>a névszói-igei Á névszói részének halmozása: </a:t>
            </a:r>
            <a:r>
              <a:rPr lang="hu-HU" b="1" i="1" dirty="0"/>
              <a:t>fáradt és ideges</a:t>
            </a:r>
            <a:r>
              <a:rPr lang="hu-HU" i="1" dirty="0"/>
              <a:t> volt</a:t>
            </a:r>
            <a:endParaRPr lang="hu-HU" dirty="0"/>
          </a:p>
          <a:p>
            <a:pPr lvl="1"/>
            <a:r>
              <a:rPr lang="hu-HU" dirty="0"/>
              <a:t>a névutós szerkezet </a:t>
            </a:r>
            <a:r>
              <a:rPr lang="hu-HU" dirty="0" err="1"/>
              <a:t>vmely</a:t>
            </a:r>
            <a:r>
              <a:rPr lang="hu-HU" dirty="0"/>
              <a:t> tagjának halmozása: </a:t>
            </a:r>
            <a:r>
              <a:rPr lang="hu-HU" i="1" dirty="0"/>
              <a:t>az asztal </a:t>
            </a:r>
            <a:r>
              <a:rPr lang="hu-HU" b="1" i="1" dirty="0"/>
              <a:t>alatt és mellett</a:t>
            </a:r>
            <a:r>
              <a:rPr lang="hu-HU" i="1" dirty="0"/>
              <a:t>, </a:t>
            </a:r>
            <a:r>
              <a:rPr lang="hu-HU" b="1" i="1" dirty="0"/>
              <a:t>az asztal és a szék </a:t>
            </a:r>
            <a:r>
              <a:rPr lang="hu-HU" i="1" dirty="0"/>
              <a:t>között</a:t>
            </a:r>
            <a:endParaRPr lang="hu-HU" dirty="0"/>
          </a:p>
          <a:p>
            <a:pPr lvl="1"/>
            <a:r>
              <a:rPr lang="hu-HU" dirty="0"/>
              <a:t>a  </a:t>
            </a:r>
            <a:r>
              <a:rPr lang="hu-HU" dirty="0" err="1"/>
              <a:t>névutómellékneves</a:t>
            </a:r>
            <a:r>
              <a:rPr lang="hu-HU" dirty="0"/>
              <a:t> szerk. </a:t>
            </a:r>
            <a:r>
              <a:rPr lang="hu-HU" dirty="0" err="1"/>
              <a:t>vmely</a:t>
            </a:r>
            <a:r>
              <a:rPr lang="hu-HU" dirty="0"/>
              <a:t> tagjának halmozása: </a:t>
            </a:r>
            <a:r>
              <a:rPr lang="hu-HU" b="1" i="1" dirty="0"/>
              <a:t>a fák és bokrok</a:t>
            </a:r>
            <a:r>
              <a:rPr lang="hu-HU" i="1" dirty="0"/>
              <a:t> melletti pázsiton</a:t>
            </a:r>
            <a:endParaRPr lang="hu-HU" dirty="0"/>
          </a:p>
          <a:p>
            <a:pPr lvl="1"/>
            <a:r>
              <a:rPr lang="hu-HU" dirty="0"/>
              <a:t>segédigenevek halmozása: </a:t>
            </a:r>
          </a:p>
          <a:p>
            <a:pPr lvl="1"/>
            <a:r>
              <a:rPr lang="hu-HU" dirty="0"/>
              <a:t>összetett alany névszói részének halmozása: </a:t>
            </a:r>
            <a:r>
              <a:rPr lang="hu-HU" i="1" dirty="0"/>
              <a:t>jó lenne mindig </a:t>
            </a:r>
            <a:r>
              <a:rPr lang="hu-HU" b="1" i="1" dirty="0"/>
              <a:t>fiatal és egészséges maradni</a:t>
            </a:r>
            <a:endParaRPr lang="hu-HU" dirty="0"/>
          </a:p>
          <a:p>
            <a:pPr lvl="1"/>
            <a:r>
              <a:rPr lang="hu-HU" dirty="0"/>
              <a:t>összetett T és H névszói/igenévi részének halmozása: </a:t>
            </a:r>
            <a:r>
              <a:rPr lang="hu-HU" i="1" dirty="0"/>
              <a:t>szeretnék újra </a:t>
            </a:r>
            <a:r>
              <a:rPr lang="hu-HU" b="1" i="1" dirty="0"/>
              <a:t>egészséges és fiatal lenni, tanár és öreg</a:t>
            </a:r>
            <a:r>
              <a:rPr lang="hu-HU" i="1" dirty="0"/>
              <a:t> lévén</a:t>
            </a:r>
            <a:endParaRPr lang="hu-HU" dirty="0"/>
          </a:p>
          <a:p>
            <a:r>
              <a:rPr lang="hu-HU" sz="2800" dirty="0" err="1"/>
              <a:t>mn-i</a:t>
            </a:r>
            <a:r>
              <a:rPr lang="hu-HU" sz="2800" dirty="0"/>
              <a:t> segédigeneves (</a:t>
            </a:r>
            <a:r>
              <a:rPr lang="hu-HU" sz="2800" i="1" dirty="0"/>
              <a:t>levő, való</a:t>
            </a:r>
            <a:r>
              <a:rPr lang="hu-HU" sz="2800" dirty="0"/>
              <a:t>) </a:t>
            </a:r>
            <a:r>
              <a:rPr lang="hu-HU" sz="2800" dirty="0" err="1"/>
              <a:t>esetekbeli</a:t>
            </a:r>
            <a:r>
              <a:rPr lang="hu-HU" sz="2800" dirty="0"/>
              <a:t> halmozások: </a:t>
            </a:r>
            <a:r>
              <a:rPr lang="hu-HU" sz="2800" b="1" i="1" dirty="0"/>
              <a:t>az asztalon és a polcon</a:t>
            </a:r>
            <a:r>
              <a:rPr lang="hu-HU" sz="2800" i="1" dirty="0"/>
              <a:t> levő könyvek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9438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hu-HU" dirty="0" smtClean="0"/>
              <a:t>Szintagma- vagy mondatszint?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7338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cap="all" dirty="0"/>
              <a:t>A mellérendelő szintagmák és a mellérendelő összetett mondatok elkülönítése:</a:t>
            </a:r>
            <a:endParaRPr lang="hu-HU" dirty="0"/>
          </a:p>
          <a:p>
            <a:r>
              <a:rPr lang="hu-HU" dirty="0" smtClean="0"/>
              <a:t>altípusaik </a:t>
            </a:r>
            <a:r>
              <a:rPr lang="hu-HU" dirty="0"/>
              <a:t>és </a:t>
            </a:r>
            <a:r>
              <a:rPr lang="hu-HU" dirty="0" smtClean="0"/>
              <a:t>kötőszavaik ugyanazok</a:t>
            </a:r>
          </a:p>
          <a:p>
            <a:pPr marL="0" indent="0">
              <a:buNone/>
            </a:pPr>
            <a:r>
              <a:rPr lang="hu-HU" dirty="0" smtClean="0"/>
              <a:t>De: az </a:t>
            </a:r>
            <a:r>
              <a:rPr lang="hu-HU" dirty="0"/>
              <a:t>összetett mondatban 2 alany-állítmányi kapcsolat van, a szintagmában pedig egy: </a:t>
            </a:r>
          </a:p>
          <a:p>
            <a:r>
              <a:rPr lang="hu-HU" i="1" dirty="0"/>
              <a:t>Könyvet és füzetet vettem. ~ Könyvet vettem, és füzetet vettem. </a:t>
            </a:r>
            <a:endParaRPr lang="hu-HU" dirty="0"/>
          </a:p>
          <a:p>
            <a:r>
              <a:rPr lang="hu-HU" i="1" dirty="0"/>
              <a:t>Nemcsak könyvet, hanem füzetet is vettem. ~ Nemcsak könyvet vettem, hanem füzetet is vettem.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A valóság azonban ennél sokkal bonyolultabb</a:t>
            </a:r>
            <a:r>
              <a:rPr lang="hu-HU" dirty="0"/>
              <a:t>, hiszen attól még, hogy </a:t>
            </a:r>
            <a:r>
              <a:rPr lang="hu-HU" b="1" dirty="0"/>
              <a:t>két állítmány van</a:t>
            </a:r>
            <a:r>
              <a:rPr lang="hu-HU" dirty="0"/>
              <a:t>,</a:t>
            </a:r>
          </a:p>
          <a:p>
            <a:pPr lvl="0"/>
            <a:r>
              <a:rPr lang="hu-HU" dirty="0"/>
              <a:t>az alanyok lehetnek különbözőek, </a:t>
            </a:r>
          </a:p>
          <a:p>
            <a:pPr lvl="0"/>
            <a:r>
              <a:rPr lang="hu-HU" dirty="0"/>
              <a:t>közösek, </a:t>
            </a:r>
          </a:p>
          <a:p>
            <a:pPr lvl="0"/>
            <a:r>
              <a:rPr lang="hu-HU" dirty="0"/>
              <a:t>különböző </a:t>
            </a:r>
            <a:r>
              <a:rPr lang="hu-HU" dirty="0" smtClean="0"/>
              <a:t>bővítményeket </a:t>
            </a:r>
            <a:r>
              <a:rPr lang="hu-HU" dirty="0"/>
              <a:t>kaphat mindegyik (az A és az Á is), </a:t>
            </a:r>
          </a:p>
          <a:p>
            <a:pPr lvl="0"/>
            <a:r>
              <a:rPr lang="hu-HU" dirty="0"/>
              <a:t>számít az A-ok és </a:t>
            </a:r>
            <a:r>
              <a:rPr lang="hu-HU" dirty="0" err="1"/>
              <a:t>Á-ok</a:t>
            </a:r>
            <a:r>
              <a:rPr lang="hu-HU" dirty="0"/>
              <a:t> mondatbeli pozíciója, </a:t>
            </a:r>
          </a:p>
          <a:p>
            <a:pPr lvl="0"/>
            <a:r>
              <a:rPr lang="hu-HU" dirty="0"/>
              <a:t>a (parallel v. nem parallel) mondatszerkesztés, </a:t>
            </a:r>
          </a:p>
          <a:p>
            <a:pPr lvl="0"/>
            <a:r>
              <a:rPr lang="hu-HU" dirty="0"/>
              <a:t>az állítmányok szemantikai összefüggése vagy annak hiánya.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6305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Szintagma- vagy mondatszint?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/>
              <a:t>LÉNYEGES PROBLÉMA AZ, HOGY HA CSAK EGY ÁLLÍTMÁNY SZEREPEL, SZÁMOLHATUNK-E ELLIPSZISSEL VAGY SEM. </a:t>
            </a:r>
            <a:endParaRPr lang="hu-HU" sz="2400" dirty="0" smtClean="0"/>
          </a:p>
          <a:p>
            <a:r>
              <a:rPr lang="hu-HU" sz="2400" dirty="0" smtClean="0"/>
              <a:t>HA </a:t>
            </a:r>
            <a:r>
              <a:rPr lang="hu-HU" sz="2400" dirty="0"/>
              <a:t>IGEN, AKKOR ÖT. MONDATRÓL VAN SZÓ, </a:t>
            </a:r>
            <a:endParaRPr lang="hu-HU" sz="2400" dirty="0" smtClean="0"/>
          </a:p>
          <a:p>
            <a:r>
              <a:rPr lang="hu-HU" sz="2400" dirty="0" smtClean="0"/>
              <a:t>HA </a:t>
            </a:r>
            <a:r>
              <a:rPr lang="hu-HU" sz="2400" dirty="0"/>
              <a:t>NEM, </a:t>
            </a:r>
            <a:r>
              <a:rPr lang="hu-HU" sz="2400" dirty="0" smtClean="0"/>
              <a:t>SZERKEZETRŐL</a:t>
            </a:r>
            <a:endParaRPr lang="hu-HU" sz="2400" dirty="0"/>
          </a:p>
          <a:p>
            <a:pPr marL="0" lvl="0" indent="0">
              <a:buNone/>
            </a:pPr>
            <a:r>
              <a:rPr lang="hu-HU" sz="2400" dirty="0"/>
              <a:t>Az Á (jellemzően elöl álló, a szerkezetet megelőző) pozíciója  miatt nehéz a szintagma vagy mondat kérdésben dönteni, pl. </a:t>
            </a:r>
            <a:endParaRPr lang="hu-HU" sz="2400" dirty="0" smtClean="0"/>
          </a:p>
          <a:p>
            <a:pPr marL="0" lvl="0" indent="0">
              <a:buNone/>
            </a:pPr>
            <a:r>
              <a:rPr lang="hu-HU" sz="2400" i="1" dirty="0" smtClean="0"/>
              <a:t>Nagy </a:t>
            </a:r>
            <a:r>
              <a:rPr lang="hu-HU" sz="2400" i="1" dirty="0"/>
              <a:t>hasznot jelent ez </a:t>
            </a:r>
            <a:r>
              <a:rPr lang="hu-HU" sz="2400" b="1" i="1" dirty="0"/>
              <a:t>a miniszternek, sőt egész nemzetünknek</a:t>
            </a:r>
            <a:r>
              <a:rPr lang="hu-HU" sz="2400" i="1" dirty="0"/>
              <a:t>.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Nem nagyobb a tanítvány a mesterénél, sem a szolga az uránál.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27885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Az egyszerű és az összetett mondat határsávja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err="1" smtClean="0"/>
              <a:t>MGr</a:t>
            </a:r>
            <a:r>
              <a:rPr lang="hu-HU" dirty="0"/>
              <a:t>. </a:t>
            </a:r>
            <a:r>
              <a:rPr lang="hu-HU" dirty="0" smtClean="0"/>
              <a:t> pp. 461–471 </a:t>
            </a:r>
          </a:p>
          <a:p>
            <a:pPr marL="0" indent="0">
              <a:buNone/>
            </a:pPr>
            <a:r>
              <a:rPr lang="hu-HU" dirty="0" smtClean="0"/>
              <a:t>miért </a:t>
            </a:r>
            <a:r>
              <a:rPr lang="hu-HU" dirty="0"/>
              <a:t>minősül az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(1) </a:t>
            </a:r>
            <a:r>
              <a:rPr lang="hu-HU" i="1" dirty="0" smtClean="0"/>
              <a:t>Állt </a:t>
            </a:r>
            <a:r>
              <a:rPr lang="hu-HU" i="1" dirty="0"/>
              <a:t>és nézelődött </a:t>
            </a:r>
            <a:r>
              <a:rPr lang="hu-HU" dirty="0"/>
              <a:t>és a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2)</a:t>
            </a:r>
            <a:r>
              <a:rPr lang="hu-HU" i="1" dirty="0"/>
              <a:t> Sokat tanultak és kitűnően vizsgáztak a jelöltek </a:t>
            </a:r>
            <a:r>
              <a:rPr lang="hu-HU" dirty="0"/>
              <a:t>mondatok </a:t>
            </a:r>
            <a:r>
              <a:rPr lang="hu-HU" b="1" dirty="0"/>
              <a:t>egyszerűnek</a:t>
            </a:r>
            <a:r>
              <a:rPr lang="hu-HU" dirty="0"/>
              <a:t>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de 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3) </a:t>
            </a:r>
            <a:r>
              <a:rPr lang="hu-HU" i="1" dirty="0"/>
              <a:t>A török állt a fánál és a fűre bámult </a:t>
            </a:r>
            <a:r>
              <a:rPr lang="hu-HU" b="1" dirty="0"/>
              <a:t>összetettnek</a:t>
            </a:r>
            <a:r>
              <a:rPr lang="hu-HU" dirty="0"/>
              <a:t>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(3)</a:t>
            </a:r>
            <a:r>
              <a:rPr lang="hu-HU" dirty="0" err="1"/>
              <a:t>-as</a:t>
            </a:r>
            <a:r>
              <a:rPr lang="hu-HU" dirty="0"/>
              <a:t> esetben külön bővítmények is vannak, de ez a (2)</a:t>
            </a:r>
            <a:r>
              <a:rPr lang="hu-HU" dirty="0" err="1"/>
              <a:t>-es</a:t>
            </a:r>
            <a:r>
              <a:rPr lang="hu-HU" dirty="0"/>
              <a:t> mondatra is igaz.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egyetlen különbség, hogy az alany a (2)</a:t>
            </a:r>
            <a:r>
              <a:rPr lang="hu-HU" dirty="0" err="1"/>
              <a:t>-es</a:t>
            </a:r>
            <a:r>
              <a:rPr lang="hu-HU" dirty="0"/>
              <a:t> mondat végén van, és </a:t>
            </a:r>
            <a:r>
              <a:rPr lang="hu-HU" dirty="0" smtClean="0"/>
              <a:t>ez úgymond </a:t>
            </a:r>
            <a:r>
              <a:rPr lang="hu-HU" dirty="0"/>
              <a:t>„összerántja” a két mondatot. Nem világos azonban, hogy az elöl álló alany miért ne „rántaná össze” azt.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6535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rmAutofit/>
          </a:bodyPr>
          <a:lstStyle/>
          <a:p>
            <a:r>
              <a:rPr lang="hu-HU" sz="4200" b="1" cap="all" dirty="0" err="1"/>
              <a:t>paralell</a:t>
            </a:r>
            <a:r>
              <a:rPr lang="hu-HU" sz="4200" b="1" cap="all" dirty="0"/>
              <a:t> szerkesztésű mondatok</a:t>
            </a:r>
            <a:r>
              <a:rPr lang="hu-HU" sz="4200" b="1" dirty="0"/>
              <a:t> </a:t>
            </a:r>
            <a:endParaRPr lang="hu-HU" sz="4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Bánréti</a:t>
            </a:r>
            <a:r>
              <a:rPr lang="hu-HU" dirty="0" smtClean="0"/>
              <a:t> </a:t>
            </a:r>
            <a:r>
              <a:rPr lang="hu-HU" dirty="0"/>
              <a:t>(Strukturális magyar nyelvtan 1. – Mondattan</a:t>
            </a:r>
            <a:r>
              <a:rPr lang="hu-HU" dirty="0" smtClean="0"/>
              <a:t>): </a:t>
            </a:r>
            <a:r>
              <a:rPr lang="hu-HU" dirty="0"/>
              <a:t>„egy adott mondatot nem lehet több, különböző attitűddel közölni (ugyanazon időpontban ugyanazon beszélő esetében). Viszont az </a:t>
            </a:r>
            <a:r>
              <a:rPr lang="hu-HU" i="1" dirty="0"/>
              <a:t>elliptikus tagmondatokat</a:t>
            </a:r>
            <a:r>
              <a:rPr lang="hu-HU" dirty="0"/>
              <a:t> már „saját”, a bázis tagmondatától eltérő attitűdhatározóval lehet ellátni, hiszen teljes jogú mondatok. Ebből a szempontból is egyformán viselkednek az előre utaló elliptikus tagmondatok ((60)b.) és a visszautalóak ((60)a.):</a:t>
            </a:r>
          </a:p>
          <a:p>
            <a:pPr marL="0" lv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133192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3040" y="692696"/>
            <a:ext cx="8640960" cy="1143000"/>
          </a:xfrm>
        </p:spPr>
        <p:txBody>
          <a:bodyPr>
            <a:noAutofit/>
          </a:bodyPr>
          <a:lstStyle/>
          <a:p>
            <a:r>
              <a:rPr lang="hu-HU" sz="4400" b="1" cap="all" dirty="0" err="1"/>
              <a:t>paralell</a:t>
            </a:r>
            <a:r>
              <a:rPr lang="hu-HU" sz="4400" b="1" cap="all" dirty="0"/>
              <a:t> szerkesztésű </a:t>
            </a:r>
            <a:r>
              <a:rPr lang="hu-HU" sz="4400" b="1" cap="all" dirty="0" smtClean="0"/>
              <a:t>mondatok</a:t>
            </a:r>
            <a:r>
              <a:rPr lang="hu-HU" sz="4400" b="1" dirty="0" smtClean="0"/>
              <a:t> 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(60)	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</a:t>
            </a:r>
            <a:r>
              <a:rPr lang="hu-HU" dirty="0"/>
              <a:t>. [</a:t>
            </a:r>
            <a:r>
              <a:rPr lang="hu-HU" baseline="-25000" dirty="0" err="1"/>
              <a:t>T</a:t>
            </a:r>
            <a:r>
              <a:rPr lang="hu-HU" dirty="0" err="1"/>
              <a:t>Tegnap</a:t>
            </a:r>
            <a:r>
              <a:rPr lang="hu-HU" dirty="0"/>
              <a:t>] </a:t>
            </a:r>
            <a:r>
              <a:rPr lang="hu-HU" b="1" dirty="0"/>
              <a:t>szerencsére</a:t>
            </a:r>
            <a:r>
              <a:rPr lang="hu-HU" dirty="0"/>
              <a:t> [</a:t>
            </a:r>
            <a:r>
              <a:rPr lang="hu-HU" baseline="-25000" dirty="0" err="1"/>
              <a:t>F</a:t>
            </a:r>
            <a:r>
              <a:rPr lang="hu-HU" dirty="0" err="1"/>
              <a:t>Pesten</a:t>
            </a:r>
            <a:r>
              <a:rPr lang="hu-HU" dirty="0"/>
              <a:t>] volt kutyavásár, [</a:t>
            </a:r>
            <a:r>
              <a:rPr lang="hu-HU" baseline="-25000" dirty="0" err="1"/>
              <a:t>T</a:t>
            </a:r>
            <a:r>
              <a:rPr lang="hu-HU" dirty="0" err="1"/>
              <a:t>ma</a:t>
            </a:r>
            <a:r>
              <a:rPr lang="hu-HU" dirty="0"/>
              <a:t>] pedig </a:t>
            </a:r>
            <a:r>
              <a:rPr lang="hu-HU" b="1" dirty="0"/>
              <a:t>sajnos</a:t>
            </a:r>
            <a:r>
              <a:rPr lang="hu-HU" dirty="0"/>
              <a:t> [</a:t>
            </a:r>
            <a:r>
              <a:rPr lang="hu-HU" baseline="-25000" dirty="0" err="1"/>
              <a:t>F</a:t>
            </a:r>
            <a:r>
              <a:rPr lang="hu-HU" dirty="0" err="1"/>
              <a:t>Budán</a:t>
            </a:r>
            <a:r>
              <a:rPr lang="hu-HU" dirty="0"/>
              <a:t>] </a:t>
            </a:r>
            <a:r>
              <a:rPr lang="hu-HU" dirty="0" smtClean="0"/>
              <a:t>[</a:t>
            </a:r>
            <a:r>
              <a:rPr lang="hu-HU" dirty="0"/>
              <a:t>	].</a:t>
            </a:r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. [</a:t>
            </a:r>
            <a:r>
              <a:rPr lang="hu-HU" baseline="-25000" dirty="0" err="1"/>
              <a:t>T</a:t>
            </a:r>
            <a:r>
              <a:rPr lang="hu-HU" dirty="0" err="1"/>
              <a:t>Tegnap</a:t>
            </a:r>
            <a:r>
              <a:rPr lang="hu-HU" dirty="0"/>
              <a:t>] </a:t>
            </a:r>
            <a:r>
              <a:rPr lang="hu-HU" b="1" dirty="0"/>
              <a:t>szerencsére</a:t>
            </a:r>
            <a:r>
              <a:rPr lang="hu-HU" dirty="0"/>
              <a:t> [</a:t>
            </a:r>
            <a:r>
              <a:rPr lang="hu-HU" baseline="-25000" dirty="0" err="1"/>
              <a:t>F</a:t>
            </a:r>
            <a:r>
              <a:rPr lang="hu-HU" dirty="0" err="1"/>
              <a:t>Pesten</a:t>
            </a:r>
            <a:r>
              <a:rPr lang="hu-HU" dirty="0"/>
              <a:t>] [	], [</a:t>
            </a:r>
            <a:r>
              <a:rPr lang="hu-HU" baseline="-25000" dirty="0" err="1"/>
              <a:t>T</a:t>
            </a:r>
            <a:r>
              <a:rPr lang="hu-HU" dirty="0" err="1"/>
              <a:t>ma</a:t>
            </a:r>
            <a:r>
              <a:rPr lang="hu-HU" dirty="0"/>
              <a:t>] pedig </a:t>
            </a:r>
            <a:r>
              <a:rPr lang="hu-HU" b="1" dirty="0"/>
              <a:t>sajnos</a:t>
            </a:r>
            <a:r>
              <a:rPr lang="hu-HU" dirty="0"/>
              <a:t> [</a:t>
            </a:r>
            <a:r>
              <a:rPr lang="hu-HU" baseline="-25000" dirty="0" err="1"/>
              <a:t>F</a:t>
            </a:r>
            <a:r>
              <a:rPr lang="hu-HU" dirty="0" err="1"/>
              <a:t>Budán</a:t>
            </a:r>
            <a:r>
              <a:rPr lang="hu-HU" dirty="0"/>
              <a:t>] volt kutyavásár.</a:t>
            </a:r>
          </a:p>
          <a:p>
            <a:pPr marL="0" indent="0">
              <a:buNone/>
            </a:pPr>
            <a:r>
              <a:rPr lang="hu-HU" dirty="0"/>
              <a:t>(</a:t>
            </a:r>
            <a:r>
              <a:rPr lang="hu-HU" dirty="0" err="1"/>
              <a:t>Bánréti</a:t>
            </a:r>
            <a:r>
              <a:rPr lang="hu-HU" dirty="0"/>
              <a:t> 1992: 748–749, kiemelés az eredetiben)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139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r>
              <a:rPr lang="hu-HU" sz="3200" b="1" dirty="0"/>
              <a:t>SZINTAGMA VAGY SEM A MELLÉRENDELŐ SZERKEZET</a:t>
            </a:r>
            <a:r>
              <a:rPr lang="hu-HU" sz="3200" b="1" dirty="0" smtClean="0"/>
              <a:t>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 smtClean="0"/>
              <a:t>(vettem) tollat, ceruzát</a:t>
            </a:r>
          </a:p>
          <a:p>
            <a:r>
              <a:rPr lang="hu-HU" dirty="0" smtClean="0"/>
              <a:t>az </a:t>
            </a:r>
            <a:r>
              <a:rPr lang="hu-HU" b="1" dirty="0"/>
              <a:t>angol, francia, német és orosz nyelvtudományban </a:t>
            </a:r>
            <a:r>
              <a:rPr lang="hu-HU" b="1" dirty="0" smtClean="0"/>
              <a:t>nem </a:t>
            </a:r>
            <a:r>
              <a:rPr lang="hu-HU" b="1" dirty="0"/>
              <a:t>tekintik </a:t>
            </a:r>
            <a:r>
              <a:rPr lang="hu-HU" b="1" dirty="0" smtClean="0"/>
              <a:t>szintagmának</a:t>
            </a:r>
            <a:r>
              <a:rPr lang="hu-HU" dirty="0" smtClean="0"/>
              <a:t> </a:t>
            </a:r>
          </a:p>
          <a:p>
            <a:r>
              <a:rPr lang="hu-HU" dirty="0" smtClean="0"/>
              <a:t>a </a:t>
            </a:r>
            <a:r>
              <a:rPr lang="hu-HU" dirty="0"/>
              <a:t>magyar nyelvtudományban is vannak nyomai ennek (Rácz Endre - Takács Etel – </a:t>
            </a:r>
            <a:r>
              <a:rPr lang="hu-HU" b="1" dirty="0"/>
              <a:t>halmozott mondatrészek</a:t>
            </a:r>
            <a:r>
              <a:rPr lang="hu-HU" dirty="0"/>
              <a:t>).</a:t>
            </a:r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b="1" dirty="0"/>
              <a:t>nem szintagma</a:t>
            </a:r>
            <a:r>
              <a:rPr lang="hu-HU" dirty="0"/>
              <a:t> volt mellett szól:</a:t>
            </a:r>
          </a:p>
          <a:p>
            <a:pPr lvl="0"/>
            <a:r>
              <a:rPr lang="hu-HU" dirty="0"/>
              <a:t>A kapcsolat </a:t>
            </a:r>
            <a:r>
              <a:rPr lang="hu-HU" b="1" dirty="0"/>
              <a:t>mondatrészek</a:t>
            </a:r>
            <a:r>
              <a:rPr lang="hu-HU" dirty="0"/>
              <a:t> és nem szavak között jön létre.</a:t>
            </a:r>
          </a:p>
          <a:p>
            <a:pPr lvl="0"/>
            <a:r>
              <a:rPr lang="hu-HU" dirty="0"/>
              <a:t>A mellérendelő kapcsolat általában </a:t>
            </a:r>
            <a:r>
              <a:rPr lang="hu-HU" b="1" dirty="0"/>
              <a:t>redukció</a:t>
            </a:r>
            <a:r>
              <a:rPr lang="hu-HU" dirty="0"/>
              <a:t> eredménye, ami általában az azonos típusú mellérendelő összetett mondatokból redukálódik [pl. </a:t>
            </a:r>
            <a:r>
              <a:rPr lang="hu-HU" i="1" dirty="0"/>
              <a:t>Könyvet </a:t>
            </a:r>
            <a:r>
              <a:rPr lang="hu-HU" i="1" dirty="0" smtClean="0"/>
              <a:t>vettem és </a:t>
            </a:r>
            <a:r>
              <a:rPr lang="hu-HU" i="1" dirty="0"/>
              <a:t>füzetet vettem. ~ Könyvet és füzetet vettem.</a:t>
            </a:r>
            <a:r>
              <a:rPr lang="hu-HU" dirty="0"/>
              <a:t>].</a:t>
            </a:r>
          </a:p>
          <a:p>
            <a:pPr lvl="0"/>
            <a:r>
              <a:rPr lang="hu-HU" dirty="0"/>
              <a:t>A tagok közötti kapcsolat </a:t>
            </a:r>
            <a:r>
              <a:rPr lang="hu-HU" b="1" dirty="0"/>
              <a:t>logikai kapcsolat</a:t>
            </a:r>
            <a:r>
              <a:rPr lang="hu-HU" dirty="0"/>
              <a:t>, </a:t>
            </a:r>
            <a:r>
              <a:rPr lang="hu-HU" b="1" dirty="0" smtClean="0"/>
              <a:t>grammatikailag </a:t>
            </a:r>
            <a:r>
              <a:rPr lang="hu-HU" b="1" dirty="0"/>
              <a:t>egymástól függetlenek</a:t>
            </a:r>
            <a:r>
              <a:rPr lang="hu-HU" dirty="0"/>
              <a:t>, csak egy harmadik taggal szemben mutatnak azonos grammatikai kapcsolatot (</a:t>
            </a:r>
            <a:r>
              <a:rPr lang="hu-HU" dirty="0" smtClean="0"/>
              <a:t>Deme).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117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91264" cy="1298408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SZINTAGMA VAGY SEM A MELLÉRENDELŐ SZERKEZET?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91264" cy="438912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Érvek a </a:t>
            </a:r>
            <a:r>
              <a:rPr lang="hu-HU" b="1" dirty="0" smtClean="0"/>
              <a:t>szintagmavolt</a:t>
            </a:r>
            <a:r>
              <a:rPr lang="hu-HU" dirty="0" smtClean="0"/>
              <a:t> mellett:</a:t>
            </a:r>
          </a:p>
          <a:p>
            <a:pPr lvl="0"/>
            <a:r>
              <a:rPr lang="hu-HU" dirty="0" smtClean="0"/>
              <a:t>A </a:t>
            </a:r>
            <a:r>
              <a:rPr lang="hu-HU" dirty="0"/>
              <a:t>tagok közti </a:t>
            </a:r>
            <a:r>
              <a:rPr lang="hu-HU" b="1" dirty="0"/>
              <a:t>szemantikai</a:t>
            </a:r>
            <a:r>
              <a:rPr lang="hu-HU" dirty="0"/>
              <a:t> összetartozás.</a:t>
            </a:r>
          </a:p>
          <a:p>
            <a:pPr lvl="0"/>
            <a:r>
              <a:rPr lang="hu-HU" b="1" dirty="0"/>
              <a:t>Formai összetartozás</a:t>
            </a:r>
            <a:r>
              <a:rPr lang="hu-HU" dirty="0"/>
              <a:t>, amelyet </a:t>
            </a:r>
            <a:r>
              <a:rPr lang="hu-HU" dirty="0" smtClean="0"/>
              <a:t>a </a:t>
            </a:r>
            <a:r>
              <a:rPr lang="hu-HU" dirty="0"/>
              <a:t>speciális, az adott kapcsolatot jellemző </a:t>
            </a:r>
            <a:r>
              <a:rPr lang="hu-HU" dirty="0" smtClean="0"/>
              <a:t>kötőszó jelöl.</a:t>
            </a:r>
            <a:endParaRPr lang="hu-HU" dirty="0"/>
          </a:p>
          <a:p>
            <a:pPr lvl="0"/>
            <a:r>
              <a:rPr lang="hu-HU" dirty="0"/>
              <a:t>K</a:t>
            </a:r>
            <a:r>
              <a:rPr lang="hu-HU" b="1" dirty="0" smtClean="0"/>
              <a:t>özös </a:t>
            </a:r>
            <a:r>
              <a:rPr lang="hu-HU" b="1" dirty="0"/>
              <a:t>hangsúly, hanglejtés</a:t>
            </a:r>
            <a:r>
              <a:rPr lang="hu-HU" dirty="0"/>
              <a:t> és a nem tisztán mellérendelő típusokban a </a:t>
            </a:r>
            <a:r>
              <a:rPr lang="hu-HU" b="1" dirty="0"/>
              <a:t>kötött szórend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802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mellérendelés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két tag azonos természetű, disztribúciójuk is azonos, és megegyezik a szintagma egészének disztribúciójával (A+</a:t>
            </a:r>
            <a:r>
              <a:rPr lang="hu-HU" dirty="0" err="1"/>
              <a:t>A</a:t>
            </a:r>
            <a:r>
              <a:rPr lang="hu-HU" dirty="0"/>
              <a:t>=</a:t>
            </a:r>
            <a:r>
              <a:rPr lang="hu-HU" dirty="0" err="1"/>
              <a:t>A</a:t>
            </a:r>
            <a:r>
              <a:rPr lang="hu-HU" dirty="0"/>
              <a:t>).</a:t>
            </a:r>
          </a:p>
          <a:p>
            <a:pPr lvl="0"/>
            <a:r>
              <a:rPr lang="hu-HU" dirty="0"/>
              <a:t>A két tag egyenrangú (azonos szófajú is általában).</a:t>
            </a:r>
          </a:p>
          <a:p>
            <a:pPr lvl="0"/>
            <a:r>
              <a:rPr lang="hu-HU" dirty="0"/>
              <a:t>A két tag helyettesíthető egymással. A tisztán mellérendelő típusoknál felcserélhető egymással a két tag, és bármelyik tag kihagyható.</a:t>
            </a:r>
          </a:p>
          <a:p>
            <a:pPr lvl="0"/>
            <a:r>
              <a:rPr lang="hu-HU" dirty="0"/>
              <a:t>Nem kérdezhetünk egyik taggal a másikra.</a:t>
            </a:r>
          </a:p>
          <a:p>
            <a:pPr lvl="0"/>
            <a:r>
              <a:rPr lang="hu-HU" dirty="0"/>
              <a:t>Általában azonos szófajúak az egyes </a:t>
            </a:r>
            <a:r>
              <a:rPr lang="hu-HU" dirty="0" smtClean="0"/>
              <a:t>tagok</a:t>
            </a:r>
          </a:p>
          <a:p>
            <a:pPr lvl="1"/>
            <a:r>
              <a:rPr lang="hu-HU" dirty="0" smtClean="0"/>
              <a:t>de </a:t>
            </a:r>
            <a:r>
              <a:rPr lang="hu-HU" dirty="0"/>
              <a:t>nem szükségszerűen kell így lennie</a:t>
            </a:r>
            <a:r>
              <a:rPr lang="hu-HU" b="1" dirty="0"/>
              <a:t>: </a:t>
            </a:r>
            <a:endParaRPr lang="hu-HU" b="1" dirty="0" smtClean="0"/>
          </a:p>
          <a:p>
            <a:pPr lvl="2"/>
            <a:r>
              <a:rPr lang="hu-HU" dirty="0" smtClean="0"/>
              <a:t>határozók </a:t>
            </a:r>
            <a:r>
              <a:rPr lang="hu-HU" dirty="0"/>
              <a:t>(hat. </a:t>
            </a:r>
            <a:r>
              <a:rPr lang="hu-HU" dirty="0" err="1"/>
              <a:t>in</a:t>
            </a:r>
            <a:r>
              <a:rPr lang="hu-HU" dirty="0"/>
              <a:t>. névutós vagy ragos névszó,) </a:t>
            </a:r>
            <a:endParaRPr lang="hu-HU" dirty="0" smtClean="0"/>
          </a:p>
          <a:p>
            <a:pPr lvl="2"/>
            <a:r>
              <a:rPr lang="hu-HU" dirty="0" smtClean="0"/>
              <a:t>alanyok </a:t>
            </a:r>
            <a:r>
              <a:rPr lang="hu-HU" dirty="0"/>
              <a:t>(főnév és nm: </a:t>
            </a:r>
            <a:r>
              <a:rPr lang="hu-HU" i="1" dirty="0"/>
              <a:t>Téged és Pétert</a:t>
            </a:r>
            <a:r>
              <a:rPr lang="hu-HU" dirty="0"/>
              <a:t>, de </a:t>
            </a:r>
            <a:r>
              <a:rPr lang="hu-HU" dirty="0" err="1"/>
              <a:t>fn</a:t>
            </a:r>
            <a:r>
              <a:rPr lang="hu-HU" dirty="0"/>
              <a:t> és </a:t>
            </a:r>
            <a:r>
              <a:rPr lang="hu-HU" dirty="0" err="1"/>
              <a:t>fnin</a:t>
            </a:r>
            <a:r>
              <a:rPr lang="hu-HU" dirty="0"/>
              <a:t> nem fordulhat elő egymás mellett alanyként); </a:t>
            </a:r>
            <a:endParaRPr lang="hu-HU" dirty="0" smtClean="0"/>
          </a:p>
          <a:p>
            <a:pPr lvl="2"/>
            <a:r>
              <a:rPr lang="hu-HU" dirty="0" smtClean="0"/>
              <a:t>jelzők </a:t>
            </a:r>
            <a:r>
              <a:rPr lang="hu-HU" dirty="0"/>
              <a:t>(</a:t>
            </a:r>
            <a:r>
              <a:rPr lang="hu-HU" dirty="0" err="1"/>
              <a:t>mn-i</a:t>
            </a:r>
            <a:r>
              <a:rPr lang="hu-HU" dirty="0"/>
              <a:t> nm és </a:t>
            </a:r>
            <a:r>
              <a:rPr lang="hu-HU" dirty="0" err="1"/>
              <a:t>mnin</a:t>
            </a:r>
            <a:r>
              <a:rPr lang="hu-HU" dirty="0"/>
              <a:t>: </a:t>
            </a:r>
            <a:r>
              <a:rPr lang="hu-HU" i="1" dirty="0"/>
              <a:t>ilyen és ehhez hasonló esetekben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69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mellérendelő szintagmák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u-HU" sz="2800" b="1" dirty="0"/>
              <a:t>kapcsolatos:</a:t>
            </a:r>
            <a:endParaRPr lang="hu-HU" sz="2800" dirty="0"/>
          </a:p>
          <a:p>
            <a:pPr lvl="1"/>
            <a:r>
              <a:rPr lang="hu-HU" b="1" dirty="0"/>
              <a:t>egyszerű kapcsolatos</a:t>
            </a:r>
            <a:r>
              <a:rPr lang="hu-HU" dirty="0"/>
              <a:t>: </a:t>
            </a:r>
            <a:r>
              <a:rPr lang="hu-HU" i="1" dirty="0"/>
              <a:t>Péter </a:t>
            </a:r>
            <a:r>
              <a:rPr lang="hu-HU" b="1" i="1" dirty="0"/>
              <a:t>és</a:t>
            </a:r>
            <a:r>
              <a:rPr lang="hu-HU" i="1" dirty="0"/>
              <a:t> Jóska. </a:t>
            </a:r>
            <a:r>
              <a:rPr lang="hu-HU" dirty="0"/>
              <a:t>Kötőszók: és, s, meg, </a:t>
            </a:r>
            <a:r>
              <a:rPr lang="hu-HU" dirty="0" smtClean="0"/>
              <a:t>[zéró]. </a:t>
            </a:r>
          </a:p>
          <a:p>
            <a:pPr lvl="2"/>
            <a:r>
              <a:rPr lang="hu-HU" dirty="0" smtClean="0"/>
              <a:t>Bármely </a:t>
            </a:r>
            <a:r>
              <a:rPr lang="hu-HU" dirty="0"/>
              <a:t>mondatrész kerülhet kapcsolatos viszonyba [pl. </a:t>
            </a:r>
            <a:r>
              <a:rPr lang="hu-HU" i="1" dirty="0"/>
              <a:t>könyvet és füzete</a:t>
            </a:r>
            <a:r>
              <a:rPr lang="hu-HU" dirty="0"/>
              <a:t>t (2 tárgy); </a:t>
            </a:r>
            <a:r>
              <a:rPr lang="hu-HU" i="1" dirty="0"/>
              <a:t>édesanyámmal és édesapámmal </a:t>
            </a:r>
            <a:r>
              <a:rPr lang="hu-HU" dirty="0"/>
              <a:t>(2 társhatározó); </a:t>
            </a:r>
            <a:r>
              <a:rPr lang="hu-HU" i="1" dirty="0"/>
              <a:t>reng és üvölt </a:t>
            </a:r>
            <a:r>
              <a:rPr lang="hu-HU" dirty="0"/>
              <a:t>(2 állítmány***); </a:t>
            </a:r>
            <a:r>
              <a:rPr lang="hu-HU" i="1" dirty="0"/>
              <a:t>Jóska meg Kati </a:t>
            </a:r>
            <a:r>
              <a:rPr lang="hu-HU" dirty="0"/>
              <a:t>(2 alany</a:t>
            </a:r>
            <a:r>
              <a:rPr lang="hu-HU" dirty="0" smtClean="0"/>
              <a:t>).</a:t>
            </a:r>
          </a:p>
          <a:p>
            <a:pPr lvl="1"/>
            <a:r>
              <a:rPr lang="hu-HU" b="1" dirty="0" smtClean="0"/>
              <a:t>nyomósító szerepű szóismétlések</a:t>
            </a:r>
            <a:r>
              <a:rPr lang="hu-HU" dirty="0" smtClean="0"/>
              <a:t>***: </a:t>
            </a:r>
            <a:r>
              <a:rPr lang="hu-HU" i="1" dirty="0" smtClean="0"/>
              <a:t>Csak ment, </a:t>
            </a:r>
            <a:r>
              <a:rPr lang="hu-HU" i="1" dirty="0" err="1" smtClean="0"/>
              <a:t>ment</a:t>
            </a:r>
            <a:r>
              <a:rPr lang="hu-HU" i="1" dirty="0" smtClean="0"/>
              <a:t>, míg lassan, </a:t>
            </a:r>
            <a:r>
              <a:rPr lang="hu-HU" i="1" dirty="0" err="1" smtClean="0"/>
              <a:t>lassan</a:t>
            </a:r>
            <a:r>
              <a:rPr lang="hu-HU" i="1" dirty="0" smtClean="0"/>
              <a:t> elfáradt.</a:t>
            </a:r>
            <a:endParaRPr lang="hu-HU" dirty="0" smtClean="0"/>
          </a:p>
          <a:p>
            <a:pPr lvl="1"/>
            <a:r>
              <a:rPr lang="hu-HU" b="1" dirty="0" smtClean="0"/>
              <a:t>hozzátoldó </a:t>
            </a:r>
            <a:r>
              <a:rPr lang="hu-HU" b="1" dirty="0"/>
              <a:t>kapcsolatos</a:t>
            </a:r>
            <a:r>
              <a:rPr lang="hu-HU" dirty="0"/>
              <a:t>: </a:t>
            </a:r>
            <a:r>
              <a:rPr lang="hu-HU" i="1" dirty="0"/>
              <a:t>vajat </a:t>
            </a:r>
            <a:r>
              <a:rPr lang="hu-HU" b="1" i="1" dirty="0"/>
              <a:t>és</a:t>
            </a:r>
            <a:r>
              <a:rPr lang="hu-HU" i="1" dirty="0"/>
              <a:t> kenyeret </a:t>
            </a:r>
            <a:r>
              <a:rPr lang="hu-HU" b="1" i="1" dirty="0"/>
              <a:t>is. </a:t>
            </a:r>
            <a:r>
              <a:rPr lang="hu-HU" dirty="0"/>
              <a:t>Kötőszók: is</a:t>
            </a:r>
            <a:r>
              <a:rPr lang="hu-HU" i="1" dirty="0"/>
              <a:t>, sem, szintén </a:t>
            </a:r>
            <a:r>
              <a:rPr lang="hu-HU" dirty="0"/>
              <a:t>– a második tag után jelennek meg és együtt járhatnak az egyszerű kapcsolatos kötőszókkal [pl. </a:t>
            </a:r>
            <a:r>
              <a:rPr lang="hu-HU" i="1" dirty="0"/>
              <a:t>Könyvet és füzetet is vettem</a:t>
            </a:r>
            <a:r>
              <a:rPr lang="hu-HU" dirty="0" smtClean="0"/>
              <a:t>].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073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mellérendelő szintagmák típusai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hu-HU" b="1" dirty="0"/>
              <a:t>fokozó kapcsolatos</a:t>
            </a:r>
            <a:r>
              <a:rPr lang="hu-HU" dirty="0"/>
              <a:t>: </a:t>
            </a:r>
            <a:r>
              <a:rPr lang="hu-HU" i="1" dirty="0"/>
              <a:t>jó, </a:t>
            </a:r>
            <a:r>
              <a:rPr lang="hu-HU" b="1" i="1" dirty="0"/>
              <a:t>sőt</a:t>
            </a:r>
            <a:r>
              <a:rPr lang="hu-HU" i="1" dirty="0"/>
              <a:t> jobb. </a:t>
            </a:r>
            <a:r>
              <a:rPr lang="hu-HU" dirty="0"/>
              <a:t>Kötőszó: sőt [pl. </a:t>
            </a:r>
            <a:r>
              <a:rPr lang="hu-HU" i="1" dirty="0"/>
              <a:t>Könyvet, sőt füzetet is vettem</a:t>
            </a:r>
            <a:r>
              <a:rPr lang="hu-HU" dirty="0"/>
              <a:t>].</a:t>
            </a:r>
          </a:p>
          <a:p>
            <a:pPr lvl="1"/>
            <a:r>
              <a:rPr lang="hu-HU" b="1" dirty="0"/>
              <a:t>ellentétesen hozzátoldó</a:t>
            </a:r>
            <a:r>
              <a:rPr lang="hu-HU" dirty="0"/>
              <a:t>: </a:t>
            </a:r>
            <a:r>
              <a:rPr lang="hu-HU" b="1" i="1" dirty="0"/>
              <a:t>nemcsak</a:t>
            </a:r>
            <a:r>
              <a:rPr lang="hu-HU" i="1" dirty="0"/>
              <a:t> én, </a:t>
            </a:r>
            <a:r>
              <a:rPr lang="hu-HU" b="1" i="1" dirty="0"/>
              <a:t>hanem</a:t>
            </a:r>
            <a:r>
              <a:rPr lang="hu-HU" i="1" dirty="0"/>
              <a:t> ő </a:t>
            </a:r>
            <a:r>
              <a:rPr lang="hu-HU" b="1" i="1" dirty="0"/>
              <a:t>is. </a:t>
            </a:r>
            <a:r>
              <a:rPr lang="hu-HU" dirty="0"/>
              <a:t>Egyedül itt van hármas kötőszó: nemcsak – hanem – is [pl. </a:t>
            </a:r>
            <a:r>
              <a:rPr lang="hu-HU" i="1" dirty="0"/>
              <a:t>Nemcsak könyvet, hanem füzetet is vettem</a:t>
            </a:r>
            <a:r>
              <a:rPr lang="hu-HU" dirty="0"/>
              <a:t>].</a:t>
            </a:r>
          </a:p>
          <a:p>
            <a:pPr lvl="1"/>
            <a:r>
              <a:rPr lang="hu-HU" b="1" dirty="0"/>
              <a:t>összefoglaló</a:t>
            </a:r>
            <a:r>
              <a:rPr lang="hu-HU" dirty="0"/>
              <a:t>, illetve </a:t>
            </a:r>
            <a:r>
              <a:rPr lang="hu-HU" b="1" dirty="0"/>
              <a:t>megosztó</a:t>
            </a:r>
            <a:r>
              <a:rPr lang="hu-HU" dirty="0"/>
              <a:t> </a:t>
            </a:r>
            <a:r>
              <a:rPr lang="hu-HU" dirty="0" smtClean="0"/>
              <a:t>kapcsolatos: </a:t>
            </a:r>
            <a:r>
              <a:rPr lang="hu-HU" i="1" dirty="0" smtClean="0"/>
              <a:t> </a:t>
            </a:r>
            <a:r>
              <a:rPr lang="hu-HU" b="1" i="1" dirty="0"/>
              <a:t>mind</a:t>
            </a:r>
            <a:r>
              <a:rPr lang="hu-HU" i="1" dirty="0"/>
              <a:t> a fiúk, </a:t>
            </a:r>
            <a:r>
              <a:rPr lang="hu-HU" b="1" i="1" dirty="0"/>
              <a:t>mind</a:t>
            </a:r>
            <a:r>
              <a:rPr lang="hu-HU" i="1" dirty="0"/>
              <a:t> a lányok; </a:t>
            </a:r>
            <a:r>
              <a:rPr lang="hu-HU" b="1" i="1" dirty="0"/>
              <a:t>hol</a:t>
            </a:r>
            <a:r>
              <a:rPr lang="hu-HU" i="1" dirty="0"/>
              <a:t> ő, </a:t>
            </a:r>
            <a:r>
              <a:rPr lang="hu-HU" b="1" i="1" dirty="0"/>
              <a:t>hol</a:t>
            </a:r>
            <a:r>
              <a:rPr lang="hu-HU" i="1" dirty="0"/>
              <a:t> én. </a:t>
            </a:r>
            <a:endParaRPr lang="hu-HU" dirty="0"/>
          </a:p>
          <a:p>
            <a:pPr lvl="2"/>
            <a:r>
              <a:rPr lang="hu-HU" sz="2400" dirty="0"/>
              <a:t>ÖSSZEFOGLALÓ: Kötőszók: </a:t>
            </a:r>
            <a:r>
              <a:rPr lang="hu-HU" sz="2400" i="1" dirty="0"/>
              <a:t>is-is, sem-sem, mind-mind </a:t>
            </a:r>
            <a:r>
              <a:rPr lang="hu-HU" sz="2400" dirty="0"/>
              <a:t>[pl. </a:t>
            </a:r>
            <a:r>
              <a:rPr lang="hu-HU" sz="2400" i="1" dirty="0"/>
              <a:t>Könyvet is, füzetet is vettem</a:t>
            </a:r>
            <a:r>
              <a:rPr lang="hu-HU" sz="2400" dirty="0"/>
              <a:t>].	</a:t>
            </a:r>
          </a:p>
          <a:p>
            <a:pPr lvl="2"/>
            <a:r>
              <a:rPr lang="hu-HU" sz="2400" dirty="0"/>
              <a:t>MEGOSZTÓ: Kötőszók: </a:t>
            </a:r>
            <a:r>
              <a:rPr lang="hu-HU" sz="2400" i="1" dirty="0"/>
              <a:t>hol-hol, egyrészt-másrészt, részint-részint</a:t>
            </a:r>
            <a:r>
              <a:rPr lang="hu-HU" sz="2400" dirty="0"/>
              <a:t> [pl. </a:t>
            </a:r>
            <a:r>
              <a:rPr lang="hu-HU" sz="2400" dirty="0"/>
              <a:t>Hol beszélgettünk, hol </a:t>
            </a:r>
            <a:r>
              <a:rPr lang="hu-HU" sz="2400" dirty="0" smtClean="0"/>
              <a:t>vitatkoztunk</a:t>
            </a:r>
            <a:r>
              <a:rPr lang="hu-HU" sz="1900" dirty="0"/>
              <a:t>].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714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mellérendelő szintagmák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sz="2800" b="1" dirty="0"/>
              <a:t>ellentétes</a:t>
            </a:r>
            <a:r>
              <a:rPr lang="hu-HU" sz="2800" dirty="0"/>
              <a:t>:</a:t>
            </a:r>
          </a:p>
          <a:p>
            <a:pPr lvl="1"/>
            <a:r>
              <a:rPr lang="hu-HU" b="1" dirty="0"/>
              <a:t>szembeállító ellentétes</a:t>
            </a:r>
            <a:r>
              <a:rPr lang="hu-HU" dirty="0"/>
              <a:t>: </a:t>
            </a:r>
            <a:r>
              <a:rPr lang="hu-HU" i="1" dirty="0"/>
              <a:t>ma én, holnap te; egyszer így, egyszer úgy, néha szereti, néha nem. </a:t>
            </a:r>
            <a:r>
              <a:rPr lang="hu-HU" dirty="0"/>
              <a:t>Úgy állítok szembe egymással két dolgot, hogy nem zárom ki egyiket sem. Kötőszók: viszont, azonban, pedig, ellenben [pl. </a:t>
            </a:r>
            <a:r>
              <a:rPr lang="hu-HU" u="sng" dirty="0"/>
              <a:t>Érdekes, viszont nehéz</a:t>
            </a:r>
            <a:r>
              <a:rPr lang="hu-HU" dirty="0"/>
              <a:t> feladat volt.; </a:t>
            </a:r>
            <a:r>
              <a:rPr lang="hu-HU" u="sng" dirty="0"/>
              <a:t>Érdekes, viszont nehéz</a:t>
            </a:r>
            <a:r>
              <a:rPr lang="hu-HU" dirty="0"/>
              <a:t> ez a feladat.].</a:t>
            </a:r>
          </a:p>
          <a:p>
            <a:pPr lvl="1"/>
            <a:r>
              <a:rPr lang="hu-HU" b="1" dirty="0"/>
              <a:t>kizáró ellentétes</a:t>
            </a:r>
            <a:r>
              <a:rPr lang="hu-HU" dirty="0"/>
              <a:t>: </a:t>
            </a:r>
            <a:r>
              <a:rPr lang="hu-HU" i="1" dirty="0"/>
              <a:t>nem a szemük, </a:t>
            </a:r>
            <a:r>
              <a:rPr lang="hu-HU" b="1" i="1" dirty="0"/>
              <a:t>hanem</a:t>
            </a:r>
            <a:r>
              <a:rPr lang="hu-HU" i="1" dirty="0"/>
              <a:t> a kezük </a:t>
            </a:r>
            <a:r>
              <a:rPr lang="hu-HU" dirty="0"/>
              <a:t>(</a:t>
            </a:r>
            <a:r>
              <a:rPr lang="hu-HU" i="1" dirty="0"/>
              <a:t>nem…, hanem…</a:t>
            </a:r>
            <a:r>
              <a:rPr lang="hu-HU" dirty="0"/>
              <a:t>). Kötőszók: hanem, csak, ellenkezőleg [pl. Nem könyvet, hanem füzetet vettem.]</a:t>
            </a:r>
          </a:p>
          <a:p>
            <a:pPr lvl="1"/>
            <a:r>
              <a:rPr lang="hu-HU" b="1" dirty="0"/>
              <a:t>megszorító utótagú ellentétes</a:t>
            </a:r>
            <a:r>
              <a:rPr lang="hu-HU" dirty="0"/>
              <a:t>: </a:t>
            </a:r>
            <a:r>
              <a:rPr lang="hu-HU" i="1" dirty="0"/>
              <a:t>kicsi, </a:t>
            </a:r>
            <a:r>
              <a:rPr lang="hu-HU" b="1" i="1" dirty="0"/>
              <a:t>de</a:t>
            </a:r>
            <a:r>
              <a:rPr lang="hu-HU" i="1" dirty="0"/>
              <a:t> erős, hideg, </a:t>
            </a:r>
            <a:r>
              <a:rPr lang="hu-HU" b="1" i="1" dirty="0"/>
              <a:t>bár</a:t>
            </a:r>
            <a:r>
              <a:rPr lang="hu-HU" i="1" dirty="0"/>
              <a:t> udvarias mosoly. </a:t>
            </a:r>
            <a:r>
              <a:rPr lang="hu-HU" dirty="0"/>
              <a:t>Szembeállítok két dolgot, az első tagot szűkítem, de nem zárom ki. Kötőszók: de, ámde, csakhogy, mégis [pl. Kötekedős, mégis szeretetreméltó Kati.].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926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mellérendelő szintagmák típusai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sz="2800" b="1" dirty="0"/>
              <a:t>választó</a:t>
            </a:r>
            <a:r>
              <a:rPr lang="hu-HU" sz="2800" i="1" dirty="0"/>
              <a:t>: </a:t>
            </a:r>
            <a:endParaRPr lang="hu-HU" sz="2800" dirty="0"/>
          </a:p>
          <a:p>
            <a:pPr lvl="1"/>
            <a:r>
              <a:rPr lang="hu-HU" b="1" dirty="0"/>
              <a:t>megengedő választó: </a:t>
            </a:r>
            <a:r>
              <a:rPr lang="hu-HU" i="1" dirty="0"/>
              <a:t>ő </a:t>
            </a:r>
            <a:r>
              <a:rPr lang="hu-HU" b="1" i="1" dirty="0"/>
              <a:t>vagy</a:t>
            </a:r>
            <a:r>
              <a:rPr lang="hu-HU" i="1" dirty="0"/>
              <a:t> én.</a:t>
            </a:r>
            <a:r>
              <a:rPr lang="hu-HU" dirty="0"/>
              <a:t> Nem zárják ki egymást a lehetőségek. Kötőszó: vagy [pl. Könyvet vagy füzetet].</a:t>
            </a:r>
          </a:p>
          <a:p>
            <a:pPr lvl="1"/>
            <a:r>
              <a:rPr lang="hu-HU" b="1" dirty="0"/>
              <a:t>kirekesztő választó: </a:t>
            </a:r>
            <a:r>
              <a:rPr lang="hu-HU" b="1" i="1" dirty="0"/>
              <a:t>vagy</a:t>
            </a:r>
            <a:r>
              <a:rPr lang="hu-HU" i="1" dirty="0"/>
              <a:t> én, </a:t>
            </a:r>
            <a:r>
              <a:rPr lang="hu-HU" b="1" i="1" dirty="0"/>
              <a:t>vagy</a:t>
            </a:r>
            <a:r>
              <a:rPr lang="hu-HU" i="1" dirty="0"/>
              <a:t> te.</a:t>
            </a:r>
            <a:r>
              <a:rPr lang="hu-HU" dirty="0"/>
              <a:t> Az egyik lehetőséget választhatom csak. Kötőszó: vagy-vagy [pl. Vagy könyvet, vagy füzetet]. </a:t>
            </a:r>
          </a:p>
          <a:p>
            <a:pPr lvl="0"/>
            <a:r>
              <a:rPr lang="hu-HU" sz="2800" b="1" dirty="0"/>
              <a:t>következtető utótagú:</a:t>
            </a:r>
            <a:r>
              <a:rPr lang="hu-HU" sz="2800" dirty="0"/>
              <a:t> </a:t>
            </a:r>
            <a:r>
              <a:rPr lang="hu-HU" sz="2800" i="1" dirty="0"/>
              <a:t>szemtelen, </a:t>
            </a:r>
            <a:r>
              <a:rPr lang="hu-HU" sz="2800" b="1" i="1" dirty="0"/>
              <a:t>tehát</a:t>
            </a:r>
            <a:r>
              <a:rPr lang="hu-HU" sz="2800" i="1" dirty="0"/>
              <a:t> kellemetlen. </a:t>
            </a:r>
            <a:r>
              <a:rPr lang="hu-HU" sz="2800" dirty="0"/>
              <a:t>A két tag között szoros logikai kapcsolat, ok-okozati viszony van. Kötőszók: tehát, így, ezért, ennélfogva [pl. Sáros, tehát csúnya az utca.; Kedves, ezért szeretetreméltó Kati.].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1529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1757</TotalTime>
  <Words>1899</Words>
  <Application>Microsoft Office PowerPoint</Application>
  <PresentationFormat>Diavetítés a képernyőre (4:3 oldalarány)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Áramlás</vt:lpstr>
      <vt:lpstr>Szintagmatan, mondattan </vt:lpstr>
      <vt:lpstr>Ajánlott irodalom</vt:lpstr>
      <vt:lpstr>SZINTAGMA VAGY SEM A MELLÉRENDELŐ SZERKEZET?</vt:lpstr>
      <vt:lpstr>SZINTAGMA VAGY SEM A MELLÉRENDELŐ SZERKEZET?</vt:lpstr>
      <vt:lpstr>A mellérendelés jellemzői</vt:lpstr>
      <vt:lpstr>A mellérendelő szintagmák típusai</vt:lpstr>
      <vt:lpstr>A mellérendelő szintagmák típusai</vt:lpstr>
      <vt:lpstr>A mellérendelő szintagmák típusai</vt:lpstr>
      <vt:lpstr>A mellérendelő szintagmák típusai</vt:lpstr>
      <vt:lpstr>A mellérendelő szintagmák típusai</vt:lpstr>
      <vt:lpstr>Figyelem!</vt:lpstr>
      <vt:lpstr>Tisztán vs. nem tisztán mellérendelő</vt:lpstr>
      <vt:lpstr>Tisztán vs. nem tisztán mellérendelő</vt:lpstr>
      <vt:lpstr>Nyílt vagy zárt mellérendelés</vt:lpstr>
      <vt:lpstr>Nyílt vagy zárt</vt:lpstr>
      <vt:lpstr>A KÖTŐSZÓ</vt:lpstr>
      <vt:lpstr>A KÖTŐSZÓ</vt:lpstr>
      <vt:lpstr>A KÖTŐSZÓ</vt:lpstr>
      <vt:lpstr>Halmozás</vt:lpstr>
      <vt:lpstr>Halmozás</vt:lpstr>
      <vt:lpstr>Szintagma- vagy mondatszint?</vt:lpstr>
      <vt:lpstr>Szintagma- vagy mondatszint?</vt:lpstr>
      <vt:lpstr>Az egyszerű és az összetett mondat határsávja</vt:lpstr>
      <vt:lpstr>paralell szerkesztésű mondatok </vt:lpstr>
      <vt:lpstr>paralell szerkesztésű mondatok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Szintagmatan, mondattan</dc:title>
  <dc:creator>Dér Csilla</dc:creator>
  <cp:lastModifiedBy>Dér Csilla Ilona</cp:lastModifiedBy>
  <cp:revision>241</cp:revision>
  <dcterms:created xsi:type="dcterms:W3CDTF">2015-03-01T12:19:56Z</dcterms:created>
  <dcterms:modified xsi:type="dcterms:W3CDTF">2015-03-09T11:26:53Z</dcterms:modified>
</cp:coreProperties>
</file>