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4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CC4-C7A4-47E9-9C3C-A65F6BA51163}" type="datetimeFigureOut">
              <a:rPr lang="hu-HU" smtClean="0"/>
              <a:t>2015.03.06.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DD9D-83CC-445B-82A7-DF0E5BE0B464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CC4-C7A4-47E9-9C3C-A65F6BA51163}" type="datetimeFigureOut">
              <a:rPr lang="hu-HU" smtClean="0"/>
              <a:t>2015.03.06.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DD9D-83CC-445B-82A7-DF0E5BE0B46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CC4-C7A4-47E9-9C3C-A65F6BA51163}" type="datetimeFigureOut">
              <a:rPr lang="hu-HU" smtClean="0"/>
              <a:t>2015.03.06.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DD9D-83CC-445B-82A7-DF0E5BE0B46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CC4-C7A4-47E9-9C3C-A65F6BA51163}" type="datetimeFigureOut">
              <a:rPr lang="hu-HU" smtClean="0"/>
              <a:t>2015.03.06.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DD9D-83CC-445B-82A7-DF0E5BE0B46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CC4-C7A4-47E9-9C3C-A65F6BA51163}" type="datetimeFigureOut">
              <a:rPr lang="hu-HU" smtClean="0"/>
              <a:t>2015.03.06.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DD9D-83CC-445B-82A7-DF0E5BE0B464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CC4-C7A4-47E9-9C3C-A65F6BA51163}" type="datetimeFigureOut">
              <a:rPr lang="hu-HU" smtClean="0"/>
              <a:t>2015.03.06.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DD9D-83CC-445B-82A7-DF0E5BE0B46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CC4-C7A4-47E9-9C3C-A65F6BA51163}" type="datetimeFigureOut">
              <a:rPr lang="hu-HU" smtClean="0"/>
              <a:t>2015.03.06.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DD9D-83CC-445B-82A7-DF0E5BE0B46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CC4-C7A4-47E9-9C3C-A65F6BA51163}" type="datetimeFigureOut">
              <a:rPr lang="hu-HU" smtClean="0"/>
              <a:t>2015.03.06.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DD9D-83CC-445B-82A7-DF0E5BE0B46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CC4-C7A4-47E9-9C3C-A65F6BA51163}" type="datetimeFigureOut">
              <a:rPr lang="hu-HU" smtClean="0"/>
              <a:t>2015.03.06.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DD9D-83CC-445B-82A7-DF0E5BE0B46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CC4-C7A4-47E9-9C3C-A65F6BA51163}" type="datetimeFigureOut">
              <a:rPr lang="hu-HU" smtClean="0"/>
              <a:t>2015.03.06.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DD9D-83CC-445B-82A7-DF0E5BE0B46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CC4-C7A4-47E9-9C3C-A65F6BA51163}" type="datetimeFigureOut">
              <a:rPr lang="hu-HU" smtClean="0"/>
              <a:t>2015.03.06.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BDDD9D-83CC-445B-82A7-DF0E5BE0B464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C5DCC4-C7A4-47E9-9C3C-A65F6BA51163}" type="datetimeFigureOut">
              <a:rPr lang="hu-HU" smtClean="0"/>
              <a:t>2015.03.06.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BDDD9D-83CC-445B-82A7-DF0E5BE0B464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Szintagmatan, mondattan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3. Az alárendelő szintagmák 2.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6015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u-HU" sz="4400" b="1" dirty="0"/>
              <a:t>A melléknévi alaptagú </a:t>
            </a:r>
            <a:r>
              <a:rPr lang="hu-HU" sz="4400" b="1" dirty="0" smtClean="0"/>
              <a:t>szintagma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7338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 err="1"/>
              <a:t>mn</a:t>
            </a:r>
            <a:r>
              <a:rPr lang="hu-HU" dirty="0"/>
              <a:t>. </a:t>
            </a:r>
            <a:r>
              <a:rPr lang="hu-HU" dirty="0" err="1"/>
              <a:t>B-e</a:t>
            </a:r>
            <a:r>
              <a:rPr lang="hu-HU" dirty="0"/>
              <a:t> </a:t>
            </a:r>
            <a:endParaRPr lang="hu-HU" dirty="0" smtClean="0"/>
          </a:p>
          <a:p>
            <a:r>
              <a:rPr lang="hu-HU" dirty="0" smtClean="0"/>
              <a:t>szinte </a:t>
            </a:r>
            <a:r>
              <a:rPr lang="hu-HU" dirty="0"/>
              <a:t>mindig </a:t>
            </a:r>
            <a:r>
              <a:rPr lang="hu-HU" dirty="0" smtClean="0"/>
              <a:t>H</a:t>
            </a:r>
            <a:r>
              <a:rPr lang="hu-HU" dirty="0"/>
              <a:t> </a:t>
            </a:r>
            <a:r>
              <a:rPr lang="hu-HU" dirty="0" smtClean="0"/>
              <a:t>(a </a:t>
            </a:r>
            <a:r>
              <a:rPr lang="hu-HU" dirty="0" err="1" smtClean="0"/>
              <a:t>mn</a:t>
            </a:r>
            <a:r>
              <a:rPr lang="hu-HU" dirty="0" smtClean="0"/>
              <a:t> jelentése engedi meg/írja elő): lehet </a:t>
            </a:r>
            <a:r>
              <a:rPr lang="hu-HU" dirty="0"/>
              <a:t>fakultatív (</a:t>
            </a:r>
            <a:r>
              <a:rPr lang="hu-HU" i="1" dirty="0"/>
              <a:t>szerelmes </a:t>
            </a:r>
            <a:r>
              <a:rPr lang="hu-HU" i="1" dirty="0" err="1"/>
              <a:t>vkibe</a:t>
            </a:r>
            <a:r>
              <a:rPr lang="hu-HU" dirty="0" smtClean="0"/>
              <a:t>), </a:t>
            </a:r>
            <a:r>
              <a:rPr lang="hu-HU" dirty="0"/>
              <a:t>vagy kötelező vonzat (</a:t>
            </a:r>
            <a:r>
              <a:rPr lang="hu-HU" i="1" dirty="0"/>
              <a:t>jártas </a:t>
            </a:r>
            <a:r>
              <a:rPr lang="hu-HU" i="1" dirty="0" err="1"/>
              <a:t>vmiben</a:t>
            </a:r>
            <a:r>
              <a:rPr lang="hu-HU" i="1" dirty="0"/>
              <a:t>, mentes </a:t>
            </a:r>
            <a:r>
              <a:rPr lang="hu-HU" i="1" dirty="0" err="1"/>
              <a:t>vmitől</a:t>
            </a:r>
            <a:r>
              <a:rPr lang="hu-HU" dirty="0" smtClean="0"/>
              <a:t>), </a:t>
            </a:r>
            <a:r>
              <a:rPr lang="hu-HU" dirty="0"/>
              <a:t>vagy szabad B (</a:t>
            </a:r>
            <a:r>
              <a:rPr lang="hu-HU" i="1" dirty="0"/>
              <a:t>nagyon szerelmes</a:t>
            </a:r>
            <a:r>
              <a:rPr lang="hu-HU" dirty="0"/>
              <a:t>). </a:t>
            </a:r>
            <a:endParaRPr lang="hu-HU" dirty="0" smtClean="0"/>
          </a:p>
          <a:p>
            <a:pPr lvl="1"/>
            <a:r>
              <a:rPr lang="hu-HU" b="1" dirty="0" smtClean="0"/>
              <a:t>Tipikus </a:t>
            </a:r>
            <a:r>
              <a:rPr lang="hu-HU" b="1" dirty="0"/>
              <a:t>a </a:t>
            </a:r>
            <a:r>
              <a:rPr lang="hu-HU" b="1" dirty="0" err="1"/>
              <a:t>fokH-val</a:t>
            </a:r>
            <a:r>
              <a:rPr lang="hu-HU" b="1" dirty="0"/>
              <a:t> való bővülés: </a:t>
            </a:r>
            <a:r>
              <a:rPr lang="hu-HU" i="1" dirty="0"/>
              <a:t>nagyon nagy, igen magas, jó kövér</a:t>
            </a:r>
            <a:endParaRPr lang="hu-HU" dirty="0"/>
          </a:p>
          <a:p>
            <a:r>
              <a:rPr lang="hu-HU" dirty="0" smtClean="0"/>
              <a:t>esetleg </a:t>
            </a:r>
            <a:r>
              <a:rPr lang="hu-HU" dirty="0"/>
              <a:t>A, ha </a:t>
            </a:r>
            <a:r>
              <a:rPr lang="hu-HU" dirty="0" smtClean="0"/>
              <a:t>a </a:t>
            </a:r>
            <a:r>
              <a:rPr lang="hu-HU" dirty="0" err="1" smtClean="0"/>
              <a:t>mn</a:t>
            </a:r>
            <a:r>
              <a:rPr lang="hu-HU" dirty="0"/>
              <a:t> </a:t>
            </a:r>
            <a:r>
              <a:rPr lang="hu-HU" dirty="0" smtClean="0"/>
              <a:t>állítmány (vagyis mondatrészi alapon bővítve): ha </a:t>
            </a:r>
            <a:r>
              <a:rPr lang="hu-HU" dirty="0"/>
              <a:t>Á a melléknév, mindig köthető alanyhoz: </a:t>
            </a:r>
            <a:r>
              <a:rPr lang="hu-HU" i="1" dirty="0"/>
              <a:t>a </a:t>
            </a:r>
            <a:r>
              <a:rPr lang="hu-HU" b="1" i="1" dirty="0"/>
              <a:t>tábla</a:t>
            </a:r>
            <a:r>
              <a:rPr lang="hu-HU" i="1" dirty="0"/>
              <a:t> </a:t>
            </a:r>
            <a:r>
              <a:rPr lang="hu-HU" i="1" dirty="0" smtClean="0"/>
              <a:t>fekete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Lehet-e </a:t>
            </a:r>
            <a:r>
              <a:rPr lang="hu-HU" b="1" dirty="0"/>
              <a:t>jelzői</a:t>
            </a:r>
            <a:r>
              <a:rPr lang="hu-HU" dirty="0"/>
              <a:t> </a:t>
            </a:r>
            <a:r>
              <a:rPr lang="hu-HU" dirty="0" err="1"/>
              <a:t>B-e</a:t>
            </a:r>
            <a:r>
              <a:rPr lang="hu-HU" dirty="0"/>
              <a:t> a </a:t>
            </a:r>
            <a:r>
              <a:rPr lang="hu-HU" dirty="0" err="1"/>
              <a:t>mn-nek</a:t>
            </a:r>
            <a:r>
              <a:rPr lang="hu-HU" dirty="0"/>
              <a:t>?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Vitatott</a:t>
            </a:r>
            <a:r>
              <a:rPr lang="hu-HU" dirty="0"/>
              <a:t>, mert: </a:t>
            </a:r>
          </a:p>
          <a:p>
            <a:pPr lvl="4"/>
            <a:r>
              <a:rPr lang="hu-HU" dirty="0"/>
              <a:t>fekete szemüveges (ember), piros tetejű (ház) – de itt a </a:t>
            </a:r>
            <a:r>
              <a:rPr lang="hu-HU" dirty="0" err="1"/>
              <a:t>fn-nek</a:t>
            </a:r>
            <a:r>
              <a:rPr lang="hu-HU" dirty="0"/>
              <a:t> (</a:t>
            </a:r>
            <a:r>
              <a:rPr lang="hu-HU" i="1" dirty="0"/>
              <a:t>szemüveg, tető</a:t>
            </a:r>
            <a:r>
              <a:rPr lang="hu-HU" dirty="0"/>
              <a:t>) van jelzője</a:t>
            </a:r>
          </a:p>
          <a:p>
            <a:pPr lvl="4"/>
            <a:r>
              <a:rPr lang="hu-HU" i="1" dirty="0"/>
              <a:t>sötét rózsaszín</a:t>
            </a:r>
            <a:r>
              <a:rPr lang="hu-HU" dirty="0"/>
              <a:t>: ez a kivétel, de a </a:t>
            </a:r>
            <a:r>
              <a:rPr lang="hu-HU" b="1" dirty="0"/>
              <a:t>színnevek</a:t>
            </a:r>
            <a:r>
              <a:rPr lang="hu-HU" dirty="0"/>
              <a:t> tipikusan kettős szófajúak, tehát </a:t>
            </a:r>
            <a:r>
              <a:rPr lang="hu-HU" dirty="0" err="1"/>
              <a:t>fn-ek</a:t>
            </a:r>
            <a:r>
              <a:rPr lang="hu-HU" dirty="0"/>
              <a:t> is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042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500" b="1" dirty="0"/>
              <a:t>A melléknévi alaptagú szintagma</a:t>
            </a:r>
            <a:endParaRPr lang="hu-HU" sz="45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8408" lvl="3" indent="0">
              <a:buNone/>
            </a:pPr>
            <a:r>
              <a:rPr lang="hu-HU" dirty="0"/>
              <a:t>A </a:t>
            </a:r>
            <a:r>
              <a:rPr lang="hu-HU" dirty="0" smtClean="0"/>
              <a:t>több jelentésű </a:t>
            </a:r>
            <a:r>
              <a:rPr lang="hu-HU" dirty="0" err="1"/>
              <a:t>mn-eknek</a:t>
            </a:r>
            <a:r>
              <a:rPr lang="hu-HU" dirty="0"/>
              <a:t> több vonzatuk </a:t>
            </a:r>
            <a:r>
              <a:rPr lang="hu-HU" dirty="0" smtClean="0"/>
              <a:t>van, </a:t>
            </a:r>
          </a:p>
          <a:p>
            <a:pPr marL="978408" lvl="3" indent="0">
              <a:buNone/>
            </a:pPr>
            <a:r>
              <a:rPr lang="hu-HU" dirty="0" smtClean="0"/>
              <a:t>a </a:t>
            </a:r>
            <a:r>
              <a:rPr lang="hu-HU" dirty="0"/>
              <a:t>vonzatok oppozícióban állnak: </a:t>
            </a:r>
            <a:r>
              <a:rPr lang="hu-HU" i="1" dirty="0"/>
              <a:t>méltó </a:t>
            </a:r>
            <a:r>
              <a:rPr lang="hu-HU" i="1" dirty="0" err="1"/>
              <a:t>vkihez</a:t>
            </a:r>
            <a:r>
              <a:rPr lang="hu-HU" dirty="0"/>
              <a:t> ~ </a:t>
            </a:r>
            <a:r>
              <a:rPr lang="hu-HU" i="1" dirty="0" err="1"/>
              <a:t>méltó</a:t>
            </a:r>
            <a:r>
              <a:rPr lang="hu-HU" i="1" dirty="0"/>
              <a:t> </a:t>
            </a:r>
            <a:r>
              <a:rPr lang="hu-HU" i="1" dirty="0" err="1"/>
              <a:t>vmire</a:t>
            </a:r>
            <a:r>
              <a:rPr lang="hu-HU" i="1" dirty="0"/>
              <a:t>, jó </a:t>
            </a:r>
            <a:r>
              <a:rPr lang="hu-HU" i="1" dirty="0" err="1"/>
              <a:t>vkihez</a:t>
            </a:r>
            <a:r>
              <a:rPr lang="hu-HU" i="1" dirty="0"/>
              <a:t>, </a:t>
            </a:r>
            <a:r>
              <a:rPr lang="hu-HU" i="1" dirty="0" err="1"/>
              <a:t>vkinek</a:t>
            </a:r>
            <a:r>
              <a:rPr lang="hu-HU" i="1" dirty="0"/>
              <a:t>, </a:t>
            </a:r>
            <a:r>
              <a:rPr lang="hu-HU" i="1" dirty="0" err="1"/>
              <a:t>vmire</a:t>
            </a:r>
            <a:r>
              <a:rPr lang="hu-HU" i="1" dirty="0"/>
              <a:t>, </a:t>
            </a:r>
            <a:r>
              <a:rPr lang="hu-HU" i="1" dirty="0" err="1"/>
              <a:t>vmiből</a:t>
            </a:r>
            <a:r>
              <a:rPr lang="hu-HU" i="1" dirty="0"/>
              <a:t>, </a:t>
            </a:r>
            <a:r>
              <a:rPr lang="hu-HU" i="1" dirty="0" err="1"/>
              <a:t>vkinél</a:t>
            </a:r>
            <a:r>
              <a:rPr lang="hu-HU" i="1" dirty="0"/>
              <a:t>. </a:t>
            </a:r>
            <a:endParaRPr lang="hu-HU" i="1" dirty="0" smtClean="0"/>
          </a:p>
          <a:p>
            <a:pPr marL="978408" lvl="3" indent="0">
              <a:buNone/>
            </a:pPr>
            <a:r>
              <a:rPr lang="hu-HU" dirty="0" smtClean="0"/>
              <a:t>Kizárás</a:t>
            </a:r>
            <a:r>
              <a:rPr lang="hu-HU" dirty="0"/>
              <a:t>: *</a:t>
            </a:r>
            <a:r>
              <a:rPr lang="hu-HU" i="1" dirty="0"/>
              <a:t>Pista jó angolból az anyjához. </a:t>
            </a:r>
            <a:endParaRPr lang="hu-HU" dirty="0"/>
          </a:p>
          <a:p>
            <a:pPr marL="978408" lvl="3" indent="0">
              <a:buNone/>
            </a:pPr>
            <a:r>
              <a:rPr lang="hu-HU" dirty="0"/>
              <a:t>Szinonim vonzatok itt is vannak: </a:t>
            </a:r>
            <a:r>
              <a:rPr lang="hu-HU" i="1" dirty="0"/>
              <a:t>jó </a:t>
            </a:r>
            <a:r>
              <a:rPr lang="hu-HU" i="1" dirty="0" err="1"/>
              <a:t>vkihez</a:t>
            </a:r>
            <a:r>
              <a:rPr lang="hu-HU" i="1" dirty="0"/>
              <a:t>/</a:t>
            </a:r>
            <a:r>
              <a:rPr lang="hu-HU" i="1" dirty="0" err="1"/>
              <a:t>vkivel</a:t>
            </a:r>
            <a:r>
              <a:rPr lang="hu-HU" i="1" dirty="0"/>
              <a:t> szemben/</a:t>
            </a:r>
            <a:r>
              <a:rPr lang="hu-HU" i="1" dirty="0" err="1"/>
              <a:t>vki</a:t>
            </a:r>
            <a:r>
              <a:rPr lang="hu-HU" i="1" dirty="0"/>
              <a:t> iránt.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6234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500" b="1" dirty="0"/>
              <a:t>A melléknévi alaptagú szintagma</a:t>
            </a:r>
            <a:endParaRPr lang="hu-HU" sz="45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/>
              <a:t>A MN-EK VONZATOS SZERKEZETEINEK SZEMANTIKAI CSOPORTJAI:</a:t>
            </a:r>
            <a:endParaRPr lang="hu-HU" dirty="0"/>
          </a:p>
          <a:p>
            <a:pPr lvl="0"/>
            <a:r>
              <a:rPr lang="hu-HU" b="1" dirty="0"/>
              <a:t>összefüggésviszonyt </a:t>
            </a:r>
            <a:r>
              <a:rPr lang="hu-HU" dirty="0"/>
              <a:t>(személyek, dolgok, fogalmak közötti összefüggéseket, illetőleg ezek módját fejezik ki):</a:t>
            </a:r>
            <a:r>
              <a:rPr lang="hu-HU" b="1" dirty="0"/>
              <a:t> </a:t>
            </a:r>
            <a:r>
              <a:rPr lang="hu-HU" b="1" dirty="0" err="1" smtClean="0"/>
              <a:t>aszemantikus</a:t>
            </a:r>
            <a:r>
              <a:rPr lang="hu-HU" b="1" dirty="0" smtClean="0"/>
              <a:t> </a:t>
            </a:r>
            <a:r>
              <a:rPr lang="hu-HU" b="1" dirty="0"/>
              <a:t>határozóval</a:t>
            </a:r>
            <a:r>
              <a:rPr lang="hu-HU" dirty="0"/>
              <a:t> bővülnek (</a:t>
            </a:r>
            <a:r>
              <a:rPr lang="hu-HU" i="1" dirty="0"/>
              <a:t>A hangok a madárcsiripeléshez hasonlók voltak</a:t>
            </a:r>
            <a:r>
              <a:rPr lang="hu-HU" dirty="0"/>
              <a:t>.): </a:t>
            </a:r>
            <a:r>
              <a:rPr lang="hu-HU" i="1" dirty="0"/>
              <a:t>azonos </a:t>
            </a:r>
            <a:r>
              <a:rPr lang="hu-HU" i="1" dirty="0" err="1"/>
              <a:t>vkivel</a:t>
            </a:r>
            <a:r>
              <a:rPr lang="hu-HU" i="1" dirty="0"/>
              <a:t>, kapcsolatos </a:t>
            </a:r>
            <a:r>
              <a:rPr lang="hu-HU" i="1" dirty="0" err="1"/>
              <a:t>vmivel</a:t>
            </a:r>
            <a:r>
              <a:rPr lang="hu-HU" i="1" dirty="0"/>
              <a:t>, hasonló </a:t>
            </a:r>
            <a:r>
              <a:rPr lang="hu-HU" i="1" dirty="0" err="1"/>
              <a:t>vkihez</a:t>
            </a:r>
            <a:r>
              <a:rPr lang="hu-HU" i="1" dirty="0"/>
              <a:t>, elválaszthatatlan</a:t>
            </a:r>
            <a:r>
              <a:rPr lang="hu-HU" b="1" i="1" dirty="0"/>
              <a:t> </a:t>
            </a:r>
            <a:endParaRPr lang="hu-HU" dirty="0"/>
          </a:p>
          <a:p>
            <a:pPr lvl="0"/>
            <a:r>
              <a:rPr lang="hu-HU" b="1" dirty="0"/>
              <a:t>szándékviszonyt </a:t>
            </a:r>
            <a:r>
              <a:rPr lang="hu-HU" dirty="0"/>
              <a:t>fejeznek ki: </a:t>
            </a:r>
            <a:r>
              <a:rPr lang="hu-HU" b="1" dirty="0" err="1" smtClean="0"/>
              <a:t>aszemantikus</a:t>
            </a:r>
            <a:r>
              <a:rPr lang="hu-HU" dirty="0" smtClean="0"/>
              <a:t> </a:t>
            </a:r>
            <a:r>
              <a:rPr lang="hu-HU" dirty="0"/>
              <a:t>(</a:t>
            </a:r>
            <a:r>
              <a:rPr lang="hu-HU" i="1" dirty="0"/>
              <a:t>Hajlandó vagy erre</a:t>
            </a:r>
            <a:r>
              <a:rPr lang="hu-HU" dirty="0"/>
              <a:t>?) vagy </a:t>
            </a:r>
            <a:r>
              <a:rPr lang="hu-HU" b="1" dirty="0"/>
              <a:t>célhatározóval</a:t>
            </a:r>
            <a:r>
              <a:rPr lang="hu-HU" dirty="0"/>
              <a:t> (</a:t>
            </a:r>
            <a:r>
              <a:rPr lang="hu-HU" i="1" dirty="0"/>
              <a:t>Nem bolond ilyen dolgokat cselekedni</a:t>
            </a:r>
            <a:r>
              <a:rPr lang="hu-HU" dirty="0"/>
              <a:t>.) bővíthetjük: </a:t>
            </a:r>
            <a:r>
              <a:rPr lang="hu-HU" i="1" dirty="0"/>
              <a:t>kész, képes, képtelen, hajlandó, kénytelen </a:t>
            </a:r>
            <a:r>
              <a:rPr lang="hu-HU" i="1" dirty="0" err="1" smtClean="0"/>
              <a:t>vmire</a:t>
            </a:r>
            <a:r>
              <a:rPr lang="hu-HU" dirty="0"/>
              <a:t> 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2973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500" b="1" dirty="0"/>
              <a:t>A melléknévi alaptagú szintagma</a:t>
            </a:r>
            <a:endParaRPr lang="hu-HU" sz="45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cap="all" dirty="0"/>
              <a:t>A mondatbeli szerepek által meghatározott bővítmények</a:t>
            </a:r>
            <a:r>
              <a:rPr lang="hu-HU" cap="all" dirty="0"/>
              <a:t>:</a:t>
            </a:r>
            <a:endParaRPr lang="hu-HU" dirty="0"/>
          </a:p>
          <a:p>
            <a:r>
              <a:rPr lang="hu-HU" dirty="0" smtClean="0"/>
              <a:t>E </a:t>
            </a:r>
            <a:r>
              <a:rPr lang="hu-HU" dirty="0"/>
              <a:t>bővítményeknek a felvételét </a:t>
            </a:r>
            <a:r>
              <a:rPr lang="hu-HU" b="1" dirty="0"/>
              <a:t>a grammatikai szófajúság</a:t>
            </a:r>
            <a:r>
              <a:rPr lang="hu-HU" dirty="0"/>
              <a:t> teszi kötelezővé, ezáltal nem tekintjük a melléknév lexikai jelentése által előírt, természetes bővítményeknek </a:t>
            </a:r>
          </a:p>
          <a:p>
            <a:pPr lvl="1"/>
            <a:r>
              <a:rPr lang="hu-HU" dirty="0"/>
              <a:t>A határozói szerepű melléknevek bővítési lehetősége szűkül, legerősebb vonzataikat tarthatják meg csak (</a:t>
            </a:r>
            <a:r>
              <a:rPr lang="hu-HU" i="1" dirty="0"/>
              <a:t>Hozzám </a:t>
            </a:r>
            <a:r>
              <a:rPr lang="hu-HU" b="1" i="1" dirty="0"/>
              <a:t>hasonlóan</a:t>
            </a:r>
            <a:r>
              <a:rPr lang="hu-HU" i="1" dirty="0"/>
              <a:t> senki nem ír verset.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Az állítmány szerepű melléknevek könnyebben egészülnek ki vonzatokkal és szabad határozókkal, mint a </a:t>
            </a:r>
            <a:r>
              <a:rPr lang="hu-HU" dirty="0" smtClean="0"/>
              <a:t>jelzői </a:t>
            </a:r>
            <a:r>
              <a:rPr lang="hu-HU" dirty="0"/>
              <a:t>szerepű melléknevek (alannyal: </a:t>
            </a:r>
            <a:r>
              <a:rPr lang="hu-HU" i="1" dirty="0"/>
              <a:t>A virágok illatosak</a:t>
            </a:r>
            <a:r>
              <a:rPr lang="hu-HU" dirty="0"/>
              <a:t>.; Időhatározóval: </a:t>
            </a:r>
            <a:r>
              <a:rPr lang="hu-HU" i="1" dirty="0"/>
              <a:t>A táj ilyenkor szép</a:t>
            </a:r>
            <a:r>
              <a:rPr lang="hu-HU" dirty="0"/>
              <a:t>.; helyhatározóval: </a:t>
            </a:r>
            <a:r>
              <a:rPr lang="hu-HU" i="1" dirty="0"/>
              <a:t>Mindenütt jó</a:t>
            </a:r>
            <a:r>
              <a:rPr lang="hu-HU" dirty="0" smtClean="0"/>
              <a:t>.).</a:t>
            </a:r>
            <a:r>
              <a:rPr lang="hu-HU" dirty="0"/>
              <a:t> 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1295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500" b="1" dirty="0"/>
              <a:t>A melléknévi alaptagú szintagma</a:t>
            </a:r>
            <a:endParaRPr lang="hu-HU" sz="45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/>
              <a:t>Valenciáról </a:t>
            </a:r>
            <a:r>
              <a:rPr lang="hu-HU" dirty="0"/>
              <a:t>itt is beszélhetünk</a:t>
            </a:r>
          </a:p>
          <a:p>
            <a:pPr marL="0" indent="0">
              <a:buNone/>
            </a:pPr>
            <a:r>
              <a:rPr lang="hu-HU" dirty="0"/>
              <a:t>0	nincs!</a:t>
            </a:r>
          </a:p>
          <a:p>
            <a:pPr marL="0" indent="0">
              <a:buNone/>
            </a:pPr>
            <a:r>
              <a:rPr lang="hu-HU" dirty="0"/>
              <a:t>1	</a:t>
            </a:r>
            <a:r>
              <a:rPr lang="hu-HU" i="1" dirty="0"/>
              <a:t>(</a:t>
            </a:r>
            <a:r>
              <a:rPr lang="hu-HU" i="1" dirty="0" err="1"/>
              <a:t>vmi</a:t>
            </a:r>
            <a:r>
              <a:rPr lang="hu-HU" i="1" dirty="0"/>
              <a:t>) fekete</a:t>
            </a:r>
          </a:p>
          <a:p>
            <a:pPr marL="0" indent="0">
              <a:buNone/>
            </a:pPr>
            <a:r>
              <a:rPr lang="hu-HU" i="1" dirty="0"/>
              <a:t>2	(</a:t>
            </a:r>
            <a:r>
              <a:rPr lang="hu-HU" i="1" dirty="0" err="1"/>
              <a:t>vki</a:t>
            </a:r>
            <a:r>
              <a:rPr lang="hu-HU" i="1" dirty="0"/>
              <a:t>) jártas (</a:t>
            </a:r>
            <a:r>
              <a:rPr lang="hu-HU" i="1" dirty="0" err="1"/>
              <a:t>vmiben</a:t>
            </a:r>
            <a:r>
              <a:rPr lang="hu-HU" i="1" dirty="0"/>
              <a:t>)</a:t>
            </a:r>
          </a:p>
          <a:p>
            <a:pPr marL="0" indent="0">
              <a:buNone/>
            </a:pPr>
            <a:r>
              <a:rPr lang="hu-HU" i="1" dirty="0"/>
              <a:t>3	(</a:t>
            </a:r>
            <a:r>
              <a:rPr lang="hu-HU" i="1" dirty="0" err="1"/>
              <a:t>vki</a:t>
            </a:r>
            <a:r>
              <a:rPr lang="hu-HU" i="1" dirty="0"/>
              <a:t>) hasonló (</a:t>
            </a:r>
            <a:r>
              <a:rPr lang="hu-HU" i="1" dirty="0" err="1"/>
              <a:t>vkihez</a:t>
            </a:r>
            <a:r>
              <a:rPr lang="hu-HU" i="1" dirty="0"/>
              <a:t>) (</a:t>
            </a:r>
            <a:r>
              <a:rPr lang="hu-HU" i="1" dirty="0" err="1"/>
              <a:t>vmilyen</a:t>
            </a:r>
            <a:r>
              <a:rPr lang="hu-HU" i="1" dirty="0"/>
              <a:t> tekintetben)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6942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500" b="1" dirty="0"/>
              <a:t>A melléknévi alaptagú szintagma</a:t>
            </a:r>
            <a:endParaRPr lang="hu-HU" sz="45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sz="2800" dirty="0" smtClean="0"/>
              <a:t>A </a:t>
            </a:r>
            <a:r>
              <a:rPr lang="hu-HU" sz="2800" dirty="0" err="1" smtClean="0"/>
              <a:t>mn</a:t>
            </a:r>
            <a:r>
              <a:rPr lang="hu-HU" sz="2800" dirty="0" smtClean="0"/>
              <a:t> </a:t>
            </a:r>
            <a:r>
              <a:rPr lang="hu-HU" sz="2800" b="1" dirty="0" smtClean="0"/>
              <a:t>grammatikai </a:t>
            </a:r>
            <a:r>
              <a:rPr lang="hu-HU" sz="2800" b="1" dirty="0"/>
              <a:t>kategóriája (fokozás</a:t>
            </a:r>
            <a:r>
              <a:rPr lang="hu-HU" sz="2800" dirty="0"/>
              <a:t>) miatt </a:t>
            </a:r>
            <a:r>
              <a:rPr lang="hu-HU" sz="2800" dirty="0" smtClean="0"/>
              <a:t>megjelenő vonzat</a:t>
            </a:r>
            <a:r>
              <a:rPr lang="hu-HU" sz="2800" dirty="0"/>
              <a:t>: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 smtClean="0"/>
              <a:t>a </a:t>
            </a:r>
            <a:r>
              <a:rPr lang="hu-HU" sz="2800" dirty="0"/>
              <a:t>fokozás növeli a bővítési lehetőségeket (ez minden </a:t>
            </a:r>
            <a:r>
              <a:rPr lang="hu-HU" sz="2800" dirty="0" err="1"/>
              <a:t>fokoható</a:t>
            </a:r>
            <a:r>
              <a:rPr lang="hu-HU" sz="2800" dirty="0"/>
              <a:t> szófajra igaz):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i="1" dirty="0" smtClean="0"/>
              <a:t>fekete</a:t>
            </a:r>
            <a:r>
              <a:rPr lang="hu-HU" sz="2800" dirty="0"/>
              <a:t>: 1 </a:t>
            </a:r>
            <a:r>
              <a:rPr lang="hu-HU" sz="2800" dirty="0" smtClean="0"/>
              <a:t>valencia: </a:t>
            </a:r>
            <a:r>
              <a:rPr lang="hu-HU" sz="2800" i="1" dirty="0" smtClean="0"/>
              <a:t>a bársony fekete</a:t>
            </a:r>
          </a:p>
          <a:p>
            <a:pPr marL="0" indent="0">
              <a:buNone/>
            </a:pPr>
            <a:r>
              <a:rPr lang="hu-HU" sz="2800" i="1" dirty="0" smtClean="0"/>
              <a:t>feketébb</a:t>
            </a:r>
            <a:r>
              <a:rPr lang="hu-HU" sz="2800" dirty="0"/>
              <a:t>: 3 </a:t>
            </a:r>
            <a:r>
              <a:rPr lang="hu-HU" sz="2800" dirty="0" smtClean="0"/>
              <a:t>valencia: </a:t>
            </a:r>
            <a:r>
              <a:rPr lang="hu-HU" sz="2800" i="1" dirty="0"/>
              <a:t>az egy árnyalattal feketébb </a:t>
            </a:r>
            <a:r>
              <a:rPr lang="hu-HU" sz="2800" i="1" dirty="0" smtClean="0"/>
              <a:t>annál</a:t>
            </a:r>
            <a:r>
              <a:rPr lang="hu-HU" sz="2800" dirty="0" smtClean="0"/>
              <a:t> </a:t>
            </a:r>
          </a:p>
          <a:p>
            <a:pPr marL="0" indent="0">
              <a:buNone/>
            </a:pPr>
            <a:r>
              <a:rPr lang="hu-HU" sz="2800" i="1" dirty="0" smtClean="0"/>
              <a:t>legfeketébb</a:t>
            </a:r>
            <a:r>
              <a:rPr lang="hu-HU" sz="2800" dirty="0"/>
              <a:t>: 2 </a:t>
            </a:r>
            <a:r>
              <a:rPr lang="hu-HU" sz="2800" dirty="0" smtClean="0"/>
              <a:t>valencia: </a:t>
            </a:r>
            <a:r>
              <a:rPr lang="hu-HU" sz="2800" i="1" dirty="0" smtClean="0"/>
              <a:t>az a szövet a legfeketébb az összes közül</a:t>
            </a:r>
            <a:endParaRPr lang="hu-HU" sz="2800" i="1" dirty="0"/>
          </a:p>
          <a:p>
            <a:pPr lvl="0"/>
            <a:r>
              <a:rPr lang="hu-HU" sz="2800" b="1" dirty="0" smtClean="0"/>
              <a:t>középfokú melléknevek</a:t>
            </a:r>
            <a:r>
              <a:rPr lang="hu-HU" sz="2800" dirty="0" smtClean="0"/>
              <a:t>: </a:t>
            </a:r>
            <a:r>
              <a:rPr lang="hu-HU" sz="2800" dirty="0"/>
              <a:t>kötelező és fakultatív B is megjelenik, tipikusan a hasonlító H ilyen</a:t>
            </a:r>
          </a:p>
          <a:p>
            <a:pPr lvl="1"/>
            <a:r>
              <a:rPr lang="hu-HU" dirty="0"/>
              <a:t>A hasonlító határozó (</a:t>
            </a:r>
            <a:r>
              <a:rPr lang="hu-HU" i="1" dirty="0"/>
              <a:t>Az egyik gyerek szeplősebb a másiknál. Feri egy fejjel magasabb az apjánál</a:t>
            </a:r>
            <a:r>
              <a:rPr lang="hu-HU" dirty="0"/>
              <a:t>). </a:t>
            </a:r>
            <a:endParaRPr lang="hu-HU" dirty="0" smtClean="0"/>
          </a:p>
          <a:p>
            <a:pPr lvl="1"/>
            <a:r>
              <a:rPr lang="hu-HU" dirty="0" err="1" smtClean="0"/>
              <a:t>MértékH</a:t>
            </a:r>
            <a:r>
              <a:rPr lang="hu-HU" dirty="0"/>
              <a:t>: </a:t>
            </a:r>
            <a:r>
              <a:rPr lang="hu-HU" i="1" dirty="0"/>
              <a:t>egy fejjel</a:t>
            </a:r>
            <a:r>
              <a:rPr lang="hu-HU" dirty="0"/>
              <a:t>, hasonlító H: </a:t>
            </a:r>
            <a:r>
              <a:rPr lang="hu-HU" i="1" dirty="0"/>
              <a:t>apjánál </a:t>
            </a:r>
            <a:r>
              <a:rPr lang="hu-HU" dirty="0"/>
              <a:t>– ez utóbbi akkor maradhat el, ha a hasonlítás az átlaghoz történik: </a:t>
            </a:r>
            <a:r>
              <a:rPr lang="hu-HU" i="1" dirty="0"/>
              <a:t>Ez egy jobb nő</a:t>
            </a:r>
            <a:r>
              <a:rPr lang="hu-HU" dirty="0"/>
              <a:t>, vagy negatív fokozásról van szó: </a:t>
            </a:r>
            <a:r>
              <a:rPr lang="hu-HU" i="1" dirty="0"/>
              <a:t>Pista bácsi egy idősebb ember </a:t>
            </a:r>
            <a:r>
              <a:rPr lang="hu-HU" dirty="0"/>
              <a:t>(=nem annyira idős)</a:t>
            </a:r>
          </a:p>
          <a:p>
            <a:pPr lvl="1"/>
            <a:r>
              <a:rPr lang="hu-HU" dirty="0"/>
              <a:t>A hasonlító H-t kiválthatja a </a:t>
            </a:r>
            <a:r>
              <a:rPr lang="hu-HU" dirty="0" err="1"/>
              <a:t>partitivusi</a:t>
            </a:r>
            <a:r>
              <a:rPr lang="hu-HU" dirty="0"/>
              <a:t> határozó (</a:t>
            </a:r>
            <a:r>
              <a:rPr lang="hu-HU" i="1" dirty="0"/>
              <a:t>A kettő közül Niki a fejlettebb</a:t>
            </a:r>
            <a:r>
              <a:rPr lang="hu-HU" dirty="0"/>
              <a:t>.).</a:t>
            </a:r>
          </a:p>
          <a:p>
            <a:pPr lvl="1"/>
            <a:r>
              <a:rPr lang="hu-HU" dirty="0"/>
              <a:t>Fakultatív vonzat lehet a fokhatározó (</a:t>
            </a:r>
            <a:r>
              <a:rPr lang="hu-HU" i="1" dirty="0"/>
              <a:t>Sokkal szebb</a:t>
            </a:r>
            <a:r>
              <a:rPr lang="hu-HU" dirty="0"/>
              <a:t>.).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495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500" b="1" dirty="0"/>
              <a:t>A melléknévi alaptagú szintagma</a:t>
            </a:r>
            <a:endParaRPr lang="hu-HU" sz="45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z="2800" b="1" dirty="0" smtClean="0"/>
              <a:t>felsőfokú melléknevek</a:t>
            </a:r>
            <a:r>
              <a:rPr lang="hu-HU" sz="2800" dirty="0" smtClean="0"/>
              <a:t>:</a:t>
            </a:r>
            <a:endParaRPr lang="hu-HU" sz="2800" dirty="0"/>
          </a:p>
          <a:p>
            <a:pPr lvl="1"/>
            <a:r>
              <a:rPr lang="hu-HU" dirty="0"/>
              <a:t>fakultatív vonzatként </a:t>
            </a:r>
            <a:r>
              <a:rPr lang="hu-HU" b="1" dirty="0" err="1"/>
              <a:t>partitivusi</a:t>
            </a:r>
            <a:r>
              <a:rPr lang="hu-HU" dirty="0"/>
              <a:t> határozókkal bővülhetnek: </a:t>
            </a:r>
            <a:r>
              <a:rPr lang="hu-HU" i="1" dirty="0"/>
              <a:t>Pista a legokosabb a fiúk közül.</a:t>
            </a:r>
            <a:r>
              <a:rPr lang="hu-HU" dirty="0"/>
              <a:t> Kiváltható:</a:t>
            </a:r>
            <a:r>
              <a:rPr lang="hu-HU" i="1" dirty="0"/>
              <a:t> </a:t>
            </a:r>
            <a:endParaRPr lang="hu-HU" i="1" dirty="0" smtClean="0"/>
          </a:p>
          <a:p>
            <a:pPr lvl="2"/>
            <a:r>
              <a:rPr lang="hu-HU" dirty="0" smtClean="0"/>
              <a:t>~</a:t>
            </a:r>
            <a:r>
              <a:rPr lang="hu-HU" dirty="0" err="1"/>
              <a:t>helyh</a:t>
            </a:r>
            <a:r>
              <a:rPr lang="hu-HU" dirty="0"/>
              <a:t>: </a:t>
            </a:r>
            <a:r>
              <a:rPr lang="hu-HU" i="1" dirty="0"/>
              <a:t>Pista a legokosabb az osztályban. </a:t>
            </a:r>
            <a:endParaRPr lang="hu-HU" i="1" dirty="0" smtClean="0"/>
          </a:p>
          <a:p>
            <a:pPr lvl="2"/>
            <a:r>
              <a:rPr lang="hu-HU" dirty="0" smtClean="0"/>
              <a:t>~</a:t>
            </a:r>
            <a:r>
              <a:rPr lang="hu-HU" dirty="0" err="1"/>
              <a:t>tekintetH</a:t>
            </a:r>
            <a:r>
              <a:rPr lang="hu-HU" dirty="0"/>
              <a:t>: </a:t>
            </a:r>
            <a:r>
              <a:rPr lang="hu-HU" i="1" dirty="0"/>
              <a:t>P. a legokosabb matematikából</a:t>
            </a:r>
            <a:endParaRPr lang="hu-HU" dirty="0"/>
          </a:p>
          <a:p>
            <a:pPr lvl="1"/>
            <a:r>
              <a:rPr lang="hu-HU" dirty="0"/>
              <a:t>el is maradhat a vonzat, </a:t>
            </a:r>
            <a:r>
              <a:rPr lang="hu-HU" dirty="0" smtClean="0"/>
              <a:t>abszolút felsőfok: </a:t>
            </a:r>
            <a:r>
              <a:rPr lang="hu-HU" dirty="0"/>
              <a:t>egy </a:t>
            </a:r>
            <a:r>
              <a:rPr lang="hu-HU" dirty="0" err="1"/>
              <a:t>tul</a:t>
            </a:r>
            <a:r>
              <a:rPr lang="hu-HU" dirty="0"/>
              <a:t>. igen nagy mértéke összevetés nélkül: </a:t>
            </a:r>
            <a:r>
              <a:rPr lang="hu-HU" i="1" dirty="0"/>
              <a:t>a legjobb apa, a legdrágább </a:t>
            </a:r>
            <a:r>
              <a:rPr lang="hu-HU" i="1" dirty="0" smtClean="0"/>
              <a:t>feleség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155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Az igenévi alaptagú szintagma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91264" cy="4445848"/>
          </a:xfrm>
        </p:spPr>
        <p:txBody>
          <a:bodyPr/>
          <a:lstStyle/>
          <a:p>
            <a:pPr marL="0" indent="0">
              <a:buNone/>
            </a:pPr>
            <a:r>
              <a:rPr lang="hu-HU" sz="2200" dirty="0" smtClean="0"/>
              <a:t>Sokban hasonlít az igei szerkezethez.</a:t>
            </a:r>
          </a:p>
          <a:p>
            <a:r>
              <a:rPr lang="hu-HU" sz="2200" b="1" dirty="0" smtClean="0"/>
              <a:t>HASONLÓSÁGOK: </a:t>
            </a:r>
            <a:endParaRPr lang="hu-HU" sz="2200" dirty="0" smtClean="0"/>
          </a:p>
          <a:p>
            <a:pPr lvl="3"/>
            <a:r>
              <a:rPr lang="hu-HU" sz="2200" dirty="0" smtClean="0"/>
              <a:t>az igenév ált. </a:t>
            </a:r>
            <a:r>
              <a:rPr lang="hu-HU" sz="2200" b="1" dirty="0" smtClean="0"/>
              <a:t>megtartja az ige H-i bővítményeit, akár vonzat, akár szabad H</a:t>
            </a:r>
            <a:r>
              <a:rPr lang="hu-HU" sz="2200" dirty="0" smtClean="0"/>
              <a:t>, </a:t>
            </a:r>
            <a:r>
              <a:rPr lang="hu-HU" sz="2200" dirty="0" err="1" smtClean="0"/>
              <a:t>pl</a:t>
            </a:r>
            <a:r>
              <a:rPr lang="hu-HU" sz="2200" dirty="0" smtClean="0"/>
              <a:t>: </a:t>
            </a:r>
            <a:r>
              <a:rPr lang="hu-HU" sz="2200" i="1" dirty="0" smtClean="0"/>
              <a:t>a vizsgára jól felkészül(ni/</a:t>
            </a:r>
            <a:r>
              <a:rPr lang="hu-HU" sz="2200" i="1" dirty="0" err="1" smtClean="0"/>
              <a:t>-ve</a:t>
            </a:r>
            <a:r>
              <a:rPr lang="hu-HU" sz="2200" i="1" dirty="0" smtClean="0"/>
              <a:t>,</a:t>
            </a:r>
            <a:r>
              <a:rPr lang="hu-HU" sz="2200" i="1" dirty="0" err="1" smtClean="0"/>
              <a:t>-lő</a:t>
            </a:r>
            <a:r>
              <a:rPr lang="hu-HU" sz="2200" i="1" dirty="0" smtClean="0"/>
              <a:t>, </a:t>
            </a:r>
            <a:r>
              <a:rPr lang="hu-HU" sz="2200" i="1" dirty="0" err="1" smtClean="0"/>
              <a:t>-t</a:t>
            </a:r>
            <a:r>
              <a:rPr lang="hu-HU" sz="2200" i="1" dirty="0" smtClean="0"/>
              <a:t> diák)</a:t>
            </a:r>
            <a:r>
              <a:rPr lang="hu-HU" sz="2200" dirty="0" smtClean="0"/>
              <a:t>, vonzat: </a:t>
            </a:r>
            <a:r>
              <a:rPr lang="hu-HU" sz="2200" i="1" dirty="0" smtClean="0"/>
              <a:t>vizsgára</a:t>
            </a:r>
            <a:r>
              <a:rPr lang="hu-HU" sz="2200" dirty="0" smtClean="0"/>
              <a:t>, szabad H: </a:t>
            </a:r>
            <a:r>
              <a:rPr lang="hu-HU" sz="2200" i="1" dirty="0" smtClean="0"/>
              <a:t>jól</a:t>
            </a:r>
            <a:endParaRPr lang="hu-HU" sz="2200" dirty="0" smtClean="0"/>
          </a:p>
          <a:p>
            <a:pPr lvl="3"/>
            <a:r>
              <a:rPr lang="hu-HU" sz="2200" b="1" dirty="0" smtClean="0"/>
              <a:t>sokszor</a:t>
            </a:r>
            <a:r>
              <a:rPr lang="hu-HU" sz="2200" dirty="0" smtClean="0"/>
              <a:t> az igenév a </a:t>
            </a:r>
            <a:r>
              <a:rPr lang="hu-HU" sz="2200" b="1" dirty="0" smtClean="0"/>
              <a:t>T-i igevonzatot</a:t>
            </a:r>
            <a:r>
              <a:rPr lang="hu-HU" sz="2200" dirty="0" smtClean="0"/>
              <a:t> is megtartja:</a:t>
            </a:r>
            <a:r>
              <a:rPr lang="hu-HU" sz="2200" i="1" dirty="0" smtClean="0"/>
              <a:t> levelet ír(ni,</a:t>
            </a:r>
            <a:r>
              <a:rPr lang="hu-HU" sz="2200" i="1" dirty="0" err="1" smtClean="0"/>
              <a:t>-va</a:t>
            </a:r>
            <a:r>
              <a:rPr lang="hu-HU" sz="2200" i="1" dirty="0" smtClean="0"/>
              <a:t>,</a:t>
            </a:r>
            <a:r>
              <a:rPr lang="hu-HU" sz="2200" i="1" dirty="0" err="1" smtClean="0"/>
              <a:t>-ó</a:t>
            </a:r>
            <a:r>
              <a:rPr lang="hu-HU" sz="2200" i="1" dirty="0" smtClean="0"/>
              <a:t>),</a:t>
            </a:r>
            <a:r>
              <a:rPr lang="hu-HU" sz="2200" dirty="0" smtClean="0"/>
              <a:t> kötelező vonzattal: </a:t>
            </a:r>
            <a:r>
              <a:rPr lang="hu-HU" sz="2200" i="1" dirty="0" smtClean="0"/>
              <a:t>cipőt készíteni/</a:t>
            </a:r>
            <a:r>
              <a:rPr lang="hu-HU" sz="2200" i="1" dirty="0" err="1" smtClean="0"/>
              <a:t>-ve</a:t>
            </a:r>
            <a:r>
              <a:rPr lang="hu-HU" sz="2200" i="1" dirty="0" smtClean="0"/>
              <a:t>/</a:t>
            </a:r>
            <a:r>
              <a:rPr lang="hu-HU" sz="2200" i="1" dirty="0" err="1" smtClean="0"/>
              <a:t>-ő</a:t>
            </a:r>
            <a:endParaRPr lang="hu-HU" sz="2200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4993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igenévi alaptagú szintagma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sz="2800" b="1" dirty="0"/>
              <a:t>KÜLÖNBSÉGEK:</a:t>
            </a:r>
            <a:endParaRPr lang="hu-HU" sz="2800" dirty="0"/>
          </a:p>
          <a:p>
            <a:pPr lvl="0"/>
            <a:r>
              <a:rPr lang="hu-HU" sz="2800" b="1" dirty="0"/>
              <a:t>a passzívum gyakoribb az igenévi szerkezetekben</a:t>
            </a:r>
            <a:r>
              <a:rPr lang="hu-HU" sz="2800" dirty="0"/>
              <a:t>, mint az igeiekben (l. </a:t>
            </a:r>
            <a:r>
              <a:rPr lang="hu-HU" sz="2800" i="1" dirty="0"/>
              <a:t>levél íratik</a:t>
            </a:r>
            <a:r>
              <a:rPr lang="hu-HU" sz="2800" dirty="0"/>
              <a:t>), </a:t>
            </a:r>
            <a:r>
              <a:rPr lang="hu-HU" sz="2800" dirty="0" smtClean="0"/>
              <a:t>pl</a:t>
            </a:r>
            <a:r>
              <a:rPr lang="hu-HU" sz="2800" dirty="0"/>
              <a:t>. a </a:t>
            </a:r>
            <a:r>
              <a:rPr lang="hu-HU" sz="2800" dirty="0" err="1"/>
              <a:t>T-as</a:t>
            </a:r>
            <a:r>
              <a:rPr lang="hu-HU" sz="2800" dirty="0"/>
              <a:t> igéből képzett </a:t>
            </a:r>
            <a:r>
              <a:rPr lang="hu-HU" sz="2800" dirty="0" err="1"/>
              <a:t>bef</a:t>
            </a:r>
            <a:r>
              <a:rPr lang="hu-HU" sz="2800" dirty="0"/>
              <a:t>. </a:t>
            </a:r>
            <a:r>
              <a:rPr lang="hu-HU" sz="2800" dirty="0" err="1"/>
              <a:t>mnin</a:t>
            </a:r>
            <a:r>
              <a:rPr lang="hu-HU" sz="2800" dirty="0"/>
              <a:t>: </a:t>
            </a:r>
            <a:r>
              <a:rPr lang="hu-HU" sz="2800" i="1" dirty="0"/>
              <a:t>a Péter által szépen </a:t>
            </a:r>
            <a:r>
              <a:rPr lang="hu-HU" sz="2800" b="1" i="1" dirty="0"/>
              <a:t>írt </a:t>
            </a:r>
            <a:r>
              <a:rPr lang="hu-HU" sz="2800" i="1" dirty="0"/>
              <a:t>levél; </a:t>
            </a:r>
            <a:endParaRPr lang="hu-HU" sz="2800" i="1" dirty="0" smtClean="0"/>
          </a:p>
          <a:p>
            <a:pPr lvl="0"/>
            <a:r>
              <a:rPr lang="hu-HU" sz="2800" dirty="0" smtClean="0"/>
              <a:t>nem </a:t>
            </a:r>
            <a:r>
              <a:rPr lang="hu-HU" sz="2800" dirty="0"/>
              <a:t>passzív az igenév, ha T-i bővítmény jelenik meg (hiszen T és passzívum kizárják egymást, csak a szerkezeten kívül jelenhet meg a T), azaz</a:t>
            </a:r>
          </a:p>
          <a:p>
            <a:pPr lvl="1"/>
            <a:r>
              <a:rPr lang="hu-HU" dirty="0"/>
              <a:t>a tegnap látott Balaton = passzív</a:t>
            </a:r>
          </a:p>
          <a:p>
            <a:pPr lvl="1"/>
            <a:r>
              <a:rPr lang="hu-HU" dirty="0"/>
              <a:t>a sok vihart látott Balaton </a:t>
            </a:r>
            <a:r>
              <a:rPr lang="hu-HU" dirty="0" smtClean="0"/>
              <a:t>= </a:t>
            </a:r>
            <a:r>
              <a:rPr lang="hu-HU" b="1" dirty="0" smtClean="0"/>
              <a:t>aktív</a:t>
            </a:r>
            <a:r>
              <a:rPr lang="hu-HU" dirty="0" smtClean="0"/>
              <a:t> </a:t>
            </a:r>
            <a:r>
              <a:rPr lang="hu-HU" dirty="0"/>
              <a:t>igenév stb. </a:t>
            </a:r>
            <a:endParaRPr lang="hu-HU" dirty="0" smtClean="0"/>
          </a:p>
          <a:p>
            <a:pPr lvl="0"/>
            <a:r>
              <a:rPr lang="hu-HU" dirty="0" smtClean="0"/>
              <a:t>az igenévnek </a:t>
            </a:r>
            <a:r>
              <a:rPr lang="hu-HU" b="1" dirty="0" smtClean="0"/>
              <a:t>saját alárendelt A-</a:t>
            </a:r>
            <a:r>
              <a:rPr lang="hu-HU" dirty="0" smtClean="0"/>
              <a:t>a is lehet, KÉTFÉLE IGENÉVRE IGAZ: a </a:t>
            </a:r>
            <a:r>
              <a:rPr lang="hu-HU" b="1" dirty="0" smtClean="0"/>
              <a:t>hat. </a:t>
            </a:r>
            <a:r>
              <a:rPr lang="hu-HU" b="1" dirty="0" err="1" smtClean="0"/>
              <a:t>in</a:t>
            </a:r>
            <a:r>
              <a:rPr lang="hu-HU" dirty="0" err="1" smtClean="0"/>
              <a:t>-re</a:t>
            </a:r>
            <a:r>
              <a:rPr lang="hu-HU" dirty="0" smtClean="0"/>
              <a:t> (</a:t>
            </a:r>
            <a:r>
              <a:rPr lang="hu-HU" i="1" dirty="0" smtClean="0"/>
              <a:t>bika rugaszkodván</a:t>
            </a:r>
            <a:r>
              <a:rPr lang="hu-HU" dirty="0" smtClean="0"/>
              <a:t>) és az </a:t>
            </a:r>
            <a:r>
              <a:rPr lang="hu-HU" b="1" dirty="0" smtClean="0"/>
              <a:t>ige-igenévre </a:t>
            </a:r>
            <a:r>
              <a:rPr lang="hu-HU" dirty="0" smtClean="0"/>
              <a:t>(</a:t>
            </a:r>
            <a:r>
              <a:rPr lang="hu-HU" i="1" dirty="0" smtClean="0"/>
              <a:t>az én idéztem példa</a:t>
            </a:r>
            <a:r>
              <a:rPr lang="hu-HU" dirty="0" smtClean="0"/>
              <a:t>)</a:t>
            </a:r>
          </a:p>
          <a:p>
            <a:pPr lvl="0"/>
            <a:r>
              <a:rPr lang="hu-HU" dirty="0" smtClean="0"/>
              <a:t>az </a:t>
            </a:r>
            <a:r>
              <a:rPr lang="hu-HU" dirty="0"/>
              <a:t>igenévi szintagma mondatszint alatt helyezkedik el</a:t>
            </a:r>
          </a:p>
          <a:p>
            <a:pPr lvl="0"/>
            <a:r>
              <a:rPr lang="hu-HU" dirty="0"/>
              <a:t>Rácz Endre (segédkönyv): igenév </a:t>
            </a:r>
            <a:r>
              <a:rPr lang="hu-HU" b="1" dirty="0"/>
              <a:t>ritkán lehet Á</a:t>
            </a:r>
            <a:r>
              <a:rPr lang="hu-HU" dirty="0"/>
              <a:t>  (</a:t>
            </a:r>
            <a:r>
              <a:rPr lang="hu-HU" dirty="0" err="1"/>
              <a:t>MGr</a:t>
            </a:r>
            <a:r>
              <a:rPr lang="hu-HU" dirty="0"/>
              <a:t>: </a:t>
            </a:r>
            <a:r>
              <a:rPr lang="hu-HU" dirty="0" smtClean="0"/>
              <a:t>soha!!!)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9514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igenévi alaptagú szintagma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/>
              <a:t>A határozói igenévi szintagma:</a:t>
            </a:r>
            <a:endParaRPr lang="hu-HU" dirty="0"/>
          </a:p>
          <a:p>
            <a:pPr lvl="0"/>
            <a:r>
              <a:rPr lang="hu-HU" dirty="0"/>
              <a:t>Az igenevek mindegyikéhez hasonló módon igeként bővül.</a:t>
            </a:r>
          </a:p>
          <a:p>
            <a:pPr lvl="0"/>
            <a:r>
              <a:rPr lang="hu-HU" b="1" dirty="0"/>
              <a:t>Az igenevek közül a legszélesebb körben és a legnagyobb mennyiségben bővíthető szófaj.</a:t>
            </a:r>
            <a:endParaRPr lang="hu-HU" dirty="0"/>
          </a:p>
          <a:p>
            <a:pPr lvl="0"/>
            <a:r>
              <a:rPr lang="hu-HU" dirty="0"/>
              <a:t>Gyakori mellékmondatszerűségét, függetlenségét mi sem bizonyítja jobban, mint az a tény, hogy </a:t>
            </a:r>
            <a:r>
              <a:rPr lang="hu-HU" i="1" dirty="0"/>
              <a:t>mellette megőrződött az ige alanyi vonzata</a:t>
            </a:r>
            <a:r>
              <a:rPr lang="hu-HU" dirty="0"/>
              <a:t> is.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3370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5400" b="1" dirty="0"/>
              <a:t>A főnévi alaptagú szintagma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sz="2800" dirty="0" smtClean="0"/>
              <a:t>Bővítményei </a:t>
            </a:r>
            <a:r>
              <a:rPr lang="hu-HU" sz="2800" i="1" dirty="0" smtClean="0"/>
              <a:t>tipikusan</a:t>
            </a:r>
            <a:r>
              <a:rPr lang="hu-HU" sz="2800" dirty="0" smtClean="0"/>
              <a:t> </a:t>
            </a:r>
            <a:r>
              <a:rPr lang="hu-HU" sz="2800" b="1" dirty="0"/>
              <a:t>szabad </a:t>
            </a:r>
            <a:r>
              <a:rPr lang="hu-HU" sz="2800" b="1" dirty="0" err="1" smtClean="0"/>
              <a:t>B-ek</a:t>
            </a:r>
            <a:r>
              <a:rPr lang="hu-HU" sz="2800" dirty="0" smtClean="0"/>
              <a:t> </a:t>
            </a:r>
          </a:p>
          <a:p>
            <a:r>
              <a:rPr lang="hu-HU" sz="2800" dirty="0" smtClean="0"/>
              <a:t>főként </a:t>
            </a:r>
            <a:r>
              <a:rPr lang="hu-HU" sz="2800" b="1" dirty="0"/>
              <a:t>jelzők (</a:t>
            </a:r>
            <a:r>
              <a:rPr lang="hu-HU" sz="2800" b="1" i="1" dirty="0"/>
              <a:t>szorgalmas tanuló</a:t>
            </a:r>
            <a:r>
              <a:rPr lang="hu-HU" sz="2800" b="1" dirty="0"/>
              <a:t>) </a:t>
            </a:r>
            <a:r>
              <a:rPr lang="hu-HU" sz="2800" dirty="0"/>
              <a:t>és </a:t>
            </a:r>
            <a:endParaRPr lang="hu-HU" sz="2800" dirty="0" smtClean="0"/>
          </a:p>
          <a:p>
            <a:r>
              <a:rPr lang="hu-HU" sz="2800" dirty="0" smtClean="0"/>
              <a:t>hátravetett </a:t>
            </a:r>
            <a:r>
              <a:rPr lang="hu-HU" sz="2800" b="1" dirty="0"/>
              <a:t>határozók (ház a sziklák alatt) </a:t>
            </a:r>
            <a:r>
              <a:rPr lang="hu-HU" sz="2800" dirty="0" smtClean="0"/>
              <a:t>(De: a </a:t>
            </a:r>
            <a:r>
              <a:rPr lang="hu-HU" sz="2800" dirty="0"/>
              <a:t>H tipikusan igei, igenévi </a:t>
            </a:r>
            <a:r>
              <a:rPr lang="hu-HU" sz="2800" dirty="0" smtClean="0"/>
              <a:t>B!) </a:t>
            </a:r>
          </a:p>
          <a:p>
            <a:r>
              <a:rPr lang="hu-HU" sz="2800" b="1" dirty="0" smtClean="0"/>
              <a:t>Ritkán</a:t>
            </a:r>
            <a:r>
              <a:rPr lang="hu-HU" sz="2800" b="1" dirty="0"/>
              <a:t>: alany</a:t>
            </a:r>
            <a:r>
              <a:rPr lang="hu-HU" sz="2800" dirty="0"/>
              <a:t> (ha állítmány a főnév), ami ekkor kötelező kötött </a:t>
            </a:r>
            <a:r>
              <a:rPr lang="hu-HU" sz="2800" dirty="0" smtClean="0"/>
              <a:t>B:</a:t>
            </a:r>
            <a:r>
              <a:rPr lang="hu-HU" sz="2800" dirty="0"/>
              <a:t> </a:t>
            </a:r>
            <a:r>
              <a:rPr lang="hu-HU" sz="2800" i="1" dirty="0" smtClean="0"/>
              <a:t>A </a:t>
            </a:r>
            <a:r>
              <a:rPr lang="hu-HU" sz="2800" i="1" dirty="0"/>
              <a:t>sógorom tanár</a:t>
            </a:r>
            <a:r>
              <a:rPr lang="hu-HU" sz="2800" i="1" dirty="0" smtClean="0"/>
              <a:t>.</a:t>
            </a:r>
            <a:endParaRPr lang="hu-HU" sz="2800" dirty="0"/>
          </a:p>
          <a:p>
            <a:pPr marL="0" indent="0">
              <a:buNone/>
            </a:pPr>
            <a:endParaRPr lang="hu-HU" sz="2800" dirty="0"/>
          </a:p>
          <a:p>
            <a:pPr lvl="0"/>
            <a:r>
              <a:rPr lang="hu-HU" sz="2800" dirty="0"/>
              <a:t>A főnév </a:t>
            </a:r>
            <a:r>
              <a:rPr lang="hu-HU" sz="2800" b="1" dirty="0"/>
              <a:t>szabad bővítményei</a:t>
            </a:r>
            <a:r>
              <a:rPr lang="hu-HU" sz="2800" dirty="0"/>
              <a:t>: </a:t>
            </a:r>
            <a:r>
              <a:rPr lang="hu-HU" sz="2800" dirty="0" smtClean="0"/>
              <a:t>elsősorban </a:t>
            </a:r>
            <a:r>
              <a:rPr lang="hu-HU" sz="2800" b="1" dirty="0"/>
              <a:t>JELZŐK:</a:t>
            </a:r>
            <a:endParaRPr lang="hu-HU" sz="2800" dirty="0"/>
          </a:p>
          <a:p>
            <a:pPr lvl="1"/>
            <a:r>
              <a:rPr lang="hu-HU" dirty="0"/>
              <a:t>minőségjelző (</a:t>
            </a:r>
            <a:r>
              <a:rPr lang="hu-HU" i="1" dirty="0"/>
              <a:t>piros alma</a:t>
            </a:r>
            <a:r>
              <a:rPr lang="hu-HU" dirty="0"/>
              <a:t>), ezen belül</a:t>
            </a:r>
          </a:p>
          <a:p>
            <a:pPr lvl="2"/>
            <a:r>
              <a:rPr lang="hu-HU" sz="2400" dirty="0"/>
              <a:t>minősítő </a:t>
            </a:r>
            <a:r>
              <a:rPr lang="hu-HU" sz="2400" dirty="0" smtClean="0"/>
              <a:t>jelző (</a:t>
            </a:r>
            <a:r>
              <a:rPr lang="hu-HU" sz="2400" i="1" dirty="0" smtClean="0"/>
              <a:t>piros alma</a:t>
            </a:r>
            <a:r>
              <a:rPr lang="hu-HU" sz="2400" dirty="0" smtClean="0"/>
              <a:t>)</a:t>
            </a:r>
            <a:endParaRPr lang="hu-HU" sz="2400" dirty="0"/>
          </a:p>
          <a:p>
            <a:pPr lvl="2"/>
            <a:r>
              <a:rPr lang="hu-HU" sz="2400" dirty="0"/>
              <a:t>***kijelölő </a:t>
            </a:r>
            <a:r>
              <a:rPr lang="hu-HU" sz="2400" dirty="0" smtClean="0"/>
              <a:t>jelző (</a:t>
            </a:r>
            <a:r>
              <a:rPr lang="hu-HU" sz="2400" i="1" dirty="0" smtClean="0"/>
              <a:t>ezt a /piros/ almát</a:t>
            </a:r>
            <a:r>
              <a:rPr lang="hu-HU" sz="2400" dirty="0" smtClean="0"/>
              <a:t>)</a:t>
            </a:r>
            <a:endParaRPr lang="hu-HU" sz="2400" dirty="0"/>
          </a:p>
          <a:p>
            <a:pPr lvl="1"/>
            <a:r>
              <a:rPr lang="hu-HU" dirty="0"/>
              <a:t>mennyiségjelző (</a:t>
            </a:r>
            <a:r>
              <a:rPr lang="hu-HU" i="1" dirty="0"/>
              <a:t>öt alma</a:t>
            </a:r>
            <a:r>
              <a:rPr lang="hu-HU" dirty="0"/>
              <a:t>), </a:t>
            </a:r>
          </a:p>
          <a:p>
            <a:pPr lvl="1"/>
            <a:r>
              <a:rPr lang="hu-HU" dirty="0"/>
              <a:t>birtokos jelző (</a:t>
            </a:r>
            <a:r>
              <a:rPr lang="hu-HU" i="1" dirty="0"/>
              <a:t>Zsófi almája</a:t>
            </a:r>
            <a:r>
              <a:rPr lang="hu-HU" dirty="0"/>
              <a:t>), </a:t>
            </a:r>
          </a:p>
          <a:p>
            <a:pPr lvl="1"/>
            <a:r>
              <a:rPr lang="hu-HU" dirty="0"/>
              <a:t>***értelmező jelző (</a:t>
            </a:r>
            <a:r>
              <a:rPr lang="hu-HU" i="1" dirty="0"/>
              <a:t>almát, pirosat</a:t>
            </a:r>
            <a:r>
              <a:rPr lang="hu-HU" dirty="0"/>
              <a:t>).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823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igenévi alaptagú szintagma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178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/>
              <a:t>AZ ALANY AZONOS IS LEHET, DE KÜLÖNBÖZHET IS AZ </a:t>
            </a:r>
            <a:r>
              <a:rPr lang="hu-HU" b="1" dirty="0" smtClean="0"/>
              <a:t>ÁLLÍTMÁNYÉTÓL:</a:t>
            </a:r>
            <a:endParaRPr lang="hu-HU" dirty="0"/>
          </a:p>
          <a:p>
            <a:pPr lvl="0"/>
            <a:r>
              <a:rPr lang="hu-HU" dirty="0" smtClean="0"/>
              <a:t>a </a:t>
            </a:r>
            <a:r>
              <a:rPr lang="hu-HU" dirty="0"/>
              <a:t>leggyakrabban megegyezik </a:t>
            </a:r>
            <a:r>
              <a:rPr lang="hu-HU" b="1" dirty="0"/>
              <a:t>a mondat állítmányának alanyi vonzatával </a:t>
            </a:r>
            <a:r>
              <a:rPr lang="hu-HU" dirty="0"/>
              <a:t>(</a:t>
            </a:r>
            <a:r>
              <a:rPr lang="hu-HU" i="1" dirty="0"/>
              <a:t>Sok szerencsét kívánva köszöntem el a vendéglátóimtól</a:t>
            </a:r>
            <a:r>
              <a:rPr lang="hu-HU" dirty="0"/>
              <a:t>.= ÉN</a:t>
            </a:r>
            <a:r>
              <a:rPr lang="hu-HU" dirty="0" smtClean="0"/>
              <a:t>)</a:t>
            </a:r>
            <a:endParaRPr lang="hu-HU" dirty="0"/>
          </a:p>
          <a:p>
            <a:pPr lvl="0"/>
            <a:r>
              <a:rPr lang="hu-HU" dirty="0" smtClean="0"/>
              <a:t>az </a:t>
            </a:r>
            <a:r>
              <a:rPr lang="hu-HU" dirty="0"/>
              <a:t>igenév alanya </a:t>
            </a:r>
            <a:r>
              <a:rPr lang="hu-HU" b="1" dirty="0"/>
              <a:t>különbözik</a:t>
            </a:r>
            <a:r>
              <a:rPr lang="hu-HU" dirty="0"/>
              <a:t> a mondatszintű alanytól, </a:t>
            </a:r>
            <a:r>
              <a:rPr lang="hu-HU" dirty="0" smtClean="0"/>
              <a:t>saját </a:t>
            </a:r>
            <a:r>
              <a:rPr lang="hu-HU" dirty="0"/>
              <a:t>alanyú határozói </a:t>
            </a:r>
            <a:r>
              <a:rPr lang="hu-HU" dirty="0" smtClean="0"/>
              <a:t>igenév: </a:t>
            </a:r>
            <a:r>
              <a:rPr lang="hu-HU" i="1" dirty="0" smtClean="0"/>
              <a:t>A </a:t>
            </a:r>
            <a:r>
              <a:rPr lang="hu-HU" i="1" dirty="0"/>
              <a:t>dobozt oldalára állítva, s ujjaimmal leszorítva sikerült meggyújtanom a gyufaszálat</a:t>
            </a:r>
            <a:r>
              <a:rPr lang="hu-HU" dirty="0" smtClean="0"/>
              <a:t>. TRÜKKÖS!</a:t>
            </a:r>
            <a:endParaRPr lang="hu-HU" dirty="0"/>
          </a:p>
          <a:p>
            <a:pPr lvl="0"/>
            <a:r>
              <a:rPr lang="hu-HU" dirty="0"/>
              <a:t>Az alany </a:t>
            </a:r>
            <a:r>
              <a:rPr lang="hu-HU" b="1" dirty="0"/>
              <a:t>mindig </a:t>
            </a:r>
            <a:r>
              <a:rPr lang="hu-HU" b="1" dirty="0" smtClean="0"/>
              <a:t>vonzat</a:t>
            </a:r>
            <a:r>
              <a:rPr lang="hu-HU" dirty="0" smtClean="0"/>
              <a:t> </a:t>
            </a:r>
            <a:r>
              <a:rPr lang="hu-HU" dirty="0"/>
              <a:t>(a hat. igenévnek is), kötelező vagy </a:t>
            </a:r>
            <a:r>
              <a:rPr lang="hu-HU" b="1" dirty="0"/>
              <a:t>fakultatív</a:t>
            </a:r>
            <a:r>
              <a:rPr lang="hu-HU" dirty="0" smtClean="0"/>
              <a:t>. (???)</a:t>
            </a:r>
            <a:endParaRPr lang="hu-HU" dirty="0"/>
          </a:p>
          <a:p>
            <a:pPr lvl="1"/>
            <a:r>
              <a:rPr lang="hu-HU" b="1" dirty="0"/>
              <a:t>Az igenévi alany kitétele bizonyos esetekben nem kötelező</a:t>
            </a:r>
            <a:r>
              <a:rPr lang="hu-HU" dirty="0"/>
              <a:t> (</a:t>
            </a:r>
            <a:r>
              <a:rPr lang="hu-HU" i="1" dirty="0"/>
              <a:t>Futva közeledtünk a házhoz.</a:t>
            </a:r>
            <a:r>
              <a:rPr lang="hu-HU" dirty="0"/>
              <a:t>), olykor viszont elengedhetetlen (</a:t>
            </a:r>
            <a:r>
              <a:rPr lang="hu-HU" i="1" dirty="0"/>
              <a:t>Jó idő </a:t>
            </a:r>
            <a:r>
              <a:rPr lang="hu-HU" b="1" i="1" dirty="0"/>
              <a:t>lévén</a:t>
            </a:r>
            <a:r>
              <a:rPr lang="hu-HU" i="1" dirty="0"/>
              <a:t> kirándulni mentünk</a:t>
            </a:r>
            <a:r>
              <a:rPr lang="hu-HU" dirty="0"/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203801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Névmási </a:t>
            </a:r>
            <a:r>
              <a:rPr lang="hu-HU" b="1" dirty="0"/>
              <a:t>alaptagú szintagma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516592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hu-HU" dirty="0"/>
              <a:t>jelentésformájuk szempontjából </a:t>
            </a:r>
            <a:r>
              <a:rPr lang="hu-HU" dirty="0" err="1"/>
              <a:t>fn-i</a:t>
            </a:r>
            <a:r>
              <a:rPr lang="hu-HU" dirty="0"/>
              <a:t>, </a:t>
            </a:r>
            <a:r>
              <a:rPr lang="hu-HU" dirty="0" err="1"/>
              <a:t>mn-i</a:t>
            </a:r>
            <a:r>
              <a:rPr lang="hu-HU" dirty="0"/>
              <a:t>, </a:t>
            </a:r>
            <a:r>
              <a:rPr lang="hu-HU" dirty="0" err="1"/>
              <a:t>hszói</a:t>
            </a:r>
            <a:r>
              <a:rPr lang="hu-HU" dirty="0"/>
              <a:t> értékűek a nm-ok</a:t>
            </a:r>
          </a:p>
          <a:p>
            <a:pPr lvl="0"/>
            <a:r>
              <a:rPr lang="hu-HU" dirty="0"/>
              <a:t>nincs önálló jelentéstartalmuk, </a:t>
            </a:r>
            <a:r>
              <a:rPr lang="hu-HU" dirty="0" err="1"/>
              <a:t>indirekte</a:t>
            </a:r>
            <a:r>
              <a:rPr lang="hu-HU" dirty="0"/>
              <a:t> utalnak a konkrét világra, így leszűkül a lehetséges </a:t>
            </a:r>
            <a:r>
              <a:rPr lang="hu-HU" dirty="0" err="1"/>
              <a:t>B-ek</a:t>
            </a:r>
            <a:r>
              <a:rPr lang="hu-HU" dirty="0"/>
              <a:t> köre</a:t>
            </a:r>
          </a:p>
          <a:p>
            <a:pPr lvl="0"/>
            <a:r>
              <a:rPr lang="hu-HU" b="1" dirty="0"/>
              <a:t>l</a:t>
            </a:r>
            <a:r>
              <a:rPr lang="hu-HU" b="1" dirty="0" smtClean="0"/>
              <a:t>ehetséges </a:t>
            </a:r>
            <a:r>
              <a:rPr lang="hu-HU" b="1" dirty="0" err="1"/>
              <a:t>B-ek</a:t>
            </a:r>
            <a:r>
              <a:rPr lang="hu-HU" b="1" dirty="0"/>
              <a:t>: J, H</a:t>
            </a:r>
            <a:endParaRPr lang="hu-HU" dirty="0"/>
          </a:p>
          <a:p>
            <a:pPr marL="0" indent="0">
              <a:buNone/>
            </a:pPr>
            <a:r>
              <a:rPr lang="hu-HU" b="1" dirty="0" smtClean="0"/>
              <a:t>KÖTÖTT </a:t>
            </a:r>
            <a:r>
              <a:rPr lang="hu-HU" b="1" dirty="0"/>
              <a:t>KÖTELEZŐ B: </a:t>
            </a:r>
            <a:endParaRPr lang="hu-HU" dirty="0"/>
          </a:p>
          <a:p>
            <a:pPr lvl="0"/>
            <a:r>
              <a:rPr lang="hu-HU" b="1" dirty="0"/>
              <a:t>nincs, kivéve az </a:t>
            </a:r>
            <a:r>
              <a:rPr lang="hu-HU" b="1" dirty="0" err="1"/>
              <a:t>Á-i</a:t>
            </a:r>
            <a:r>
              <a:rPr lang="hu-HU" b="1" dirty="0"/>
              <a:t> szerepű nm A-i vonzatát</a:t>
            </a:r>
            <a:r>
              <a:rPr lang="hu-HU" dirty="0"/>
              <a:t> (l. a </a:t>
            </a:r>
            <a:r>
              <a:rPr lang="hu-HU" i="1" dirty="0"/>
              <a:t>Neked én </a:t>
            </a:r>
            <a:r>
              <a:rPr lang="hu-HU" b="1" i="1" dirty="0"/>
              <a:t>te </a:t>
            </a:r>
            <a:r>
              <a:rPr lang="hu-HU" b="1" i="1" dirty="0" smtClean="0"/>
              <a:t>vagyok</a:t>
            </a:r>
            <a:r>
              <a:rPr lang="hu-HU" dirty="0" smtClean="0"/>
              <a:t>)</a:t>
            </a:r>
            <a:endParaRPr lang="hu-HU" dirty="0"/>
          </a:p>
          <a:p>
            <a:pPr lvl="0"/>
            <a:r>
              <a:rPr lang="hu-HU" dirty="0"/>
              <a:t>vitatott: </a:t>
            </a:r>
            <a:r>
              <a:rPr lang="hu-HU" i="1" dirty="0"/>
              <a:t>feleakkora </a:t>
            </a:r>
            <a:r>
              <a:rPr lang="hu-HU" b="1" i="1" dirty="0"/>
              <a:t>mint te</a:t>
            </a:r>
            <a:r>
              <a:rPr lang="hu-HU" b="1" dirty="0"/>
              <a:t> </a:t>
            </a:r>
            <a:r>
              <a:rPr lang="hu-HU" dirty="0"/>
              <a:t>– hasonlító H (</a:t>
            </a:r>
            <a:r>
              <a:rPr lang="hu-HU" i="1" dirty="0"/>
              <a:t>kétakkora, kétannyi, félannyi </a:t>
            </a:r>
            <a:r>
              <a:rPr lang="hu-HU" dirty="0"/>
              <a:t>melletti </a:t>
            </a:r>
            <a:r>
              <a:rPr lang="hu-HU" dirty="0" err="1"/>
              <a:t>hasH-k</a:t>
            </a:r>
            <a:r>
              <a:rPr lang="hu-HU" dirty="0"/>
              <a:t>), de kiegészítve látszik, hogy csak a hasonlító jelentésárnyalat közös, pl. </a:t>
            </a:r>
            <a:r>
              <a:rPr lang="hu-HU" i="1" dirty="0"/>
              <a:t>Ez a fa két évvel ezelőtt feleakkora volt, mint </a:t>
            </a:r>
            <a:r>
              <a:rPr lang="hu-HU" i="1" dirty="0" smtClean="0"/>
              <a:t>most</a:t>
            </a:r>
            <a:endParaRPr lang="hu-HU" dirty="0"/>
          </a:p>
          <a:p>
            <a:pPr lvl="0"/>
            <a:r>
              <a:rPr lang="hu-HU" b="1" dirty="0"/>
              <a:t>ha a mély hangrendű nm kerül </a:t>
            </a:r>
            <a:r>
              <a:rPr lang="hu-HU" b="1" dirty="0" smtClean="0"/>
              <a:t>utalószói pozícióba</a:t>
            </a:r>
            <a:r>
              <a:rPr lang="hu-HU" dirty="0"/>
              <a:t>, megkívánja a </a:t>
            </a:r>
            <a:r>
              <a:rPr lang="hu-HU" b="1" dirty="0" err="1"/>
              <a:t>mm-os</a:t>
            </a:r>
            <a:r>
              <a:rPr lang="hu-HU" b="1" dirty="0"/>
              <a:t> kiegészítést</a:t>
            </a:r>
            <a:r>
              <a:rPr lang="hu-HU" dirty="0"/>
              <a:t>, de ez a vonzatosság grammatikai </a:t>
            </a:r>
            <a:r>
              <a:rPr lang="hu-HU" dirty="0" smtClean="0"/>
              <a:t>kötöttségből fakad</a:t>
            </a:r>
            <a:r>
              <a:rPr lang="hu-HU" dirty="0"/>
              <a:t>:</a:t>
            </a:r>
            <a:r>
              <a:rPr lang="hu-HU" dirty="0" smtClean="0"/>
              <a:t> </a:t>
            </a:r>
            <a:r>
              <a:rPr lang="hu-HU" i="1" dirty="0" smtClean="0"/>
              <a:t>Peti </a:t>
            </a:r>
            <a:r>
              <a:rPr lang="hu-HU" i="1" dirty="0"/>
              <a:t>az, akit vártunk.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071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névmási alaptagú szintagma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b="1" dirty="0"/>
              <a:t>KÖTÖTT FAKULTATÍV B:</a:t>
            </a:r>
            <a:endParaRPr lang="hu-HU" dirty="0"/>
          </a:p>
          <a:p>
            <a:pPr lvl="0"/>
            <a:r>
              <a:rPr lang="hu-HU" i="1" dirty="0"/>
              <a:t>valahányadik </a:t>
            </a:r>
            <a:r>
              <a:rPr lang="hu-HU" b="1" i="1" dirty="0"/>
              <a:t>a sorban/a pályázók közül</a:t>
            </a:r>
            <a:r>
              <a:rPr lang="hu-HU" b="1" dirty="0"/>
              <a:t> </a:t>
            </a:r>
            <a:r>
              <a:rPr lang="hu-HU" dirty="0"/>
              <a:t>(sorszámnévi értékű nm + </a:t>
            </a:r>
            <a:r>
              <a:rPr lang="hu-HU" dirty="0" err="1"/>
              <a:t>partitivusi</a:t>
            </a:r>
            <a:r>
              <a:rPr lang="hu-HU" dirty="0"/>
              <a:t> értékű </a:t>
            </a:r>
            <a:r>
              <a:rPr lang="hu-HU" dirty="0" err="1"/>
              <a:t>helyH</a:t>
            </a:r>
            <a:r>
              <a:rPr lang="hu-HU" dirty="0"/>
              <a:t> vagy </a:t>
            </a:r>
            <a:r>
              <a:rPr lang="hu-HU" dirty="0" err="1"/>
              <a:t>partitivusi</a:t>
            </a:r>
            <a:r>
              <a:rPr lang="hu-HU" dirty="0"/>
              <a:t> H) – a part. </a:t>
            </a:r>
            <a:r>
              <a:rPr lang="hu-HU" dirty="0" err="1"/>
              <a:t>jtésárny</a:t>
            </a:r>
            <a:r>
              <a:rPr lang="hu-HU" dirty="0"/>
              <a:t> itt a nm mennyiségi </a:t>
            </a:r>
            <a:r>
              <a:rPr lang="hu-HU" dirty="0" err="1"/>
              <a:t>alapjtése</a:t>
            </a:r>
            <a:r>
              <a:rPr lang="hu-HU" dirty="0"/>
              <a:t> révén jelenik meg (l. –</a:t>
            </a:r>
            <a:r>
              <a:rPr lang="hu-HU" dirty="0" err="1"/>
              <a:t>ik</a:t>
            </a:r>
            <a:r>
              <a:rPr lang="hu-HU" dirty="0"/>
              <a:t>), az </a:t>
            </a:r>
            <a:r>
              <a:rPr lang="hu-HU" i="1" dirty="0"/>
              <a:t>egyik, másik (</a:t>
            </a:r>
            <a:r>
              <a:rPr lang="hu-HU" i="1" dirty="0" err="1"/>
              <a:t>vkik</a:t>
            </a:r>
            <a:r>
              <a:rPr lang="hu-HU" i="1" dirty="0"/>
              <a:t> közül)</a:t>
            </a:r>
            <a:r>
              <a:rPr lang="hu-HU" dirty="0"/>
              <a:t> határozatlan nm mellett is ezért jelenik meg a </a:t>
            </a:r>
            <a:r>
              <a:rPr lang="hu-HU" dirty="0" err="1"/>
              <a:t>partitivusi</a:t>
            </a:r>
            <a:r>
              <a:rPr lang="hu-HU" dirty="0"/>
              <a:t> vonzat.</a:t>
            </a:r>
          </a:p>
          <a:p>
            <a:pPr lvl="0"/>
            <a:r>
              <a:rPr lang="hu-HU" i="1" dirty="0"/>
              <a:t>Neked én </a:t>
            </a:r>
            <a:r>
              <a:rPr lang="hu-HU" b="1" i="1" dirty="0"/>
              <a:t>te</a:t>
            </a:r>
            <a:r>
              <a:rPr lang="hu-HU" i="1" dirty="0"/>
              <a:t> </a:t>
            </a:r>
            <a:r>
              <a:rPr lang="hu-HU" b="1" i="1" dirty="0"/>
              <a:t>vagyok</a:t>
            </a:r>
            <a:r>
              <a:rPr lang="hu-HU" i="1" dirty="0"/>
              <a:t>. A faluban a postáskisasszony csak </a:t>
            </a:r>
            <a:r>
              <a:rPr lang="hu-HU" b="1" i="1" dirty="0"/>
              <a:t>magácska</a:t>
            </a:r>
            <a:r>
              <a:rPr lang="hu-HU" i="1" dirty="0"/>
              <a:t> </a:t>
            </a:r>
            <a:r>
              <a:rPr lang="hu-HU" b="1" i="1" dirty="0"/>
              <a:t>volt</a:t>
            </a:r>
            <a:r>
              <a:rPr lang="hu-HU" i="1" dirty="0"/>
              <a:t>.</a:t>
            </a:r>
            <a:r>
              <a:rPr lang="hu-HU" dirty="0"/>
              <a:t> (!!! </a:t>
            </a:r>
            <a:r>
              <a:rPr lang="hu-HU" dirty="0" smtClean="0"/>
              <a:t>különleges esetek: </a:t>
            </a:r>
            <a:r>
              <a:rPr lang="hu-HU" dirty="0"/>
              <a:t>a megszólítás idézés voltaképpen, önálló közlés, tehát nem elemezendő mondatrészként! </a:t>
            </a:r>
            <a:r>
              <a:rPr lang="hu-HU" dirty="0" smtClean="0"/>
              <a:t> a </a:t>
            </a:r>
            <a:r>
              <a:rPr lang="hu-HU" dirty="0"/>
              <a:t>Segédkönyv szerint a nm-ok itt </a:t>
            </a:r>
            <a:r>
              <a:rPr lang="hu-HU" dirty="0" err="1"/>
              <a:t>fn-i</a:t>
            </a:r>
            <a:r>
              <a:rPr lang="hu-HU" dirty="0"/>
              <a:t> értékűek)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4688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névmási alaptagú szintagma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i="1" dirty="0"/>
              <a:t>SZABAD B-EK</a:t>
            </a:r>
            <a:r>
              <a:rPr lang="hu-HU" dirty="0"/>
              <a:t>:</a:t>
            </a:r>
          </a:p>
          <a:p>
            <a:pPr lvl="0"/>
            <a:r>
              <a:rPr lang="hu-HU" b="1" dirty="0"/>
              <a:t>fok- és </a:t>
            </a:r>
            <a:r>
              <a:rPr lang="hu-HU" b="1" dirty="0" err="1" smtClean="0"/>
              <a:t>mértékH</a:t>
            </a:r>
            <a:r>
              <a:rPr lang="hu-HU" b="1" dirty="0" smtClean="0"/>
              <a:t>:</a:t>
            </a:r>
            <a:r>
              <a:rPr lang="hu-HU" dirty="0" smtClean="0"/>
              <a:t> </a:t>
            </a:r>
            <a:r>
              <a:rPr lang="hu-HU" dirty="0"/>
              <a:t>főleg </a:t>
            </a:r>
            <a:r>
              <a:rPr lang="hu-HU" dirty="0" err="1"/>
              <a:t>deiktikus</a:t>
            </a:r>
            <a:r>
              <a:rPr lang="hu-HU" dirty="0"/>
              <a:t> </a:t>
            </a:r>
            <a:r>
              <a:rPr lang="hu-HU" dirty="0" err="1"/>
              <a:t>mut</a:t>
            </a:r>
            <a:r>
              <a:rPr lang="hu-HU" dirty="0"/>
              <a:t>. nm-ok mellett: </a:t>
            </a:r>
            <a:r>
              <a:rPr lang="hu-HU" i="1" dirty="0"/>
              <a:t>éppen ilyen, pont az, majdnem annyi</a:t>
            </a:r>
            <a:r>
              <a:rPr lang="hu-HU" dirty="0"/>
              <a:t> (a H itt a </a:t>
            </a:r>
            <a:r>
              <a:rPr lang="hu-HU" dirty="0" err="1"/>
              <a:t>deixist</a:t>
            </a:r>
            <a:r>
              <a:rPr lang="hu-HU" dirty="0"/>
              <a:t> pontosítja)</a:t>
            </a:r>
          </a:p>
          <a:p>
            <a:pPr lvl="0"/>
            <a:r>
              <a:rPr lang="hu-HU" b="1" dirty="0"/>
              <a:t>értelmező J </a:t>
            </a:r>
            <a:r>
              <a:rPr lang="hu-HU" dirty="0"/>
              <a:t>a </a:t>
            </a:r>
            <a:r>
              <a:rPr lang="hu-HU" dirty="0" err="1"/>
              <a:t>fn-i</a:t>
            </a:r>
            <a:r>
              <a:rPr lang="hu-HU" dirty="0"/>
              <a:t> nm-ok mellett: </a:t>
            </a:r>
            <a:r>
              <a:rPr lang="hu-HU" i="1" dirty="0"/>
              <a:t>én, Péter, vedd el azt, a polcon állót</a:t>
            </a:r>
            <a:endParaRPr lang="hu-HU" dirty="0"/>
          </a:p>
          <a:p>
            <a:pPr lvl="0"/>
            <a:r>
              <a:rPr lang="hu-HU" dirty="0" err="1"/>
              <a:t>Á-i</a:t>
            </a:r>
            <a:r>
              <a:rPr lang="hu-HU" dirty="0"/>
              <a:t> szerepű </a:t>
            </a:r>
            <a:r>
              <a:rPr lang="hu-HU" dirty="0" smtClean="0"/>
              <a:t>nm-ok</a:t>
            </a:r>
            <a:r>
              <a:rPr lang="hu-HU" i="1" dirty="0" smtClean="0"/>
              <a:t> </a:t>
            </a:r>
            <a:r>
              <a:rPr lang="hu-HU" b="1" dirty="0"/>
              <a:t>mindenféle H-kat </a:t>
            </a:r>
            <a:r>
              <a:rPr lang="hu-HU" dirty="0" smtClean="0"/>
              <a:t>vehetnek </a:t>
            </a:r>
            <a:r>
              <a:rPr lang="hu-HU" dirty="0"/>
              <a:t>fel</a:t>
            </a:r>
            <a:r>
              <a:rPr lang="hu-HU" i="1" dirty="0"/>
              <a:t>: Jövőre a faluban teljesen </a:t>
            </a:r>
            <a:r>
              <a:rPr lang="hu-HU" b="1" i="1" dirty="0"/>
              <a:t>tietek lesz</a:t>
            </a:r>
            <a:r>
              <a:rPr lang="hu-HU" i="1" dirty="0"/>
              <a:t> a föld.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485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határozószói alaptagú szintagma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/>
              <a:t>Mindig H-val </a:t>
            </a:r>
            <a:r>
              <a:rPr lang="hu-HU" b="1" dirty="0" smtClean="0"/>
              <a:t>bővül!</a:t>
            </a:r>
            <a:endParaRPr lang="hu-HU" dirty="0"/>
          </a:p>
          <a:p>
            <a:r>
              <a:rPr lang="hu-HU" b="1" dirty="0"/>
              <a:t>KÖTÖTT </a:t>
            </a:r>
            <a:r>
              <a:rPr lang="hu-HU" b="1" dirty="0" smtClean="0"/>
              <a:t>KÖTELEZŐ:</a:t>
            </a:r>
            <a:r>
              <a:rPr lang="hu-HU" dirty="0"/>
              <a:t> </a:t>
            </a:r>
            <a:r>
              <a:rPr lang="hu-HU" i="1" dirty="0" smtClean="0"/>
              <a:t>közel </a:t>
            </a:r>
            <a:r>
              <a:rPr lang="hu-HU" i="1" dirty="0"/>
              <a:t>a faluhoz </a:t>
            </a:r>
            <a:r>
              <a:rPr lang="hu-HU" dirty="0"/>
              <a:t>– ha </a:t>
            </a:r>
            <a:r>
              <a:rPr lang="hu-HU" dirty="0" err="1"/>
              <a:t>hszó</a:t>
            </a:r>
            <a:r>
              <a:rPr lang="hu-HU" dirty="0"/>
              <a:t>, akkor önmagában </a:t>
            </a:r>
            <a:r>
              <a:rPr lang="hu-HU" dirty="0" smtClean="0"/>
              <a:t>viszonyjelentéssel bír (ha névutó, </a:t>
            </a:r>
            <a:r>
              <a:rPr lang="hu-HU" dirty="0"/>
              <a:t>akkor nincs ilyen </a:t>
            </a:r>
            <a:r>
              <a:rPr lang="hu-HU" dirty="0" smtClean="0"/>
              <a:t>eset!)</a:t>
            </a:r>
            <a:endParaRPr lang="hu-HU" dirty="0"/>
          </a:p>
          <a:p>
            <a:r>
              <a:rPr lang="hu-HU" b="1" dirty="0"/>
              <a:t>KÖTÖTT FAKULTATÍV</a:t>
            </a:r>
            <a:r>
              <a:rPr lang="hu-HU" b="1" dirty="0" smtClean="0"/>
              <a:t>: </a:t>
            </a:r>
            <a:r>
              <a:rPr lang="hu-HU" dirty="0" smtClean="0"/>
              <a:t>csak </a:t>
            </a:r>
            <a:r>
              <a:rPr lang="hu-HU" dirty="0"/>
              <a:t>fokozható </a:t>
            </a:r>
            <a:r>
              <a:rPr lang="hu-HU" dirty="0" err="1"/>
              <a:t>hszóknál</a:t>
            </a:r>
            <a:r>
              <a:rPr lang="hu-HU" dirty="0"/>
              <a:t>, </a:t>
            </a:r>
            <a:r>
              <a:rPr lang="hu-HU" dirty="0" err="1"/>
              <a:t>gr-ai</a:t>
            </a:r>
            <a:r>
              <a:rPr lang="hu-HU" dirty="0"/>
              <a:t> formából adódó B: </a:t>
            </a:r>
            <a:r>
              <a:rPr lang="hu-HU" i="1" dirty="0" err="1"/>
              <a:t>vminél</a:t>
            </a:r>
            <a:r>
              <a:rPr lang="hu-HU" i="1" dirty="0"/>
              <a:t> </a:t>
            </a:r>
            <a:r>
              <a:rPr lang="hu-HU" i="1" dirty="0" err="1"/>
              <a:t>vmennyivel</a:t>
            </a:r>
            <a:r>
              <a:rPr lang="hu-HU" i="1" dirty="0"/>
              <a:t> beljebb </a:t>
            </a:r>
            <a:r>
              <a:rPr lang="hu-HU" dirty="0"/>
              <a:t>(kötelező has. H és fakultatív </a:t>
            </a:r>
            <a:r>
              <a:rPr lang="hu-HU" dirty="0" err="1"/>
              <a:t>fokH</a:t>
            </a:r>
            <a:r>
              <a:rPr lang="hu-HU" dirty="0"/>
              <a:t>), </a:t>
            </a:r>
            <a:r>
              <a:rPr lang="hu-HU" i="1" dirty="0"/>
              <a:t>a barátaim közül ő áll a legközelebb hozzám: </a:t>
            </a:r>
            <a:r>
              <a:rPr lang="hu-HU" dirty="0" err="1"/>
              <a:t>fak</a:t>
            </a:r>
            <a:r>
              <a:rPr lang="hu-HU" dirty="0"/>
              <a:t>. part. B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527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határozószói alaptagú szintagma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/>
              <a:t>SZABAD:</a:t>
            </a:r>
            <a:endParaRPr lang="hu-HU" dirty="0"/>
          </a:p>
          <a:p>
            <a:pPr lvl="0"/>
            <a:r>
              <a:rPr lang="hu-HU" b="1" dirty="0"/>
              <a:t>fok- és </a:t>
            </a:r>
            <a:r>
              <a:rPr lang="hu-HU" b="1" dirty="0" err="1"/>
              <a:t>mértékH</a:t>
            </a:r>
            <a:r>
              <a:rPr lang="hu-HU" dirty="0"/>
              <a:t>: </a:t>
            </a:r>
            <a:r>
              <a:rPr lang="hu-HU" i="1" dirty="0"/>
              <a:t>nagyon messze, kissé oldalt, teljesen egyedül</a:t>
            </a:r>
            <a:endParaRPr lang="hu-HU" dirty="0"/>
          </a:p>
          <a:p>
            <a:pPr lvl="0"/>
            <a:r>
              <a:rPr lang="hu-HU" b="1" dirty="0"/>
              <a:t>összekapcsolt H-k </a:t>
            </a:r>
            <a:endParaRPr lang="hu-HU" b="1" dirty="0" smtClean="0"/>
          </a:p>
          <a:p>
            <a:pPr lvl="1"/>
            <a:r>
              <a:rPr lang="hu-HU" dirty="0" smtClean="0"/>
              <a:t>egyféle </a:t>
            </a:r>
            <a:r>
              <a:rPr lang="hu-HU" dirty="0"/>
              <a:t>H-i körülmény két H-val, két oldalról </a:t>
            </a:r>
            <a:r>
              <a:rPr lang="hu-HU" dirty="0" smtClean="0"/>
              <a:t>megközelítve </a:t>
            </a:r>
          </a:p>
          <a:p>
            <a:pPr lvl="1"/>
            <a:r>
              <a:rPr lang="hu-HU" dirty="0" smtClean="0"/>
              <a:t>egy </a:t>
            </a:r>
            <a:r>
              <a:rPr lang="hu-HU" dirty="0"/>
              <a:t>egység-e vagy </a:t>
            </a:r>
            <a:r>
              <a:rPr lang="hu-HU" dirty="0" smtClean="0"/>
              <a:t>alárendelés? </a:t>
            </a:r>
            <a:r>
              <a:rPr lang="hu-HU" dirty="0"/>
              <a:t>a keletkezés </a:t>
            </a:r>
            <a:r>
              <a:rPr lang="hu-HU" dirty="0" smtClean="0"/>
              <a:t>szempontjából: </a:t>
            </a:r>
            <a:r>
              <a:rPr lang="hu-HU" dirty="0" err="1"/>
              <a:t>ÉH-ból</a:t>
            </a:r>
            <a:r>
              <a:rPr lang="hu-HU" dirty="0"/>
              <a:t> alakult ki,de nincs külön </a:t>
            </a:r>
            <a:r>
              <a:rPr lang="hu-HU" dirty="0" err="1"/>
              <a:t>hgs</a:t>
            </a:r>
            <a:r>
              <a:rPr lang="hu-HU" dirty="0"/>
              <a:t>, </a:t>
            </a:r>
            <a:r>
              <a:rPr lang="hu-HU" dirty="0" smtClean="0"/>
              <a:t>nehéz </a:t>
            </a:r>
            <a:r>
              <a:rPr lang="hu-HU" dirty="0"/>
              <a:t>eldönteni, melyik az </a:t>
            </a:r>
            <a:r>
              <a:rPr lang="hu-HU" dirty="0" smtClean="0"/>
              <a:t>alaptag</a:t>
            </a:r>
          </a:p>
          <a:p>
            <a:pPr lvl="1"/>
            <a:r>
              <a:rPr lang="hu-HU" dirty="0"/>
              <a:t>s</a:t>
            </a:r>
            <a:r>
              <a:rPr lang="hu-HU" dirty="0" smtClean="0"/>
              <a:t>zófajilag </a:t>
            </a:r>
            <a:r>
              <a:rPr lang="hu-HU" dirty="0"/>
              <a:t>igen vegyes a </a:t>
            </a:r>
            <a:r>
              <a:rPr lang="hu-HU" dirty="0" smtClean="0"/>
              <a:t>kép: </a:t>
            </a:r>
            <a:r>
              <a:rPr lang="hu-HU" i="1" dirty="0"/>
              <a:t>egy lépésre a faltól, egy héttel az esküvő után, gyerekkel a karján, mind egy </a:t>
            </a:r>
            <a:r>
              <a:rPr lang="hu-HU" i="1" dirty="0" smtClean="0"/>
              <a:t>szálig</a:t>
            </a:r>
            <a:endParaRPr lang="hu-HU" dirty="0"/>
          </a:p>
          <a:p>
            <a:pPr lvl="0"/>
            <a:r>
              <a:rPr lang="hu-HU" b="1" dirty="0" smtClean="0"/>
              <a:t>É(</a:t>
            </a:r>
            <a:r>
              <a:rPr lang="hu-HU" b="1" dirty="0" err="1" smtClean="0"/>
              <a:t>-szerű</a:t>
            </a:r>
            <a:r>
              <a:rPr lang="hu-HU" b="1" dirty="0" smtClean="0"/>
              <a:t>) </a:t>
            </a:r>
            <a:r>
              <a:rPr lang="hu-HU" b="1" dirty="0"/>
              <a:t>H-k: </a:t>
            </a:r>
            <a:r>
              <a:rPr lang="hu-HU" i="1" dirty="0"/>
              <a:t>itt, bent; fönt, a dombon; régen, fiatal koromban</a:t>
            </a:r>
            <a:endParaRPr lang="hu-HU" dirty="0"/>
          </a:p>
          <a:p>
            <a:r>
              <a:rPr lang="hu-HU" b="1" dirty="0"/>
              <a:t>pontosító szerkezetek</a:t>
            </a:r>
            <a:r>
              <a:rPr lang="hu-HU" dirty="0"/>
              <a:t>: </a:t>
            </a:r>
            <a:r>
              <a:rPr lang="hu-HU" i="1" dirty="0"/>
              <a:t>tegnap, ebéd után </a:t>
            </a:r>
            <a:r>
              <a:rPr lang="hu-HU" dirty="0"/>
              <a:t>(nem </a:t>
            </a:r>
            <a:r>
              <a:rPr lang="hu-HU" dirty="0" err="1"/>
              <a:t>hszói</a:t>
            </a:r>
            <a:r>
              <a:rPr lang="hu-HU" dirty="0"/>
              <a:t> </a:t>
            </a:r>
            <a:r>
              <a:rPr lang="hu-HU" dirty="0" smtClean="0"/>
              <a:t>példán mint analógián: </a:t>
            </a:r>
            <a:r>
              <a:rPr lang="hu-HU" i="1" dirty="0"/>
              <a:t>Bécsbe, a főpostára</a:t>
            </a:r>
            <a:r>
              <a:rPr lang="hu-H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3792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700583"/>
              </p:ext>
            </p:extLst>
          </p:nvPr>
        </p:nvGraphicFramePr>
        <p:xfrm>
          <a:off x="457200" y="1935161"/>
          <a:ext cx="8219256" cy="4862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407"/>
                <a:gridCol w="1027407"/>
                <a:gridCol w="1027407"/>
                <a:gridCol w="1027407"/>
                <a:gridCol w="1027407"/>
                <a:gridCol w="1027407"/>
                <a:gridCol w="1027407"/>
                <a:gridCol w="1027407"/>
              </a:tblGrid>
              <a:tr h="717025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ige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igenév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fn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mn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hszó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76814">
                <a:tc>
                  <a:txBody>
                    <a:bodyPr/>
                    <a:lstStyle/>
                    <a:p>
                      <a:r>
                        <a:rPr lang="hu-HU" dirty="0" smtClean="0"/>
                        <a:t>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Feri</a:t>
                      </a:r>
                      <a:r>
                        <a:rPr lang="hu-HU" baseline="0" dirty="0" smtClean="0"/>
                        <a:t> fut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Feri futva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Feri</a:t>
                      </a:r>
                      <a:r>
                        <a:rPr lang="hu-HU" baseline="0" dirty="0" smtClean="0"/>
                        <a:t> katona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Feri okos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(Én</a:t>
                      </a:r>
                      <a:r>
                        <a:rPr lang="hu-HU" baseline="0" dirty="0" smtClean="0"/>
                        <a:t> te vagyok)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--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17025">
                <a:tc>
                  <a:txBody>
                    <a:bodyPr/>
                    <a:lstStyle/>
                    <a:p>
                      <a:r>
                        <a:rPr lang="hu-HU" dirty="0" smtClean="0"/>
                        <a:t>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Sokat olvas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Sokat olvasni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(Sokat</a:t>
                      </a:r>
                      <a:r>
                        <a:rPr lang="hu-HU" baseline="0" dirty="0" smtClean="0"/>
                        <a:t> olvasás)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--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--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--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17025">
                <a:tc>
                  <a:txBody>
                    <a:bodyPr/>
                    <a:lstStyle/>
                    <a:p>
                      <a:r>
                        <a:rPr lang="hu-HU" dirty="0" smtClean="0"/>
                        <a:t>H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Kertben olvas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Kertben olvasni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(Kertbe </a:t>
                      </a:r>
                      <a:r>
                        <a:rPr lang="hu-HU" dirty="0" err="1" smtClean="0"/>
                        <a:t>engedésa</a:t>
                      </a:r>
                      <a:r>
                        <a:rPr lang="hu-HU" dirty="0" smtClean="0"/>
                        <a:t> puszta</a:t>
                      </a:r>
                      <a:r>
                        <a:rPr lang="hu-HU" baseline="0" dirty="0" smtClean="0"/>
                        <a:t> télen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Nagyon jó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Valahanyadik</a:t>
                      </a:r>
                      <a:r>
                        <a:rPr lang="hu-HU" dirty="0" smtClean="0"/>
                        <a:t> a sorban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Nagyon távol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17025">
                <a:tc>
                  <a:txBody>
                    <a:bodyPr/>
                    <a:lstStyle/>
                    <a:p>
                      <a:r>
                        <a:rPr lang="hu-HU" dirty="0" smtClean="0"/>
                        <a:t>J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-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-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Okos lány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Barna</a:t>
                      </a:r>
                      <a:r>
                        <a:rPr lang="hu-HU" baseline="0" dirty="0" smtClean="0"/>
                        <a:t> kalapos, sötét rózsaszín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mtClean="0"/>
                        <a:t>--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--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14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5400" b="1" dirty="0"/>
              <a:t>A főnévi alaptagú szintagma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sz="2700" b="1" dirty="0"/>
              <a:t>Jelzői </a:t>
            </a:r>
            <a:r>
              <a:rPr lang="hu-HU" sz="2700" dirty="0"/>
              <a:t>bővítményt a főnév </a:t>
            </a:r>
            <a:r>
              <a:rPr lang="hu-HU" sz="2700" b="1" dirty="0"/>
              <a:t>valamennyi mondatrészi </a:t>
            </a:r>
            <a:r>
              <a:rPr lang="hu-HU" sz="2700" b="1" dirty="0" smtClean="0"/>
              <a:t>szerepében </a:t>
            </a:r>
            <a:r>
              <a:rPr lang="hu-HU" sz="2700" b="1" dirty="0"/>
              <a:t>kaphat</a:t>
            </a:r>
            <a:r>
              <a:rPr lang="hu-HU" sz="2700" dirty="0"/>
              <a:t>. </a:t>
            </a:r>
          </a:p>
          <a:p>
            <a:pPr marL="0" indent="0">
              <a:buNone/>
            </a:pPr>
            <a:r>
              <a:rPr lang="hu-HU" sz="2700" dirty="0"/>
              <a:t>Birtokos jelzői bővítmény esetén a főnévi alaptagon ez morfológiai eszközzel (birtokos személyjellel) is jelölve van (</a:t>
            </a:r>
            <a:r>
              <a:rPr lang="hu-HU" sz="2700" i="1" dirty="0"/>
              <a:t>Pista kutyá</a:t>
            </a:r>
            <a:r>
              <a:rPr lang="hu-HU" sz="2700" b="1" i="1" dirty="0"/>
              <a:t>ja</a:t>
            </a:r>
            <a:r>
              <a:rPr lang="hu-HU" sz="2700" dirty="0"/>
              <a:t>).</a:t>
            </a:r>
          </a:p>
          <a:p>
            <a:pPr marL="0" indent="0">
              <a:buNone/>
            </a:pPr>
            <a:endParaRPr lang="hu-HU" sz="2700" dirty="0"/>
          </a:p>
          <a:p>
            <a:pPr marL="0" indent="0">
              <a:buNone/>
            </a:pPr>
            <a:r>
              <a:rPr lang="hu-HU" sz="2700" dirty="0" smtClean="0"/>
              <a:t>A </a:t>
            </a:r>
            <a:r>
              <a:rPr lang="hu-HU" sz="2700" dirty="0"/>
              <a:t>másik tipikus bővítménye </a:t>
            </a:r>
            <a:r>
              <a:rPr lang="hu-HU" sz="2700" b="1" dirty="0"/>
              <a:t>a hátravetett határozó </a:t>
            </a:r>
            <a:r>
              <a:rPr lang="hu-HU" sz="2700" dirty="0"/>
              <a:t>(</a:t>
            </a:r>
            <a:r>
              <a:rPr lang="hu-HU" sz="2700" i="1" dirty="0"/>
              <a:t>ház a sziklák alatt, levél a hitveshez, a puszta télen</a:t>
            </a:r>
            <a:r>
              <a:rPr lang="hu-HU" sz="2700" dirty="0"/>
              <a:t>). </a:t>
            </a:r>
            <a:endParaRPr lang="hu-HU" sz="2700" dirty="0" smtClean="0"/>
          </a:p>
          <a:p>
            <a:r>
              <a:rPr lang="hu-HU" sz="2700" b="1" dirty="0" smtClean="0"/>
              <a:t>elöl </a:t>
            </a:r>
            <a:r>
              <a:rPr lang="hu-HU" sz="2700" b="1" dirty="0"/>
              <a:t>álló jelzővé alakítható: </a:t>
            </a:r>
            <a:r>
              <a:rPr lang="hu-HU" sz="2700" i="1" dirty="0"/>
              <a:t>a sziklák alatti ház, a téli puszta </a:t>
            </a:r>
            <a:r>
              <a:rPr lang="hu-HU" sz="2700" dirty="0"/>
              <a:t>(+</a:t>
            </a:r>
            <a:r>
              <a:rPr lang="hu-HU" sz="2700" i="1" dirty="0"/>
              <a:t>való/levő </a:t>
            </a:r>
            <a:r>
              <a:rPr lang="hu-HU" sz="2700" dirty="0"/>
              <a:t>segédigenév, ami sokszor ki is maradhat: a szobába lépéskor). </a:t>
            </a:r>
            <a:endParaRPr lang="hu-HU" sz="2700" dirty="0" smtClean="0"/>
          </a:p>
          <a:p>
            <a:r>
              <a:rPr lang="hu-HU" sz="2700" b="1" dirty="0" smtClean="0"/>
              <a:t>címekben</a:t>
            </a:r>
            <a:r>
              <a:rPr lang="hu-HU" sz="2700" b="1" dirty="0"/>
              <a:t>, nominális mondatokban</a:t>
            </a:r>
            <a:r>
              <a:rPr lang="hu-HU" sz="2700" dirty="0"/>
              <a:t> fordul elő, bár használata néha </a:t>
            </a:r>
            <a:r>
              <a:rPr lang="hu-HU" sz="2700" b="1" dirty="0"/>
              <a:t>kétértelműséghez</a:t>
            </a:r>
            <a:r>
              <a:rPr lang="hu-HU" sz="2700" dirty="0"/>
              <a:t> vezet: </a:t>
            </a:r>
            <a:r>
              <a:rPr lang="hu-HU" sz="2700" i="1" dirty="0"/>
              <a:t>Értesült a botrányról a ligetben. </a:t>
            </a:r>
            <a:endParaRPr lang="hu-HU" sz="2700" dirty="0"/>
          </a:p>
          <a:p>
            <a:pPr marL="0" indent="0">
              <a:buNone/>
            </a:pPr>
            <a:r>
              <a:rPr lang="hu-HU" sz="2700" dirty="0"/>
              <a:t> </a:t>
            </a:r>
          </a:p>
          <a:p>
            <a:r>
              <a:rPr lang="hu-HU" sz="2700" b="1" dirty="0"/>
              <a:t>Az állítmányi helyzetű főnév</a:t>
            </a:r>
            <a:r>
              <a:rPr lang="hu-HU" sz="2700" dirty="0"/>
              <a:t> a mondatban </a:t>
            </a:r>
            <a:r>
              <a:rPr lang="hu-HU" sz="2700" b="1" dirty="0"/>
              <a:t>elöl álló szabad határozóval</a:t>
            </a:r>
            <a:r>
              <a:rPr lang="hu-HU" sz="2700" dirty="0"/>
              <a:t> is bővülhet (</a:t>
            </a:r>
            <a:r>
              <a:rPr lang="hu-HU" sz="2700" i="1" dirty="0"/>
              <a:t>Az öcsém </a:t>
            </a:r>
            <a:r>
              <a:rPr lang="hu-HU" sz="2700" b="1" i="1" dirty="0"/>
              <a:t>Szegeden</a:t>
            </a:r>
            <a:r>
              <a:rPr lang="hu-HU" sz="2700" i="1" dirty="0"/>
              <a:t> katona</a:t>
            </a:r>
            <a:r>
              <a:rPr lang="hu-HU" sz="2700" dirty="0"/>
              <a:t>.)</a:t>
            </a:r>
          </a:p>
          <a:p>
            <a:pPr marL="0" indent="0">
              <a:buNone/>
            </a:pPr>
            <a:r>
              <a:rPr lang="hu-HU" sz="2700" dirty="0"/>
              <a:t> </a:t>
            </a:r>
          </a:p>
          <a:p>
            <a:pPr marL="0" indent="0">
              <a:buNone/>
            </a:pPr>
            <a:endParaRPr lang="hu-HU" sz="2700" dirty="0" smtClean="0"/>
          </a:p>
          <a:p>
            <a:pPr marL="0" indent="0">
              <a:buNone/>
            </a:pPr>
            <a:r>
              <a:rPr lang="hu-HU" sz="2700" dirty="0" smtClean="0"/>
              <a:t>Fontos</a:t>
            </a:r>
            <a:r>
              <a:rPr lang="hu-HU" sz="2700" dirty="0"/>
              <a:t>: ne feledjük Demét!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5179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5400" b="1" dirty="0"/>
              <a:t>A főnévi alaptagú szintagma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hu-HU" sz="2800" b="1" dirty="0"/>
              <a:t>A főnév kötött bővítményei</a:t>
            </a:r>
            <a:r>
              <a:rPr lang="hu-HU" sz="2800" dirty="0"/>
              <a:t>: szintén J-k vagy H-k.</a:t>
            </a:r>
          </a:p>
          <a:p>
            <a:r>
              <a:rPr lang="hu-HU" sz="2800" b="1" dirty="0"/>
              <a:t>Bizonyos főnévi csoportokra</a:t>
            </a:r>
            <a:r>
              <a:rPr lang="hu-HU" sz="2800" dirty="0"/>
              <a:t> jellemző a vonzatosság</a:t>
            </a:r>
            <a:r>
              <a:rPr lang="hu-HU" sz="2800" dirty="0" smtClean="0"/>
              <a:t>:</a:t>
            </a:r>
            <a:endParaRPr lang="hu-HU" sz="2800" dirty="0"/>
          </a:p>
          <a:p>
            <a:pPr lvl="1"/>
            <a:r>
              <a:rPr lang="hu-HU" b="1" dirty="0"/>
              <a:t>Képzett főnevek</a:t>
            </a:r>
            <a:r>
              <a:rPr lang="hu-HU" dirty="0"/>
              <a:t> </a:t>
            </a:r>
            <a:r>
              <a:rPr lang="hu-HU" dirty="0" smtClean="0"/>
              <a:t>(</a:t>
            </a:r>
            <a:r>
              <a:rPr lang="hu-HU" dirty="0"/>
              <a:t>itt H és J is lehet vonzat): </a:t>
            </a:r>
            <a:r>
              <a:rPr lang="hu-HU" dirty="0" smtClean="0"/>
              <a:t>gyakran </a:t>
            </a:r>
            <a:r>
              <a:rPr lang="hu-HU" dirty="0"/>
              <a:t>megőrzik a kiinduló, képző nélküli szó vonzatát. </a:t>
            </a:r>
          </a:p>
          <a:p>
            <a:pPr lvl="2"/>
            <a:r>
              <a:rPr lang="hu-HU" sz="2400" b="1" dirty="0"/>
              <a:t>Az örökölt vonzat elsősorban határozó </a:t>
            </a:r>
            <a:r>
              <a:rPr lang="hu-HU" sz="2400" dirty="0"/>
              <a:t>(</a:t>
            </a:r>
            <a:r>
              <a:rPr lang="hu-HU" sz="2400" i="1" dirty="0"/>
              <a:t>ragaszkodik valamihez → ragaszkodás valamihez, jártas </a:t>
            </a:r>
            <a:r>
              <a:rPr lang="hu-HU" sz="2400" i="1" dirty="0" err="1"/>
              <a:t>vmiben</a:t>
            </a:r>
            <a:r>
              <a:rPr lang="hu-HU" sz="2400" i="1" dirty="0"/>
              <a:t>, közel </a:t>
            </a:r>
            <a:r>
              <a:rPr lang="hu-HU" sz="2400" i="1" dirty="0" err="1"/>
              <a:t>vmihez</a:t>
            </a:r>
            <a:r>
              <a:rPr lang="hu-HU" sz="2400" i="1" dirty="0"/>
              <a:t> – </a:t>
            </a:r>
            <a:r>
              <a:rPr lang="hu-HU" sz="2400" dirty="0"/>
              <a:t>ilyenkor hátravetett H-k keletkeznek, melyek J-vé alakíthatók: </a:t>
            </a:r>
            <a:r>
              <a:rPr lang="hu-HU" sz="2400" i="1" dirty="0" err="1"/>
              <a:t>vmiben</a:t>
            </a:r>
            <a:r>
              <a:rPr lang="hu-HU" sz="2400" i="1" dirty="0"/>
              <a:t> való </a:t>
            </a:r>
            <a:r>
              <a:rPr lang="hu-HU" sz="2400" i="1" dirty="0" smtClean="0"/>
              <a:t>jártasság, </a:t>
            </a:r>
            <a:r>
              <a:rPr lang="hu-HU" sz="2400" i="1" dirty="0" err="1" smtClean="0"/>
              <a:t>vmihez</a:t>
            </a:r>
            <a:r>
              <a:rPr lang="hu-HU" sz="2400" i="1" dirty="0" smtClean="0"/>
              <a:t> való közelség</a:t>
            </a:r>
            <a:r>
              <a:rPr lang="hu-HU" sz="2400" dirty="0" smtClean="0"/>
              <a:t>).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12858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5400" b="1" dirty="0"/>
              <a:t>A főnévi alaptagú szintagma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400" dirty="0" smtClean="0"/>
              <a:t>Az örökölt vonzat </a:t>
            </a:r>
            <a:r>
              <a:rPr lang="hu-HU" sz="2400" b="1" dirty="0" smtClean="0"/>
              <a:t>jelző</a:t>
            </a:r>
            <a:r>
              <a:rPr lang="hu-HU" sz="2400" dirty="0" smtClean="0"/>
              <a:t> (</a:t>
            </a:r>
            <a:r>
              <a:rPr lang="hu-HU" sz="2400" i="1" dirty="0"/>
              <a:t>könyvet olvas → könyvet olvasás; könyv </a:t>
            </a:r>
            <a:r>
              <a:rPr lang="hu-HU" sz="2400" i="1" dirty="0" smtClean="0"/>
              <a:t>olvasása - </a:t>
            </a:r>
            <a:r>
              <a:rPr lang="hu-HU" sz="2400" dirty="0" err="1" smtClean="0"/>
              <a:t>Jb</a:t>
            </a:r>
            <a:r>
              <a:rPr lang="hu-HU" sz="2400" dirty="0"/>
              <a:t>). ALANYI VONZAT KÉPZETT FN ESETÉBEN TEHÁT NINCS, MERT BIRT. J LESZ BELŐLE. </a:t>
            </a:r>
            <a:endParaRPr lang="hu-HU" sz="2400" dirty="0" smtClean="0"/>
          </a:p>
          <a:p>
            <a:pPr lvl="1"/>
            <a:r>
              <a:rPr lang="hu-HU" sz="2200" dirty="0" smtClean="0"/>
              <a:t>Alanyi vonzatból </a:t>
            </a:r>
            <a:r>
              <a:rPr lang="hu-HU" sz="2200" b="1" dirty="0" smtClean="0"/>
              <a:t>birtokos </a:t>
            </a:r>
            <a:r>
              <a:rPr lang="hu-HU" sz="2200" b="1" dirty="0"/>
              <a:t>jelző</a:t>
            </a:r>
            <a:r>
              <a:rPr lang="hu-HU" sz="2200" dirty="0"/>
              <a:t> </a:t>
            </a:r>
            <a:r>
              <a:rPr lang="hu-HU" sz="2200" dirty="0" smtClean="0"/>
              <a:t>(</a:t>
            </a:r>
            <a:r>
              <a:rPr lang="hu-HU" sz="2200" i="1" dirty="0"/>
              <a:t>Pista fut → Pista futása</a:t>
            </a:r>
            <a:r>
              <a:rPr lang="hu-HU" sz="2200" dirty="0"/>
              <a:t>). </a:t>
            </a:r>
            <a:r>
              <a:rPr lang="hu-HU" sz="2200" dirty="0" smtClean="0"/>
              <a:t>ősi </a:t>
            </a:r>
            <a:r>
              <a:rPr lang="hu-HU" sz="2200" dirty="0"/>
              <a:t>transzformáció, </a:t>
            </a:r>
            <a:r>
              <a:rPr lang="hu-HU" sz="2200" b="1" dirty="0" smtClean="0"/>
              <a:t>genitivus </a:t>
            </a:r>
            <a:r>
              <a:rPr lang="hu-HU" sz="2200" b="1" dirty="0" err="1"/>
              <a:t>subiectivus</a:t>
            </a:r>
            <a:r>
              <a:rPr lang="hu-HU" sz="2200" dirty="0"/>
              <a:t>. </a:t>
            </a:r>
            <a:endParaRPr lang="hu-HU" sz="2200" dirty="0" smtClean="0"/>
          </a:p>
          <a:p>
            <a:pPr lvl="1"/>
            <a:r>
              <a:rPr lang="hu-HU" sz="2200" dirty="0" err="1" smtClean="0"/>
              <a:t>birt</a:t>
            </a:r>
            <a:r>
              <a:rPr lang="hu-HU" sz="2200" dirty="0"/>
              <a:t>. J lesz a T-i vonzatból: </a:t>
            </a:r>
            <a:r>
              <a:rPr lang="hu-HU" sz="2200" i="1" dirty="0"/>
              <a:t>asztalt készít → az asztal </a:t>
            </a:r>
            <a:r>
              <a:rPr lang="hu-HU" sz="2200" i="1" dirty="0" smtClean="0"/>
              <a:t>készítése,  </a:t>
            </a:r>
            <a:r>
              <a:rPr lang="hu-HU" sz="2200" b="1" dirty="0" smtClean="0"/>
              <a:t>genitivus </a:t>
            </a:r>
            <a:r>
              <a:rPr lang="hu-HU" sz="2200" b="1" dirty="0" err="1"/>
              <a:t>obiectivus</a:t>
            </a:r>
            <a:r>
              <a:rPr lang="hu-HU" sz="2200" b="1" dirty="0"/>
              <a:t>. </a:t>
            </a:r>
            <a:endParaRPr lang="hu-HU" sz="2200" b="1" dirty="0" smtClean="0"/>
          </a:p>
          <a:p>
            <a:pPr lvl="2"/>
            <a:r>
              <a:rPr lang="hu-HU" sz="1900" dirty="0" smtClean="0"/>
              <a:t>a </a:t>
            </a:r>
            <a:r>
              <a:rPr lang="hu-HU" sz="1900" dirty="0" err="1"/>
              <a:t>T-as</a:t>
            </a:r>
            <a:r>
              <a:rPr lang="hu-HU" sz="1900" dirty="0"/>
              <a:t> igének A-i vonzata is </a:t>
            </a:r>
            <a:r>
              <a:rPr lang="hu-HU" sz="1900" dirty="0" smtClean="0"/>
              <a:t>van, </a:t>
            </a:r>
            <a:r>
              <a:rPr lang="hu-HU" sz="1900" dirty="0"/>
              <a:t>főnevesülve mindkét vonzatból </a:t>
            </a:r>
            <a:r>
              <a:rPr lang="hu-HU" sz="1900" dirty="0" smtClean="0"/>
              <a:t>(T, A) </a:t>
            </a:r>
            <a:r>
              <a:rPr lang="hu-HU" sz="1900" dirty="0" err="1" smtClean="0"/>
              <a:t>birtJ</a:t>
            </a:r>
            <a:r>
              <a:rPr lang="hu-HU" sz="1900" dirty="0" smtClean="0"/>
              <a:t> </a:t>
            </a:r>
            <a:r>
              <a:rPr lang="hu-HU" sz="1900" dirty="0"/>
              <a:t>lesz, </a:t>
            </a:r>
            <a:r>
              <a:rPr lang="hu-HU" sz="1900" dirty="0" smtClean="0"/>
              <a:t>s kétértelmű </a:t>
            </a:r>
            <a:r>
              <a:rPr lang="hu-HU" sz="1900" dirty="0"/>
              <a:t>alakok keletkeznek: </a:t>
            </a:r>
            <a:r>
              <a:rPr lang="hu-HU" sz="1900" i="1" dirty="0"/>
              <a:t>az apa </a:t>
            </a:r>
            <a:r>
              <a:rPr lang="hu-HU" sz="1900" i="1" dirty="0" smtClean="0"/>
              <a:t>szeretete –</a:t>
            </a:r>
            <a:r>
              <a:rPr lang="hu-HU" sz="1900" dirty="0" smtClean="0"/>
              <a:t>újabb </a:t>
            </a:r>
            <a:r>
              <a:rPr lang="hu-HU" sz="1900" dirty="0"/>
              <a:t>vonzattal egyértelműsíthető: </a:t>
            </a:r>
            <a:r>
              <a:rPr lang="hu-HU" sz="1900" i="1" dirty="0"/>
              <a:t>az apa szeretete a fiú iránt</a:t>
            </a:r>
            <a:r>
              <a:rPr lang="hu-HU" sz="1900" dirty="0"/>
              <a:t> (</a:t>
            </a:r>
            <a:r>
              <a:rPr lang="hu-HU" sz="1900" dirty="0" err="1"/>
              <a:t>gen</a:t>
            </a:r>
            <a:r>
              <a:rPr lang="hu-HU" sz="1900" dirty="0"/>
              <a:t>. </a:t>
            </a:r>
            <a:r>
              <a:rPr lang="hu-HU" sz="1900" dirty="0" err="1"/>
              <a:t>subi</a:t>
            </a:r>
            <a:r>
              <a:rPr lang="hu-HU" sz="1900" dirty="0"/>
              <a:t>.))</a:t>
            </a:r>
            <a:r>
              <a:rPr lang="hu-HU" sz="1900" i="1" dirty="0"/>
              <a:t>/által </a:t>
            </a:r>
            <a:r>
              <a:rPr lang="hu-HU" sz="1900" dirty="0"/>
              <a:t>(</a:t>
            </a:r>
            <a:r>
              <a:rPr lang="hu-HU" sz="1900" dirty="0" err="1"/>
              <a:t>gen</a:t>
            </a:r>
            <a:r>
              <a:rPr lang="hu-HU" sz="1900" dirty="0"/>
              <a:t>. obi.) </a:t>
            </a:r>
            <a:endParaRPr lang="hu-HU" sz="1900" dirty="0" smtClean="0"/>
          </a:p>
          <a:p>
            <a:pPr lvl="2"/>
            <a:r>
              <a:rPr lang="hu-HU" sz="1900" dirty="0" smtClean="0"/>
              <a:t>Hármas </a:t>
            </a:r>
            <a:r>
              <a:rPr lang="hu-HU" sz="1900" dirty="0"/>
              <a:t>vonzat is lehetséges, ha a főnevesült igének is az volt: Pista átadja a levelet Rezsőnek </a:t>
            </a:r>
            <a:r>
              <a:rPr lang="hu-HU" sz="1900" i="1" dirty="0"/>
              <a:t>→ a levél átadása Rezsőnek Pista által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5863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5400" b="1" dirty="0"/>
              <a:t>A főnévi alaptagú szintagma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85000" lnSpcReduction="20000"/>
          </a:bodyPr>
          <a:lstStyle/>
          <a:p>
            <a:r>
              <a:rPr lang="hu-HU" sz="2800" b="1" dirty="0"/>
              <a:t>A vonzatos képzett főnevek csoportjai</a:t>
            </a:r>
            <a:r>
              <a:rPr lang="hu-HU" sz="2800" dirty="0"/>
              <a:t> a következők (tipikusan </a:t>
            </a:r>
            <a:r>
              <a:rPr lang="hu-HU" sz="2800" dirty="0" err="1"/>
              <a:t>-</a:t>
            </a:r>
            <a:r>
              <a:rPr lang="hu-HU" sz="2800" i="1" dirty="0" err="1"/>
              <a:t>ás</a:t>
            </a:r>
            <a:r>
              <a:rPr lang="hu-HU" sz="2800" i="1" dirty="0"/>
              <a:t>/</a:t>
            </a:r>
            <a:r>
              <a:rPr lang="hu-HU" sz="2800" i="1" dirty="0" err="1"/>
              <a:t>-és</a:t>
            </a:r>
            <a:r>
              <a:rPr lang="hu-HU" sz="2800" i="1" dirty="0"/>
              <a:t>, </a:t>
            </a:r>
            <a:r>
              <a:rPr lang="hu-HU" sz="2800" i="1" dirty="0" err="1"/>
              <a:t>-ság</a:t>
            </a:r>
            <a:r>
              <a:rPr lang="hu-HU" sz="2800" i="1" dirty="0"/>
              <a:t>/</a:t>
            </a:r>
            <a:r>
              <a:rPr lang="hu-HU" sz="2800" i="1" dirty="0" err="1"/>
              <a:t>-ség</a:t>
            </a:r>
            <a:r>
              <a:rPr lang="hu-HU" sz="2800" dirty="0"/>
              <a:t> képzősek):</a:t>
            </a:r>
          </a:p>
          <a:p>
            <a:pPr lvl="2"/>
            <a:r>
              <a:rPr lang="hu-HU" sz="2400" b="1" dirty="0"/>
              <a:t>tárgyas igék származékai</a:t>
            </a:r>
            <a:r>
              <a:rPr lang="hu-HU" sz="2400" dirty="0"/>
              <a:t>, elsősorban kötelező tárgyi vonzat esetén (</a:t>
            </a:r>
            <a:r>
              <a:rPr lang="hu-HU" sz="2400" i="1" dirty="0"/>
              <a:t>asztalt készít→asztal készítése</a:t>
            </a:r>
            <a:r>
              <a:rPr lang="hu-HU" sz="2400" dirty="0"/>
              <a:t>, </a:t>
            </a:r>
            <a:r>
              <a:rPr lang="hu-HU" sz="2400" i="1" dirty="0"/>
              <a:t>könyvet olvas → a </a:t>
            </a:r>
            <a:r>
              <a:rPr lang="hu-HU" sz="2400" i="1" dirty="0" err="1"/>
              <a:t>köny</a:t>
            </a:r>
            <a:r>
              <a:rPr lang="hu-HU" sz="2400" i="1" dirty="0"/>
              <a:t> v olvasása</a:t>
            </a:r>
            <a:r>
              <a:rPr lang="hu-HU" sz="2400" dirty="0"/>
              <a:t>)</a:t>
            </a:r>
          </a:p>
          <a:p>
            <a:pPr lvl="2"/>
            <a:r>
              <a:rPr lang="hu-HU" sz="2400" b="1" dirty="0"/>
              <a:t>kötött határozói bővítménnyel járó igék származékai</a:t>
            </a:r>
            <a:r>
              <a:rPr lang="hu-HU" sz="2400" dirty="0"/>
              <a:t> (ragaszkodik valamihez→ragaszkodás valamihez)</a:t>
            </a:r>
          </a:p>
          <a:p>
            <a:pPr lvl="2"/>
            <a:r>
              <a:rPr lang="hu-HU" sz="2400" b="1" dirty="0"/>
              <a:t>tárggyal vagy vele szinonim kötött határozóval bővülő igék</a:t>
            </a:r>
            <a:r>
              <a:rPr lang="hu-HU" sz="2400" dirty="0"/>
              <a:t> származékai (átugrik valamit/valamin→átugrás valamin)</a:t>
            </a:r>
          </a:p>
          <a:p>
            <a:pPr lvl="2"/>
            <a:r>
              <a:rPr lang="hu-HU" sz="2400" dirty="0"/>
              <a:t>önállóan nem élő tranzitív igei tő származékai (irgalmaz valakinek→irgalmas valakihez)</a:t>
            </a:r>
          </a:p>
          <a:p>
            <a:pPr lvl="2"/>
            <a:r>
              <a:rPr lang="hu-HU" sz="2400" b="1" dirty="0"/>
              <a:t>kötött bővítményű melléknevekből</a:t>
            </a:r>
            <a:r>
              <a:rPr lang="hu-HU" sz="2400" dirty="0"/>
              <a:t> származó főnevek (jártas valamiben→jártasság valamiben)</a:t>
            </a:r>
          </a:p>
          <a:p>
            <a:pPr lvl="2"/>
            <a:r>
              <a:rPr lang="hu-HU" sz="2400" dirty="0"/>
              <a:t>kötött bővítményű </a:t>
            </a:r>
            <a:r>
              <a:rPr lang="hu-HU" sz="2400" b="1" dirty="0"/>
              <a:t>határozószókból</a:t>
            </a:r>
            <a:r>
              <a:rPr lang="hu-HU" sz="2400" dirty="0"/>
              <a:t> származó főnevek (közel valamihez→közelség valamihez)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607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5400" b="1" dirty="0"/>
              <a:t>A főnévi alaptagú szintagma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u-HU" dirty="0"/>
              <a:t>A </a:t>
            </a:r>
            <a:r>
              <a:rPr lang="hu-HU" b="1" dirty="0"/>
              <a:t>nem képzett főnevek</a:t>
            </a:r>
            <a:r>
              <a:rPr lang="hu-HU" dirty="0"/>
              <a:t> között is vannak olyanok, amelyek </a:t>
            </a:r>
            <a:r>
              <a:rPr lang="hu-HU" b="1" dirty="0"/>
              <a:t>kötött</a:t>
            </a:r>
            <a:r>
              <a:rPr lang="hu-HU" dirty="0"/>
              <a:t> bővítményeket kapnak.</a:t>
            </a:r>
          </a:p>
          <a:p>
            <a:pPr lvl="2"/>
            <a:r>
              <a:rPr lang="hu-HU" sz="2400" b="1" dirty="0"/>
              <a:t>Határozói</a:t>
            </a:r>
            <a:r>
              <a:rPr lang="hu-HU" sz="2400" dirty="0"/>
              <a:t> vonzatok: </a:t>
            </a:r>
          </a:p>
          <a:p>
            <a:pPr lvl="3"/>
            <a:r>
              <a:rPr lang="hu-HU" dirty="0"/>
              <a:t>Bizonyos főnevek </a:t>
            </a:r>
            <a:r>
              <a:rPr lang="hu-HU" b="1" dirty="0"/>
              <a:t>alapjelentésükben</a:t>
            </a:r>
            <a:r>
              <a:rPr lang="hu-HU" dirty="0"/>
              <a:t> hordozzák azt a jelentésmozzanatot, amely a bővítményük kötöttségét </a:t>
            </a:r>
            <a:r>
              <a:rPr lang="hu-HU" dirty="0" smtClean="0"/>
              <a:t>előidézi: </a:t>
            </a:r>
            <a:r>
              <a:rPr lang="hu-HU" b="1" dirty="0" smtClean="0"/>
              <a:t>cselekvés</a:t>
            </a:r>
            <a:r>
              <a:rPr lang="hu-HU" b="1" dirty="0"/>
              <a:t>, történés, szellemi műveletek, közlés, lelkiállapot, érzelem, magatartás</a:t>
            </a:r>
            <a:r>
              <a:rPr lang="hu-HU" dirty="0"/>
              <a:t> </a:t>
            </a:r>
            <a:r>
              <a:rPr lang="hu-HU" dirty="0" smtClean="0"/>
              <a:t>jelentésköre (</a:t>
            </a:r>
            <a:r>
              <a:rPr lang="hu-HU" i="1" dirty="0"/>
              <a:t>beszéd valamiről, búcsú valakitől, per </a:t>
            </a:r>
            <a:r>
              <a:rPr lang="hu-HU" i="1" dirty="0" err="1"/>
              <a:t>vkivel</a:t>
            </a:r>
            <a:r>
              <a:rPr lang="hu-HU" i="1" dirty="0"/>
              <a:t>, ellenség </a:t>
            </a:r>
            <a:r>
              <a:rPr lang="hu-HU" i="1" dirty="0" err="1"/>
              <a:t>vkine</a:t>
            </a:r>
            <a:r>
              <a:rPr lang="hu-HU" i="1" dirty="0"/>
              <a:t>, harc </a:t>
            </a:r>
            <a:r>
              <a:rPr lang="hu-HU" i="1" dirty="0" err="1"/>
              <a:t>vki</a:t>
            </a:r>
            <a:r>
              <a:rPr lang="hu-HU" i="1" dirty="0"/>
              <a:t> ellen, </a:t>
            </a:r>
            <a:r>
              <a:rPr lang="hu-HU" dirty="0"/>
              <a:t>). </a:t>
            </a:r>
          </a:p>
          <a:p>
            <a:pPr lvl="3"/>
            <a:r>
              <a:rPr lang="hu-HU" dirty="0"/>
              <a:t>a főnév passzív </a:t>
            </a:r>
            <a:r>
              <a:rPr lang="hu-HU" dirty="0" smtClean="0"/>
              <a:t>(önállóan </a:t>
            </a:r>
            <a:r>
              <a:rPr lang="hu-HU" dirty="0"/>
              <a:t>nem élő) tranzitív igei tőnek a származéka: </a:t>
            </a:r>
            <a:r>
              <a:rPr lang="hu-HU" i="1" dirty="0"/>
              <a:t>ajándék </a:t>
            </a:r>
            <a:r>
              <a:rPr lang="hu-HU" i="1" dirty="0" err="1"/>
              <a:t>vkinek</a:t>
            </a:r>
            <a:r>
              <a:rPr lang="hu-HU" i="1" dirty="0"/>
              <a:t> (l. ajánl </a:t>
            </a:r>
            <a:r>
              <a:rPr lang="hu-HU" i="1" dirty="0" err="1"/>
              <a:t>vkinek</a:t>
            </a:r>
            <a:r>
              <a:rPr lang="hu-HU" i="1" dirty="0"/>
              <a:t>), harag </a:t>
            </a:r>
            <a:r>
              <a:rPr lang="hu-HU" i="1" dirty="0" err="1"/>
              <a:t>vkire</a:t>
            </a:r>
            <a:r>
              <a:rPr lang="hu-HU" i="1" dirty="0"/>
              <a:t> (haragszik </a:t>
            </a:r>
            <a:r>
              <a:rPr lang="hu-HU" i="1" dirty="0" err="1"/>
              <a:t>vkire</a:t>
            </a:r>
            <a:r>
              <a:rPr lang="hu-HU" i="1" dirty="0"/>
              <a:t>), irgalmasság </a:t>
            </a:r>
            <a:r>
              <a:rPr lang="hu-HU" i="1" dirty="0" err="1"/>
              <a:t>vkinek</a:t>
            </a:r>
            <a:r>
              <a:rPr lang="hu-HU" i="1" dirty="0"/>
              <a:t> (irgalmaz </a:t>
            </a:r>
            <a:r>
              <a:rPr lang="hu-HU" i="1" dirty="0" err="1"/>
              <a:t>vkinek</a:t>
            </a:r>
            <a:r>
              <a:rPr lang="hu-HU" i="1" dirty="0"/>
              <a:t>)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19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5400" b="1" dirty="0"/>
              <a:t>A főnévi alaptagú szintagma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67512" lvl="2" indent="0">
              <a:buNone/>
            </a:pPr>
            <a:r>
              <a:rPr lang="hu-HU" sz="2400" b="1" dirty="0"/>
              <a:t>Jelzői</a:t>
            </a:r>
            <a:r>
              <a:rPr lang="hu-HU" sz="2400" dirty="0"/>
              <a:t> vonzatok: </a:t>
            </a:r>
          </a:p>
          <a:p>
            <a:r>
              <a:rPr lang="hu-HU" sz="2800" b="1" dirty="0"/>
              <a:t>FAKULTATÍV JELZŐ VONZAT:</a:t>
            </a:r>
            <a:endParaRPr lang="hu-HU" sz="2800" dirty="0"/>
          </a:p>
          <a:p>
            <a:pPr lvl="3"/>
            <a:r>
              <a:rPr lang="hu-HU" b="1" dirty="0"/>
              <a:t>viszonyjelölő főnevek (= családi, társadalmi, hivatali kapcsolat, azaz </a:t>
            </a:r>
            <a:r>
              <a:rPr lang="hu-HU" i="1" dirty="0"/>
              <a:t>férj, feleség, húg, apa</a:t>
            </a:r>
            <a:r>
              <a:rPr lang="hu-HU" dirty="0"/>
              <a:t> stb.)</a:t>
            </a:r>
            <a:r>
              <a:rPr lang="hu-HU" b="1" dirty="0"/>
              <a:t> </a:t>
            </a:r>
            <a:r>
              <a:rPr lang="hu-HU" b="1" dirty="0" err="1"/>
              <a:t>birt</a:t>
            </a:r>
            <a:r>
              <a:rPr lang="hu-HU" b="1" dirty="0"/>
              <a:t> J-i vonzatuk lehet (van, hogy ez eleve jelölt a </a:t>
            </a:r>
            <a:r>
              <a:rPr lang="hu-HU" b="1" dirty="0" err="1"/>
              <a:t>fn-en</a:t>
            </a:r>
            <a:r>
              <a:rPr lang="hu-HU" b="1" dirty="0"/>
              <a:t>: </a:t>
            </a:r>
            <a:r>
              <a:rPr lang="hu-HU" i="1" dirty="0"/>
              <a:t>öccse, bátyja</a:t>
            </a:r>
            <a:r>
              <a:rPr lang="hu-HU" b="1" dirty="0"/>
              <a:t>)</a:t>
            </a:r>
            <a:endParaRPr lang="hu-HU" dirty="0"/>
          </a:p>
          <a:p>
            <a:pPr lvl="3"/>
            <a:r>
              <a:rPr lang="hu-HU" b="1" dirty="0"/>
              <a:t>helyzetjelölő főnevek, ezek</a:t>
            </a:r>
            <a:r>
              <a:rPr lang="hu-HU" dirty="0"/>
              <a:t> leginkább csak birtokos személyjeles formában léteznek a nyelvben, abszolút alakkal sokszor nem is rendelkeznek (</a:t>
            </a:r>
            <a:r>
              <a:rPr lang="hu-HU" i="1" dirty="0"/>
              <a:t>széle, közepe, eleje</a:t>
            </a:r>
            <a:r>
              <a:rPr lang="hu-HU" dirty="0"/>
              <a:t>, stb.), </a:t>
            </a:r>
            <a:r>
              <a:rPr lang="hu-HU" dirty="0" err="1"/>
              <a:t>birt</a:t>
            </a:r>
            <a:r>
              <a:rPr lang="hu-HU" dirty="0"/>
              <a:t> J-i vonzatuk </a:t>
            </a:r>
            <a:r>
              <a:rPr lang="hu-HU" dirty="0" smtClean="0"/>
              <a:t>lehet</a:t>
            </a:r>
          </a:p>
          <a:p>
            <a:r>
              <a:rPr lang="hu-HU" sz="2800" b="1" dirty="0"/>
              <a:t>KÖTELEZŐ JELZŐI VONZAT: az </a:t>
            </a:r>
            <a:r>
              <a:rPr lang="hu-HU" sz="2800" b="1" dirty="0" err="1"/>
              <a:t>Á-i</a:t>
            </a:r>
            <a:r>
              <a:rPr lang="hu-HU" sz="2800" b="1" dirty="0"/>
              <a:t> </a:t>
            </a:r>
            <a:r>
              <a:rPr lang="hu-HU" sz="2800" b="1" dirty="0" err="1"/>
              <a:t>szerepú</a:t>
            </a:r>
            <a:r>
              <a:rPr lang="hu-HU" sz="2800" b="1" dirty="0"/>
              <a:t> </a:t>
            </a:r>
            <a:r>
              <a:rPr lang="hu-HU" sz="2800" b="1" dirty="0" err="1"/>
              <a:t>fn</a:t>
            </a:r>
            <a:r>
              <a:rPr lang="hu-HU" sz="2800" b="1" dirty="0"/>
              <a:t> A-i vonzatát nem számolva: </a:t>
            </a:r>
            <a:endParaRPr lang="hu-HU" sz="2800" dirty="0"/>
          </a:p>
          <a:p>
            <a:pPr lvl="3"/>
            <a:r>
              <a:rPr lang="hu-HU" b="1" dirty="0"/>
              <a:t>mértékjelölő szerkezet </a:t>
            </a:r>
            <a:r>
              <a:rPr lang="hu-HU" dirty="0"/>
              <a:t>(</a:t>
            </a:r>
            <a:r>
              <a:rPr lang="hu-HU" i="1" dirty="0"/>
              <a:t>kiló, </a:t>
            </a:r>
            <a:r>
              <a:rPr lang="hu-HU" i="1" dirty="0" smtClean="0"/>
              <a:t>méter, </a:t>
            </a:r>
            <a:r>
              <a:rPr lang="hu-HU" i="1" dirty="0"/>
              <a:t>forint </a:t>
            </a:r>
            <a:r>
              <a:rPr lang="hu-HU" dirty="0"/>
              <a:t>stb</a:t>
            </a:r>
            <a:r>
              <a:rPr lang="hu-HU" dirty="0" smtClean="0"/>
              <a:t>., </a:t>
            </a:r>
            <a:r>
              <a:rPr lang="hu-HU" i="1" dirty="0" smtClean="0"/>
              <a:t>két </a:t>
            </a:r>
            <a:r>
              <a:rPr lang="hu-HU" b="1" i="1" dirty="0"/>
              <a:t>deci</a:t>
            </a:r>
            <a:r>
              <a:rPr lang="hu-HU" i="1" dirty="0"/>
              <a:t> bor</a:t>
            </a:r>
            <a:r>
              <a:rPr lang="hu-HU" dirty="0"/>
              <a:t>).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6628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5400" b="1" dirty="0"/>
              <a:t>A főnévi alaptagú szintagma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Üres </a:t>
            </a:r>
            <a:r>
              <a:rPr lang="hu-HU" dirty="0"/>
              <a:t>igék mellett álló </a:t>
            </a:r>
            <a:r>
              <a:rPr lang="hu-HU" dirty="0" err="1" smtClean="0"/>
              <a:t>fn-ek</a:t>
            </a:r>
            <a:r>
              <a:rPr lang="hu-HU" dirty="0" smtClean="0"/>
              <a:t>: a </a:t>
            </a:r>
            <a:r>
              <a:rPr lang="hu-HU" dirty="0"/>
              <a:t>vonzatosságot nem érinti, </a:t>
            </a:r>
            <a:r>
              <a:rPr lang="hu-HU" dirty="0" smtClean="0"/>
              <a:t>de lehetővé </a:t>
            </a:r>
            <a:r>
              <a:rPr lang="hu-HU" dirty="0"/>
              <a:t>teszik, hogy a vonzatos névszó a mondat </a:t>
            </a:r>
            <a:r>
              <a:rPr lang="hu-HU" dirty="0" err="1"/>
              <a:t>Á-a</a:t>
            </a:r>
            <a:r>
              <a:rPr lang="hu-HU" dirty="0"/>
              <a:t> legyen,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pl</a:t>
            </a:r>
            <a:r>
              <a:rPr lang="hu-HU" dirty="0"/>
              <a:t>. </a:t>
            </a:r>
            <a:r>
              <a:rPr lang="hu-HU" b="1" dirty="0"/>
              <a:t>van/</a:t>
            </a:r>
            <a:r>
              <a:rPr lang="hu-HU" b="1" i="1" dirty="0"/>
              <a:t>nincs</a:t>
            </a:r>
            <a:r>
              <a:rPr lang="hu-HU" dirty="0"/>
              <a:t> ’</a:t>
            </a:r>
            <a:r>
              <a:rPr lang="hu-HU" dirty="0" err="1"/>
              <a:t>habet</a:t>
            </a:r>
            <a:r>
              <a:rPr lang="hu-HU" dirty="0"/>
              <a:t>’ </a:t>
            </a:r>
            <a:r>
              <a:rPr lang="hu-HU" i="1" dirty="0"/>
              <a:t>ereje, panasza, hite, </a:t>
            </a:r>
            <a:endParaRPr lang="hu-HU" i="1" dirty="0" smtClean="0"/>
          </a:p>
          <a:p>
            <a:pPr marL="0" indent="0">
              <a:buNone/>
            </a:pPr>
            <a:r>
              <a:rPr lang="hu-HU" i="1" dirty="0" smtClean="0"/>
              <a:t>hálát</a:t>
            </a:r>
            <a:r>
              <a:rPr lang="hu-HU" i="1" dirty="0"/>
              <a:t>, erőt </a:t>
            </a:r>
            <a:r>
              <a:rPr lang="hu-HU" b="1" i="1" dirty="0"/>
              <a:t>ad</a:t>
            </a:r>
            <a:r>
              <a:rPr lang="hu-HU" i="1" dirty="0"/>
              <a:t>, </a:t>
            </a:r>
            <a:endParaRPr lang="hu-HU" i="1" dirty="0" smtClean="0"/>
          </a:p>
          <a:p>
            <a:pPr marL="0" indent="0">
              <a:buNone/>
            </a:pPr>
            <a:r>
              <a:rPr lang="hu-HU" i="1" dirty="0" smtClean="0"/>
              <a:t>panaszt </a:t>
            </a:r>
            <a:r>
              <a:rPr lang="hu-HU" b="1" i="1" dirty="0"/>
              <a:t>tesz</a:t>
            </a:r>
            <a:r>
              <a:rPr lang="hu-HU" i="1" dirty="0"/>
              <a:t>, </a:t>
            </a:r>
            <a:endParaRPr lang="hu-HU" i="1" dirty="0" smtClean="0"/>
          </a:p>
          <a:p>
            <a:pPr marL="0" indent="0">
              <a:buNone/>
            </a:pPr>
            <a:r>
              <a:rPr lang="hu-HU" i="1" dirty="0" smtClean="0"/>
              <a:t>haragot</a:t>
            </a:r>
            <a:r>
              <a:rPr lang="hu-HU" i="1" dirty="0"/>
              <a:t>, reménységet </a:t>
            </a:r>
            <a:r>
              <a:rPr lang="hu-HU" b="1" i="1" dirty="0"/>
              <a:t>tart</a:t>
            </a:r>
            <a:r>
              <a:rPr lang="hu-HU" i="1" dirty="0"/>
              <a:t>,  </a:t>
            </a:r>
            <a:endParaRPr lang="hu-HU" i="1" dirty="0" smtClean="0"/>
          </a:p>
          <a:p>
            <a:pPr marL="0" indent="0">
              <a:buNone/>
            </a:pPr>
            <a:r>
              <a:rPr lang="hu-HU" i="1" dirty="0" smtClean="0"/>
              <a:t>szó</a:t>
            </a:r>
            <a:r>
              <a:rPr lang="hu-HU" i="1" dirty="0"/>
              <a:t>, öröm, különbség </a:t>
            </a:r>
            <a:r>
              <a:rPr lang="hu-HU" b="1" i="1" dirty="0"/>
              <a:t>van</a:t>
            </a:r>
            <a:r>
              <a:rPr lang="hu-HU" dirty="0"/>
              <a:t> ’</a:t>
            </a:r>
            <a:r>
              <a:rPr lang="hu-HU" dirty="0" err="1"/>
              <a:t>est</a:t>
            </a:r>
            <a:r>
              <a:rPr lang="hu-HU" dirty="0"/>
              <a:t>’, </a:t>
            </a:r>
            <a:endParaRPr lang="hu-HU" dirty="0" smtClean="0"/>
          </a:p>
          <a:p>
            <a:pPr marL="0" indent="0">
              <a:buNone/>
            </a:pPr>
            <a:r>
              <a:rPr lang="hu-HU" i="1" dirty="0" smtClean="0"/>
              <a:t>részt </a:t>
            </a:r>
            <a:r>
              <a:rPr lang="hu-HU" b="1" i="1" dirty="0" smtClean="0"/>
              <a:t>vesz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080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1796</TotalTime>
  <Words>2317</Words>
  <Application>Microsoft Office PowerPoint</Application>
  <PresentationFormat>Diavetítés a képernyőre (4:3 oldalarány)</PresentationFormat>
  <Paragraphs>201</Paragraphs>
  <Slides>26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27" baseType="lpstr">
      <vt:lpstr>Áramlás</vt:lpstr>
      <vt:lpstr>Szintagmatan, mondattan </vt:lpstr>
      <vt:lpstr>A főnévi alaptagú szintagma</vt:lpstr>
      <vt:lpstr>A főnévi alaptagú szintagma</vt:lpstr>
      <vt:lpstr>A főnévi alaptagú szintagma</vt:lpstr>
      <vt:lpstr>A főnévi alaptagú szintagma</vt:lpstr>
      <vt:lpstr>A főnévi alaptagú szintagma</vt:lpstr>
      <vt:lpstr>A főnévi alaptagú szintagma</vt:lpstr>
      <vt:lpstr>A főnévi alaptagú szintagma</vt:lpstr>
      <vt:lpstr>A főnévi alaptagú szintagma</vt:lpstr>
      <vt:lpstr>A melléknévi alaptagú szintagma</vt:lpstr>
      <vt:lpstr>A melléknévi alaptagú szintagma</vt:lpstr>
      <vt:lpstr>A melléknévi alaptagú szintagma</vt:lpstr>
      <vt:lpstr>A melléknévi alaptagú szintagma</vt:lpstr>
      <vt:lpstr>A melléknévi alaptagú szintagma</vt:lpstr>
      <vt:lpstr>A melléknévi alaptagú szintagma</vt:lpstr>
      <vt:lpstr>A melléknévi alaptagú szintagma</vt:lpstr>
      <vt:lpstr>Az igenévi alaptagú szintagma</vt:lpstr>
      <vt:lpstr>Az igenévi alaptagú szintagma</vt:lpstr>
      <vt:lpstr>Az igenévi alaptagú szintagma</vt:lpstr>
      <vt:lpstr>Az igenévi alaptagú szintagma</vt:lpstr>
      <vt:lpstr>Névmási alaptagú szintagma</vt:lpstr>
      <vt:lpstr>A névmási alaptagú szintagma</vt:lpstr>
      <vt:lpstr>A névmási alaptagú szintagma</vt:lpstr>
      <vt:lpstr>A határozószói alaptagú szintagma</vt:lpstr>
      <vt:lpstr>A határozószói alaptagú szintagma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Szintagmatan, mondattan</dc:title>
  <dc:creator>Dér Csilla</dc:creator>
  <cp:lastModifiedBy>Dér Csilla</cp:lastModifiedBy>
  <cp:revision>140</cp:revision>
  <dcterms:created xsi:type="dcterms:W3CDTF">2015-03-01T12:19:56Z</dcterms:created>
  <dcterms:modified xsi:type="dcterms:W3CDTF">2015-03-06T08:20:10Z</dcterms:modified>
</cp:coreProperties>
</file>