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57B9BB-0DFF-40D6-873C-635711DD7683}" type="datetimeFigureOut">
              <a:rPr lang="hu-HU" smtClean="0"/>
              <a:t>2015.05.19.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E3751C-B2B8-4306-B5D2-0240C91E6F4A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Mondattan 11.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többszörösen összetett mondatok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841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Egy </a:t>
            </a:r>
            <a:r>
              <a:rPr lang="hu-HU" dirty="0" smtClean="0"/>
              <a:t>főmondatnak </a:t>
            </a:r>
            <a:r>
              <a:rPr lang="hu-HU" dirty="0"/>
              <a:t>két </a:t>
            </a:r>
            <a:r>
              <a:rPr lang="hu-HU" dirty="0" smtClean="0"/>
              <a:t>tagmondat </a:t>
            </a:r>
            <a:r>
              <a:rPr lang="hu-HU" dirty="0"/>
              <a:t>mint mellékmondat van alárendelve, </a:t>
            </a:r>
            <a:r>
              <a:rPr lang="hu-HU" dirty="0" smtClean="0"/>
              <a:t>de különböző </a:t>
            </a:r>
            <a:r>
              <a:rPr lang="hu-HU" dirty="0"/>
              <a:t>módon. </a:t>
            </a:r>
          </a:p>
          <a:p>
            <a:pPr marL="0" indent="0">
              <a:buNone/>
            </a:pPr>
            <a:r>
              <a:rPr lang="hu-HU" i="1" dirty="0" smtClean="0"/>
              <a:t>¹Akinek </a:t>
            </a:r>
            <a:r>
              <a:rPr lang="hu-HU" i="1" dirty="0"/>
              <a:t>életét van miért félteni, ²ha e tájt kerüli, ²nagyon bölcsen teszi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368992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5698976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Egy főmondatnak </a:t>
            </a:r>
            <a:r>
              <a:rPr lang="hu-HU" dirty="0"/>
              <a:t>alá van rendelve egy másik tagmondat mint első szintű mellékmondat, s ennek mint főmondatnak ismét alá van rendelve egy tagmondat mint másik szintű mellékmondat</a:t>
            </a:r>
            <a:r>
              <a:rPr lang="hu-HU" dirty="0" smtClean="0"/>
              <a:t>. LÁNCSZERŰEN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¹A </a:t>
            </a:r>
            <a:r>
              <a:rPr lang="hu-HU" i="1" dirty="0"/>
              <a:t>hold olyan szépen tűzte a templom kopasz tornyát, ²hogy (Lajos) búcsúzóban valami meghatót szeretett volna csinálni, ³amiről soká megemlegessék.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896"/>
            <a:ext cx="2156817" cy="38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Közbeékelődött mondatok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Jelölése változó:</a:t>
            </a:r>
          </a:p>
          <a:p>
            <a:r>
              <a:rPr lang="hu-HU" dirty="0" smtClean="0"/>
              <a:t>Nem jelölik (nem is mindet lehet)</a:t>
            </a:r>
          </a:p>
          <a:p>
            <a:r>
              <a:rPr lang="hu-HU" dirty="0" smtClean="0"/>
              <a:t>Háromszöggel kapcsolt</a:t>
            </a:r>
          </a:p>
          <a:p>
            <a:r>
              <a:rPr lang="hu-HU" dirty="0" smtClean="0"/>
              <a:t>Nyitott kocka/körrel jelölt</a:t>
            </a:r>
          </a:p>
          <a:p>
            <a:pPr marL="0" indent="0">
              <a:buNone/>
            </a:pPr>
            <a:r>
              <a:rPr lang="hu-HU" dirty="0" smtClean="0"/>
              <a:t>Számozásnál ügyelni!!!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48880"/>
            <a:ext cx="1224136" cy="37173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1224136" cy="36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Közbeékelődött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 smtClean="0"/>
              <a:t>Többszörös közbeékelődés: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¹A </a:t>
            </a:r>
            <a:r>
              <a:rPr lang="hu-HU" i="1" dirty="0"/>
              <a:t>Szilágyi emléknél, ²ahol a pálya nagyon hirtelen fordul, ¹a nő, ³amint a bambusszal kormányzott, ¹a bot végével megütötte János halántékát</a:t>
            </a:r>
            <a:r>
              <a:rPr lang="hu-HU" i="1" dirty="0" smtClean="0"/>
              <a:t>.</a:t>
            </a:r>
            <a:endParaRPr lang="hu-HU" i="1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5230936" cy="22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Közbeékelődött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¹</a:t>
            </a:r>
            <a:r>
              <a:rPr lang="hu-HU" i="1" dirty="0" err="1"/>
              <a:t>Macskaházy</a:t>
            </a:r>
            <a:r>
              <a:rPr lang="hu-HU" i="1" dirty="0"/>
              <a:t>, ²ki célját, ³midőn </a:t>
            </a:r>
            <a:r>
              <a:rPr lang="hu-HU" i="1" dirty="0" err="1"/>
              <a:t>Völgyessy</a:t>
            </a:r>
            <a:r>
              <a:rPr lang="hu-HU" i="1" dirty="0"/>
              <a:t> távozott, ²elérve </a:t>
            </a:r>
            <a:r>
              <a:rPr lang="hu-HU" i="1" dirty="0" err="1"/>
              <a:t>gondolá</a:t>
            </a:r>
            <a:r>
              <a:rPr lang="hu-HU" i="1" dirty="0"/>
              <a:t>, ¹újra nyugtalanná lett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1312151" cy="33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Közbeékelődött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805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Kötőszó(k) utáni beékelődések (de: mellérendelő KSZ + mellérendelő KSZ esetében sosincs beékelődés!)</a:t>
            </a:r>
          </a:p>
          <a:p>
            <a:pPr marL="0" indent="0">
              <a:buNone/>
            </a:pPr>
            <a:r>
              <a:rPr lang="hu-HU" i="1" dirty="0"/>
              <a:t>¹Nem az a kérdés, ²hogy ideális-e egy terminus, ³</a:t>
            </a:r>
            <a:r>
              <a:rPr lang="hu-HU" b="1" i="1" dirty="0"/>
              <a:t>hanem</a:t>
            </a:r>
            <a:r>
              <a:rPr lang="hu-HU" i="1" dirty="0"/>
              <a:t> </a:t>
            </a:r>
            <a:r>
              <a:rPr lang="hu-HU" b="1" i="1" baseline="30000" dirty="0"/>
              <a:t>4</a:t>
            </a:r>
            <a:r>
              <a:rPr lang="hu-HU" b="1" i="1" dirty="0"/>
              <a:t>hogy</a:t>
            </a:r>
            <a:r>
              <a:rPr lang="hu-HU" i="1" dirty="0"/>
              <a:t> </a:t>
            </a:r>
            <a:r>
              <a:rPr lang="hu-HU" b="1" i="1" baseline="30000" dirty="0"/>
              <a:t>5</a:t>
            </a:r>
            <a:r>
              <a:rPr lang="hu-HU" b="1" i="1" dirty="0"/>
              <a:t>ha</a:t>
            </a:r>
            <a:r>
              <a:rPr lang="hu-HU" i="1" dirty="0"/>
              <a:t> a tárgyalt fogalomra nincsen műszó, </a:t>
            </a:r>
            <a:r>
              <a:rPr lang="hu-HU" i="1" baseline="30000" dirty="0"/>
              <a:t>6</a:t>
            </a:r>
            <a:r>
              <a:rPr lang="hu-HU" i="1" dirty="0"/>
              <a:t>vagy nem egyértelmű, </a:t>
            </a:r>
            <a:r>
              <a:rPr lang="hu-HU" i="1" baseline="30000" dirty="0"/>
              <a:t>7</a:t>
            </a:r>
            <a:r>
              <a:rPr lang="hu-HU" i="1" dirty="0"/>
              <a:t>ami van, </a:t>
            </a:r>
            <a:r>
              <a:rPr lang="hu-HU" i="1" baseline="30000" dirty="0"/>
              <a:t>4</a:t>
            </a:r>
            <a:r>
              <a:rPr lang="hu-HU" i="1" dirty="0"/>
              <a:t>akkor jelölnünk kell a fogalmat helyben értelmezett megnevezésekkel, </a:t>
            </a:r>
            <a:r>
              <a:rPr lang="hu-HU" i="1" baseline="30000" dirty="0"/>
              <a:t>8</a:t>
            </a:r>
            <a:r>
              <a:rPr lang="hu-HU" i="1" dirty="0"/>
              <a:t>melyeket természetesen nem tekintünk terminusnak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13" y="3140968"/>
            <a:ext cx="3909996" cy="27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Közbeékelődött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/>
              <a:t>Alárendelő + mellérendelő </a:t>
            </a:r>
            <a:r>
              <a:rPr lang="hu-HU" dirty="0" smtClean="0"/>
              <a:t>kötőszó: jellemzően tömbhatáron: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¹Kirándulást </a:t>
            </a:r>
            <a:r>
              <a:rPr lang="hu-HU" i="1" dirty="0"/>
              <a:t>tervezünk,² </a:t>
            </a:r>
            <a:r>
              <a:rPr lang="hu-HU" b="1" i="1" dirty="0"/>
              <a:t>ha³ azonban</a:t>
            </a:r>
            <a:r>
              <a:rPr lang="hu-HU" i="1" dirty="0"/>
              <a:t> ²esik az eső, ³nem megyünk el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33807"/>
            <a:ext cx="3742206" cy="17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Közbeékelődött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 smtClean="0"/>
              <a:t>mellérendelő </a:t>
            </a:r>
            <a:r>
              <a:rPr lang="hu-HU" dirty="0"/>
              <a:t>+ alárendelő </a:t>
            </a:r>
            <a:r>
              <a:rPr lang="hu-HU" dirty="0" smtClean="0"/>
              <a:t>kötőszó: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¹Milyen </a:t>
            </a:r>
            <a:r>
              <a:rPr lang="hu-HU" i="1" dirty="0"/>
              <a:t>volt szeme kékje,² nem tudom már,</a:t>
            </a:r>
            <a:endParaRPr lang="hu-HU" dirty="0"/>
          </a:p>
          <a:p>
            <a:pPr marL="0" indent="0">
              <a:buNone/>
            </a:pPr>
            <a:r>
              <a:rPr lang="hu-HU" b="1" i="1" dirty="0"/>
              <a:t>³De</a:t>
            </a:r>
            <a:r>
              <a:rPr lang="hu-HU" b="1" i="1" baseline="30000" dirty="0"/>
              <a:t>4</a:t>
            </a:r>
            <a:r>
              <a:rPr lang="hu-HU" b="1" i="1" dirty="0"/>
              <a:t> ha</a:t>
            </a:r>
            <a:r>
              <a:rPr lang="hu-HU" i="1" dirty="0"/>
              <a:t> kinyílnak ősszel az egek,</a:t>
            </a:r>
            <a:endParaRPr lang="hu-HU" dirty="0"/>
          </a:p>
          <a:p>
            <a:pPr marL="0" indent="0">
              <a:buNone/>
            </a:pPr>
            <a:r>
              <a:rPr lang="hu-HU" i="1" dirty="0"/>
              <a:t>³</a:t>
            </a:r>
            <a:r>
              <a:rPr lang="hu-HU" i="1" dirty="0" smtClean="0"/>
              <a:t>A </a:t>
            </a:r>
            <a:r>
              <a:rPr lang="hu-HU" i="1" dirty="0"/>
              <a:t>szeptemberi bágyadt búcsúzónál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Szeme </a:t>
            </a:r>
            <a:r>
              <a:rPr lang="hu-HU" i="1" dirty="0"/>
              <a:t>színére </a:t>
            </a:r>
            <a:r>
              <a:rPr lang="hu-HU" i="1" dirty="0" smtClean="0"/>
              <a:t>visszarévedek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93096"/>
            <a:ext cx="3040150" cy="14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8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Közbeékelődött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 smtClean="0"/>
              <a:t>¹Az </a:t>
            </a:r>
            <a:r>
              <a:rPr lang="hu-HU" i="1" dirty="0"/>
              <a:t>emberek itt csoportokban élnek, ²</a:t>
            </a:r>
            <a:r>
              <a:rPr lang="hu-HU" b="1" i="1" dirty="0"/>
              <a:t>s ³aki</a:t>
            </a:r>
            <a:r>
              <a:rPr lang="hu-HU" i="1" dirty="0"/>
              <a:t> mindjárt az első napokon nem ismerkedett,² az később már kialakult kis társaságokkal találja szembe magát, </a:t>
            </a:r>
            <a:r>
              <a:rPr lang="hu-HU" i="1" baseline="30000" dirty="0"/>
              <a:t>4</a:t>
            </a:r>
            <a:r>
              <a:rPr lang="hu-HU" i="1" dirty="0"/>
              <a:t>akik már csak önmagukkal vannak elfoglalva, </a:t>
            </a:r>
            <a:r>
              <a:rPr lang="hu-HU" i="1" baseline="30000" dirty="0"/>
              <a:t>5</a:t>
            </a:r>
            <a:r>
              <a:rPr lang="hu-HU" i="1" dirty="0"/>
              <a:t>és a kint-rekedttel nemigen törődnek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4149080"/>
            <a:ext cx="506100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(Nem) közbeékelődött </a:t>
            </a:r>
            <a:r>
              <a:rPr lang="hu-HU" dirty="0"/>
              <a:t>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 smtClean="0"/>
              <a:t>DE: a mellérendelő KSZ + alárendelő KSZ esetében nincs mindig közbeékelődés</a:t>
            </a:r>
            <a:r>
              <a:rPr lang="hu-HU" dirty="0"/>
              <a:t>, </a:t>
            </a:r>
            <a:r>
              <a:rPr lang="hu-HU" dirty="0" smtClean="0"/>
              <a:t>van, hogy csak két </a:t>
            </a:r>
            <a:r>
              <a:rPr lang="hu-HU" dirty="0"/>
              <a:t>azonos szerepű alárendelt mondat kapcsolódik egymáshoz és </a:t>
            </a:r>
            <a:r>
              <a:rPr lang="hu-HU" dirty="0" smtClean="0"/>
              <a:t>a </a:t>
            </a:r>
            <a:r>
              <a:rPr lang="hu-HU" dirty="0" err="1" smtClean="0"/>
              <a:t>felérendelt</a:t>
            </a:r>
            <a:r>
              <a:rPr lang="hu-HU" dirty="0" smtClean="0"/>
              <a:t> taghoz: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¹Megmondtam</a:t>
            </a:r>
            <a:r>
              <a:rPr lang="hu-HU" i="1" dirty="0"/>
              <a:t>, ²hogy nem fogjuk meglátogatni, ³</a:t>
            </a:r>
            <a:r>
              <a:rPr lang="hu-HU" b="1" i="1" dirty="0"/>
              <a:t>és hogy</a:t>
            </a:r>
            <a:r>
              <a:rPr lang="hu-HU" i="1" dirty="0"/>
              <a:t> ne is </a:t>
            </a:r>
            <a:r>
              <a:rPr lang="hu-HU" i="1" dirty="0" smtClean="0"/>
              <a:t>keressen.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2057838" cy="17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Főbb 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Főmondat </a:t>
            </a:r>
          </a:p>
          <a:p>
            <a:r>
              <a:rPr lang="hu-HU" dirty="0" smtClean="0"/>
              <a:t>Mellékmondat</a:t>
            </a:r>
          </a:p>
          <a:p>
            <a:r>
              <a:rPr lang="hu-HU" dirty="0" smtClean="0"/>
              <a:t>Tagmondat (</a:t>
            </a:r>
            <a:r>
              <a:rPr lang="hu-HU" dirty="0" err="1" smtClean="0"/>
              <a:t>clause</a:t>
            </a:r>
            <a:r>
              <a:rPr lang="hu-HU" dirty="0" smtClean="0"/>
              <a:t>)</a:t>
            </a:r>
          </a:p>
          <a:p>
            <a:r>
              <a:rPr lang="hu-HU" dirty="0" smtClean="0"/>
              <a:t>Tömbösödés</a:t>
            </a:r>
          </a:p>
          <a:p>
            <a:r>
              <a:rPr lang="hu-HU" dirty="0" smtClean="0"/>
              <a:t>linearitás</a:t>
            </a:r>
          </a:p>
          <a:p>
            <a:r>
              <a:rPr lang="hu-HU" dirty="0" smtClean="0"/>
              <a:t>Beágyazás</a:t>
            </a:r>
          </a:p>
          <a:p>
            <a:r>
              <a:rPr lang="hu-HU" dirty="0" smtClean="0"/>
              <a:t>Kötőszók és kötőszó-találkozások</a:t>
            </a:r>
          </a:p>
          <a:p>
            <a:r>
              <a:rPr lang="hu-HU" b="1" dirty="0" smtClean="0"/>
              <a:t>Ábrázolási konvenciók: számozás, jelek, hierarchia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6390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(Nem) közbeékelődött mondatok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¹Imponált neki ez a fiú, ²akiről semmit se tudott, ³</a:t>
            </a:r>
            <a:r>
              <a:rPr lang="hu-HU" b="1" i="1" dirty="0"/>
              <a:t>de aki</a:t>
            </a:r>
            <a:r>
              <a:rPr lang="hu-HU" i="1" dirty="0"/>
              <a:t> igen határozott lépésekkel tudott az események között megjelenni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2716712" cy="21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(Nem) közbeékelődött </a:t>
            </a:r>
            <a:r>
              <a:rPr lang="hu-HU" dirty="0"/>
              <a:t>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Más eset: ellipszis</a:t>
            </a:r>
          </a:p>
          <a:p>
            <a:pPr marL="0" indent="0">
              <a:buNone/>
            </a:pPr>
            <a:r>
              <a:rPr lang="hu-HU" i="1" dirty="0" smtClean="0"/>
              <a:t>¹A </a:t>
            </a:r>
            <a:r>
              <a:rPr lang="hu-HU" i="1" dirty="0"/>
              <a:t>pusztaitól, ²ha azt akarták tudni, ³hová való, ¹nem azt kérdezték, </a:t>
            </a:r>
            <a:r>
              <a:rPr lang="hu-HU" i="1" baseline="30000" dirty="0"/>
              <a:t>4</a:t>
            </a:r>
            <a:r>
              <a:rPr lang="hu-HU" i="1" dirty="0"/>
              <a:t>hol lakik, </a:t>
            </a:r>
            <a:r>
              <a:rPr lang="hu-HU" i="1" baseline="30000" dirty="0"/>
              <a:t>5</a:t>
            </a:r>
            <a:r>
              <a:rPr lang="hu-HU" i="1" dirty="0"/>
              <a:t>még kevésbé, </a:t>
            </a:r>
            <a:r>
              <a:rPr lang="hu-HU" i="1" baseline="30000" dirty="0"/>
              <a:t>6</a:t>
            </a:r>
            <a:r>
              <a:rPr lang="hu-HU" i="1" dirty="0"/>
              <a:t>hogy hol született</a:t>
            </a:r>
            <a:r>
              <a:rPr lang="hu-HU" b="1" i="1" dirty="0"/>
              <a:t>, </a:t>
            </a:r>
            <a:r>
              <a:rPr lang="hu-HU" i="1" baseline="30000" dirty="0"/>
              <a:t>7</a:t>
            </a:r>
            <a:r>
              <a:rPr lang="hu-HU" b="1" i="1" dirty="0"/>
              <a:t>hanem</a:t>
            </a:r>
            <a:r>
              <a:rPr lang="hu-HU" i="1" dirty="0"/>
              <a:t> (azt), </a:t>
            </a:r>
            <a:r>
              <a:rPr lang="hu-HU" i="1" baseline="30000" dirty="0"/>
              <a:t>8</a:t>
            </a:r>
            <a:r>
              <a:rPr lang="hu-HU" b="1" i="1" dirty="0"/>
              <a:t>hogy</a:t>
            </a:r>
            <a:r>
              <a:rPr lang="hu-HU" i="1" dirty="0"/>
              <a:t> kit szolgált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237715" cy="26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Közbeékelődött mondatok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/>
              <a:t>alárendelő + </a:t>
            </a:r>
            <a:r>
              <a:rPr lang="hu-HU" dirty="0" err="1"/>
              <a:t>alárendelő</a:t>
            </a:r>
            <a:r>
              <a:rPr lang="hu-HU" dirty="0"/>
              <a:t> </a:t>
            </a:r>
            <a:r>
              <a:rPr lang="hu-HU" dirty="0" smtClean="0"/>
              <a:t>kötőszó: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¹Egészen </a:t>
            </a:r>
            <a:r>
              <a:rPr lang="hu-HU" i="1" dirty="0"/>
              <a:t>bizonyos</a:t>
            </a:r>
            <a:r>
              <a:rPr lang="hu-HU" b="1" i="1" dirty="0"/>
              <a:t>, ²hogy ³ha</a:t>
            </a:r>
            <a:r>
              <a:rPr lang="hu-HU" i="1" dirty="0"/>
              <a:t> szövetkezeti alapon vennénk át a csahosi pusztát, </a:t>
            </a:r>
            <a:r>
              <a:rPr lang="hu-HU" i="1" baseline="30000" dirty="0"/>
              <a:t>4</a:t>
            </a:r>
            <a:r>
              <a:rPr lang="hu-HU" i="1" dirty="0"/>
              <a:t>s úgy gazdálkodnánk,</a:t>
            </a:r>
            <a:r>
              <a:rPr lang="hu-HU" i="1" baseline="30000" dirty="0"/>
              <a:t> 2</a:t>
            </a:r>
            <a:r>
              <a:rPr lang="hu-HU" i="1" dirty="0"/>
              <a:t>sokkal jobban tudnánk boldogulni, </a:t>
            </a:r>
            <a:r>
              <a:rPr lang="hu-HU" i="1" baseline="30000" dirty="0"/>
              <a:t>5</a:t>
            </a:r>
            <a:r>
              <a:rPr lang="hu-HU" i="1" dirty="0"/>
              <a:t>többet tudnánk termelni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25544"/>
            <a:ext cx="2976001" cy="26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Elemzési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1) kimaradt/</a:t>
            </a:r>
            <a:r>
              <a:rPr lang="hu-HU" dirty="0" err="1" smtClean="0"/>
              <a:t>elliptált</a:t>
            </a:r>
            <a:r>
              <a:rPr lang="hu-HU" dirty="0" smtClean="0"/>
              <a:t> tagmondat:</a:t>
            </a:r>
          </a:p>
          <a:p>
            <a:pPr>
              <a:buFontTx/>
              <a:buChar char="-"/>
            </a:pPr>
            <a:r>
              <a:rPr lang="hu-HU" dirty="0" smtClean="0"/>
              <a:t>Nem marad nyoma: </a:t>
            </a:r>
            <a:r>
              <a:rPr lang="hu-HU" i="1" dirty="0"/>
              <a:t>Riadtan nézett szét, hogy lássa, honnan származhat a csodálatos harang</a:t>
            </a:r>
            <a:endParaRPr lang="hu-HU" i="1" dirty="0" smtClean="0"/>
          </a:p>
          <a:p>
            <a:pPr>
              <a:buFontTx/>
              <a:buChar char="-"/>
            </a:pPr>
            <a:r>
              <a:rPr lang="hu-HU" dirty="0" smtClean="0"/>
              <a:t>Marad nyoma, a kötőszó: </a:t>
            </a:r>
            <a:r>
              <a:rPr lang="hu-HU" i="1" dirty="0"/>
              <a:t>Dénes tréfálkozva megjegyzi, hogy úgy viselkedtem, </a:t>
            </a:r>
            <a:r>
              <a:rPr lang="hu-HU" b="1" i="1" dirty="0"/>
              <a:t>mint</a:t>
            </a:r>
            <a:r>
              <a:rPr lang="hu-HU" i="1" dirty="0"/>
              <a:t> (az</a:t>
            </a:r>
            <a:r>
              <a:rPr lang="hu-HU" i="1" dirty="0" smtClean="0"/>
              <a:t>) (viselkedik), </a:t>
            </a:r>
            <a:r>
              <a:rPr lang="hu-HU" i="1" dirty="0"/>
              <a:t>aki hosszas lábadozás és tépelődés után feladja magát a rendőrségen.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062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Elemzési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Szervetlen közbevetések</a:t>
            </a:r>
            <a:r>
              <a:rPr lang="hu-HU" dirty="0"/>
              <a:t>, hátravetések, </a:t>
            </a:r>
            <a:r>
              <a:rPr lang="hu-HU" dirty="0" smtClean="0"/>
              <a:t>előrevetések:</a:t>
            </a:r>
          </a:p>
          <a:p>
            <a:r>
              <a:rPr lang="hu-HU" dirty="0"/>
              <a:t>kifejezhetik a beszélő közléssel kapcsolatos </a:t>
            </a:r>
            <a:r>
              <a:rPr lang="hu-HU" dirty="0" smtClean="0"/>
              <a:t>érzelmeit </a:t>
            </a:r>
            <a:r>
              <a:rPr lang="hu-HU" dirty="0"/>
              <a:t>(</a:t>
            </a:r>
            <a:r>
              <a:rPr lang="hu-HU" i="1" dirty="0"/>
              <a:t>szerencsére, sajnos, jaj</a:t>
            </a:r>
            <a:r>
              <a:rPr lang="hu-HU" dirty="0"/>
              <a:t>),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közlés valóságtartalmát (</a:t>
            </a:r>
            <a:r>
              <a:rPr lang="hu-HU" i="1" dirty="0"/>
              <a:t>igaz, valóban, lehet</a:t>
            </a:r>
            <a:r>
              <a:rPr lang="hu-HU" dirty="0"/>
              <a:t>), </a:t>
            </a:r>
            <a:endParaRPr lang="hu-HU" dirty="0" smtClean="0"/>
          </a:p>
          <a:p>
            <a:r>
              <a:rPr lang="hu-HU" dirty="0" smtClean="0"/>
              <a:t>vonatkozhatnak </a:t>
            </a:r>
            <a:r>
              <a:rPr lang="hu-HU" dirty="0"/>
              <a:t>a gondolatok megfogalmazására (</a:t>
            </a:r>
            <a:r>
              <a:rPr lang="hu-HU" i="1" dirty="0"/>
              <a:t>röviden szólva, egyszerűen</a:t>
            </a:r>
            <a:r>
              <a:rPr lang="hu-HU" dirty="0"/>
              <a:t>),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közlés eredetére (</a:t>
            </a:r>
            <a:r>
              <a:rPr lang="hu-HU" i="1" dirty="0"/>
              <a:t>azt mondják, a szóbeszéd szerint</a:t>
            </a:r>
            <a:r>
              <a:rPr lang="hu-HU" dirty="0"/>
              <a:t>),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közölt esemény előfordulására (</a:t>
            </a:r>
            <a:r>
              <a:rPr lang="hu-HU" i="1" dirty="0"/>
              <a:t>megesik, szokás szerint</a:t>
            </a:r>
            <a:r>
              <a:rPr lang="hu-HU" dirty="0"/>
              <a:t>), </a:t>
            </a:r>
            <a:endParaRPr lang="hu-HU" dirty="0" smtClean="0"/>
          </a:p>
          <a:p>
            <a:r>
              <a:rPr lang="hu-HU" dirty="0" smtClean="0"/>
              <a:t>figyelemfelhívó szerepük lehet </a:t>
            </a:r>
            <a:r>
              <a:rPr lang="hu-HU" dirty="0"/>
              <a:t>(</a:t>
            </a:r>
            <a:r>
              <a:rPr lang="hu-HU" i="1" dirty="0"/>
              <a:t>hallod, látod, apropó</a:t>
            </a:r>
            <a:r>
              <a:rPr lang="hu-HU" dirty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336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Elemzési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Nem mind tűnik szervetlennek: </a:t>
            </a:r>
          </a:p>
          <a:p>
            <a:r>
              <a:rPr lang="hu-HU" dirty="0" smtClean="0"/>
              <a:t>Kitehető az utalószó (és a kötőszó)</a:t>
            </a:r>
          </a:p>
          <a:p>
            <a:r>
              <a:rPr lang="hu-HU" dirty="0" smtClean="0"/>
              <a:t>Szabadon mozog a mondatban</a:t>
            </a:r>
          </a:p>
          <a:p>
            <a:pPr marL="0" indent="0">
              <a:buNone/>
            </a:pPr>
            <a:r>
              <a:rPr lang="hu-HU" i="1" dirty="0" smtClean="0"/>
              <a:t>Igaz</a:t>
            </a:r>
          </a:p>
          <a:p>
            <a:pPr marL="0" indent="0">
              <a:buNone/>
            </a:pPr>
            <a:r>
              <a:rPr lang="hu-HU" i="1" dirty="0" smtClean="0"/>
              <a:t>Lehet</a:t>
            </a:r>
          </a:p>
          <a:p>
            <a:pPr marL="0" indent="0">
              <a:buNone/>
            </a:pPr>
            <a:r>
              <a:rPr lang="hu-HU" i="1" dirty="0" smtClean="0"/>
              <a:t>Megesik</a:t>
            </a:r>
          </a:p>
          <a:p>
            <a:pPr marL="0" indent="0">
              <a:buNone/>
            </a:pPr>
            <a:r>
              <a:rPr lang="hu-HU" i="1" dirty="0" smtClean="0"/>
              <a:t>Azt hiszem ~ </a:t>
            </a:r>
            <a:r>
              <a:rPr lang="hu-HU" i="1" dirty="0" err="1" smtClean="0"/>
              <a:t>asszem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41420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Elemzési problémák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8499146" cy="3096344"/>
          </a:xfrm>
        </p:spPr>
      </p:pic>
    </p:spTree>
    <p:extLst>
      <p:ext uri="{BB962C8B-B14F-4D97-AF65-F5344CB8AC3E}">
        <p14:creationId xmlns:p14="http://schemas.microsoft.com/office/powerpoint/2010/main" val="22505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megoldás?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dirty="0" smtClean="0"/>
              <a:t>A szervetlen rész jelölése: karikával, kapcsolódás nélkül jelölni a szervetlen mondatot, a </a:t>
            </a:r>
            <a:r>
              <a:rPr lang="hu-HU" dirty="0"/>
              <a:t>mellé a mondat mellé </a:t>
            </a:r>
            <a:r>
              <a:rPr lang="hu-HU" dirty="0" err="1" smtClean="0"/>
              <a:t>rajzoljva</a:t>
            </a:r>
            <a:r>
              <a:rPr lang="hu-HU" dirty="0" smtClean="0"/>
              <a:t>, </a:t>
            </a:r>
            <a:r>
              <a:rPr lang="hu-HU" dirty="0"/>
              <a:t>amellyel kommunikatív, szemantikai kapcsolatban áll</a:t>
            </a:r>
            <a:r>
              <a:rPr lang="hu-HU" dirty="0" smtClean="0"/>
              <a:t>.</a:t>
            </a:r>
          </a:p>
          <a:p>
            <a:pPr marL="0" lvl="0" indent="0">
              <a:buNone/>
            </a:pPr>
            <a:r>
              <a:rPr lang="hu-HU" dirty="0" smtClean="0"/>
              <a:t>Elemezzük le:</a:t>
            </a:r>
            <a:endParaRPr lang="hu-HU" dirty="0"/>
          </a:p>
          <a:p>
            <a:pPr marL="0" indent="0">
              <a:buNone/>
            </a:pPr>
            <a:r>
              <a:rPr lang="hu-HU" baseline="30000" dirty="0" smtClean="0"/>
              <a:t>1</a:t>
            </a:r>
            <a:r>
              <a:rPr lang="hu-HU" i="1" dirty="0" smtClean="0"/>
              <a:t>Annyit </a:t>
            </a:r>
            <a:r>
              <a:rPr lang="hu-HU" i="1" dirty="0"/>
              <a:t>ő is megértett, </a:t>
            </a:r>
            <a:r>
              <a:rPr lang="hu-HU" i="1" baseline="30000" dirty="0"/>
              <a:t>2</a:t>
            </a:r>
            <a:r>
              <a:rPr lang="hu-HU" i="1" dirty="0"/>
              <a:t>hogy a megnehezült világban mégiscsak könnyebb vidéken meglenniük, 3mint abban a </a:t>
            </a:r>
            <a:r>
              <a:rPr lang="hu-HU" i="1" dirty="0" err="1"/>
              <a:t>fenenagy</a:t>
            </a:r>
            <a:r>
              <a:rPr lang="hu-HU" i="1" dirty="0"/>
              <a:t> fővárosban, </a:t>
            </a:r>
            <a:r>
              <a:rPr lang="hu-HU" i="1" baseline="30000" dirty="0"/>
              <a:t>4</a:t>
            </a:r>
            <a:r>
              <a:rPr lang="hu-HU" i="1" dirty="0"/>
              <a:t>ahol – </a:t>
            </a:r>
            <a:r>
              <a:rPr lang="hu-HU" i="1" baseline="30000" dirty="0"/>
              <a:t>5</a:t>
            </a:r>
            <a:r>
              <a:rPr lang="hu-HU" i="1" dirty="0"/>
              <a:t>úgy hírlik – </a:t>
            </a:r>
            <a:r>
              <a:rPr lang="hu-HU" i="1" baseline="30000" dirty="0"/>
              <a:t>4</a:t>
            </a:r>
            <a:r>
              <a:rPr lang="hu-HU" i="1" dirty="0"/>
              <a:t>a betevő falatért az utolsó szál ingét kell néha odaadnia az embernek.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09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megoldás?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 formailag kapcsolódik (USZ, KSZ): elemezzük le nyugodtan szerves mondatként!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8318080" cy="31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 tagmondatból álló összetett mondatok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2800" dirty="0" smtClean="0"/>
              <a:t>Minden variáció előfordulhat:</a:t>
            </a:r>
          </a:p>
          <a:p>
            <a:pPr marL="0" lvl="0" indent="0">
              <a:buNone/>
            </a:pPr>
            <a:r>
              <a:rPr lang="hu-HU" sz="2800" dirty="0" smtClean="0"/>
              <a:t>1. Mindegyik tagmondat </a:t>
            </a:r>
            <a:r>
              <a:rPr lang="hu-HU" sz="2800" b="1" dirty="0" smtClean="0"/>
              <a:t>azonos szinten </a:t>
            </a:r>
            <a:r>
              <a:rPr lang="hu-HU" sz="2800" dirty="0" smtClean="0"/>
              <a:t>van a hierarchiában – csak mellérendelésnél:</a:t>
            </a: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Az </a:t>
            </a:r>
            <a:r>
              <a:rPr lang="hu-HU" sz="2800" dirty="0"/>
              <a:t>első tagmondat mellérendelő viszonyban van a másodikkal, a második meg a harmadikkal:</a:t>
            </a:r>
          </a:p>
          <a:p>
            <a:pPr marL="0" indent="0">
              <a:buNone/>
            </a:pPr>
            <a:r>
              <a:rPr lang="hu-HU" sz="2800" i="1" dirty="0" smtClean="0"/>
              <a:t>¹Az </a:t>
            </a:r>
            <a:r>
              <a:rPr lang="hu-HU" sz="2800" i="1" dirty="0"/>
              <a:t>idő közben megenyhült, ²az ereszről csurdogált a víz, ³az udvaron tócsák gyűltek</a:t>
            </a:r>
            <a:r>
              <a:rPr lang="hu-HU" sz="2800" i="1" dirty="0" smtClean="0"/>
              <a:t>.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9732"/>
            <a:ext cx="63055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TÖMB: Két </a:t>
            </a:r>
            <a:r>
              <a:rPr lang="hu-HU" dirty="0"/>
              <a:t>tagmondat egymással szorosabb mellérendelő összetételt, tömböt alkot, </a:t>
            </a:r>
            <a:r>
              <a:rPr lang="hu-HU" b="1" dirty="0" smtClean="0"/>
              <a:t>közösen </a:t>
            </a:r>
            <a:r>
              <a:rPr lang="hu-HU" dirty="0"/>
              <a:t>állnak mellérendelő viszonyban egy harmadik tagmondattal.</a:t>
            </a:r>
          </a:p>
          <a:p>
            <a:pPr marL="0" indent="0">
              <a:buNone/>
            </a:pPr>
            <a:r>
              <a:rPr lang="hu-HU" i="1" dirty="0" smtClean="0"/>
              <a:t>¹Toldi </a:t>
            </a:r>
            <a:r>
              <a:rPr lang="hu-HU" i="1" dirty="0"/>
              <a:t>nem futott el, ²csak felállott szépen, ³s a bikát bevárta az utca közepén.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15052"/>
            <a:ext cx="7135287" cy="7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¹Vagy bolondok vagyunk, ²s elveszünk egy ³szálig, vagy ez a mi hitünk valósággá válik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26505"/>
            <a:ext cx="7872336" cy="6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/>
              <a:t>2. </a:t>
            </a:r>
            <a:r>
              <a:rPr lang="hu-HU" sz="2400" b="1" dirty="0" smtClean="0"/>
              <a:t>Hierarchia (is) van</a:t>
            </a:r>
            <a:r>
              <a:rPr lang="hu-HU" sz="2400" dirty="0" smtClean="0"/>
              <a:t>. Számos variációja lehet:</a:t>
            </a:r>
          </a:p>
          <a:p>
            <a:pPr marL="0" indent="0">
              <a:buNone/>
            </a:pPr>
            <a:r>
              <a:rPr lang="hu-HU" sz="2400" dirty="0"/>
              <a:t>Két tagmondat egymással mellérendelő viszonyban áll, s nekik </a:t>
            </a:r>
            <a:r>
              <a:rPr lang="hu-HU" sz="2400" b="1" dirty="0"/>
              <a:t>közösen </a:t>
            </a:r>
            <a:r>
              <a:rPr lang="hu-HU" sz="2400" dirty="0"/>
              <a:t>van alárendelve egy tagmondat. Itt szintén két altípust különítünk el:</a:t>
            </a:r>
          </a:p>
          <a:p>
            <a:pPr marL="0" lvl="0" indent="0">
              <a:buNone/>
            </a:pPr>
            <a:r>
              <a:rPr lang="hu-HU" sz="2400" dirty="0" smtClean="0"/>
              <a:t>2. 1. A </a:t>
            </a:r>
            <a:r>
              <a:rPr lang="hu-HU" sz="2400" dirty="0"/>
              <a:t>két mellérendelt </a:t>
            </a:r>
            <a:r>
              <a:rPr lang="hu-HU" sz="2400" dirty="0" smtClean="0"/>
              <a:t>tagmondatnak </a:t>
            </a:r>
            <a:r>
              <a:rPr lang="hu-HU" sz="2400" dirty="0"/>
              <a:t>mint főmondatnak azonos módon van alárendelve egy </a:t>
            </a:r>
            <a:r>
              <a:rPr lang="hu-HU" sz="2400" dirty="0" smtClean="0"/>
              <a:t>tagmondat.</a:t>
            </a:r>
          </a:p>
          <a:p>
            <a:pPr marL="0" lvl="0" indent="0">
              <a:buNone/>
            </a:pPr>
            <a:r>
              <a:rPr lang="hu-HU" sz="2400" i="1" dirty="0" smtClean="0"/>
              <a:t>¹Mikor </a:t>
            </a:r>
            <a:r>
              <a:rPr lang="hu-HU" sz="2400" i="1" dirty="0"/>
              <a:t>a hőmérséklet 0 fok alá süllyed, ²akkor fagy meg a víz, ³azaz akkor keletkezik a jég.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99948"/>
            <a:ext cx="2924919" cy="16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0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dirty="0"/>
              <a:t>A két mellérendelt </a:t>
            </a:r>
            <a:r>
              <a:rPr lang="hu-HU" dirty="0" smtClean="0"/>
              <a:t>tagmondatnak </a:t>
            </a:r>
            <a:r>
              <a:rPr lang="hu-HU" dirty="0"/>
              <a:t>mint főmondatnak </a:t>
            </a:r>
            <a:r>
              <a:rPr lang="hu-HU" b="1" dirty="0"/>
              <a:t>különböző módon </a:t>
            </a:r>
            <a:r>
              <a:rPr lang="hu-HU" dirty="0"/>
              <a:t>van alárendelve egy </a:t>
            </a:r>
            <a:r>
              <a:rPr lang="hu-HU" dirty="0" smtClean="0"/>
              <a:t>tagmondat.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¹Margit </a:t>
            </a:r>
            <a:r>
              <a:rPr lang="hu-HU" i="1" dirty="0"/>
              <a:t>úgy állott ott, kitárt karokkal és elnyílt szemmel felfelé nézve, ²olyan szép volt és szent, ³hogy szerettem volna kezet csókolni neki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4104512" cy="19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Két tagmondat egymással mellérendelő viszonyban </a:t>
            </a:r>
            <a:r>
              <a:rPr lang="hu-HU" dirty="0" smtClean="0"/>
              <a:t>áll, és csak az </a:t>
            </a:r>
            <a:r>
              <a:rPr lang="hu-HU" b="1" dirty="0"/>
              <a:t>egyiküknek</a:t>
            </a:r>
            <a:r>
              <a:rPr lang="hu-HU" dirty="0"/>
              <a:t> alá van rendelve egy </a:t>
            </a:r>
            <a:r>
              <a:rPr lang="hu-HU" dirty="0" smtClean="0"/>
              <a:t>tagmondat </a:t>
            </a:r>
            <a:r>
              <a:rPr lang="hu-HU" dirty="0"/>
              <a:t>mint mellékmondat.</a:t>
            </a:r>
          </a:p>
          <a:p>
            <a:pPr marL="0" indent="0">
              <a:buNone/>
            </a:pPr>
            <a:r>
              <a:rPr lang="hu-HU" i="1" dirty="0" smtClean="0"/>
              <a:t>¹A </a:t>
            </a:r>
            <a:r>
              <a:rPr lang="hu-HU" i="1" dirty="0"/>
              <a:t>kisfiú a magas gyermekszéken üldögélt, ²és így a legjobb igyekezettel sem tudta elpalástolni, ³hogy a bal térdén háromszögletű lyukat tépett valami kiálló szög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72413"/>
            <a:ext cx="3026097" cy="21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 tagmondatból álló összetett mondatok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Egy </a:t>
            </a:r>
            <a:r>
              <a:rPr lang="hu-HU" dirty="0" smtClean="0"/>
              <a:t>főmondatnak </a:t>
            </a:r>
            <a:r>
              <a:rPr lang="hu-HU" dirty="0"/>
              <a:t>két </a:t>
            </a:r>
            <a:r>
              <a:rPr lang="hu-HU" dirty="0" smtClean="0"/>
              <a:t>tagmondat </a:t>
            </a:r>
            <a:r>
              <a:rPr lang="hu-HU" dirty="0"/>
              <a:t>mint mellékmondat van </a:t>
            </a:r>
            <a:r>
              <a:rPr lang="hu-HU" dirty="0" smtClean="0"/>
              <a:t>alárendelve, azonos módon: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¹</a:t>
            </a:r>
            <a:r>
              <a:rPr lang="hu-HU" i="1" dirty="0" err="1" smtClean="0"/>
              <a:t>Gregorics</a:t>
            </a:r>
            <a:r>
              <a:rPr lang="hu-HU" i="1" dirty="0" smtClean="0"/>
              <a:t> </a:t>
            </a:r>
            <a:r>
              <a:rPr lang="hu-HU" i="1" dirty="0"/>
              <a:t>Pál egyszerűen pénzzé fordította mindenét, ²hogy egy bankba tehesse, ³és odaadhassa a fiának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2621775" cy="166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3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1058</Words>
  <Application>Microsoft Office PowerPoint</Application>
  <PresentationFormat>Diavetítés a képernyőre (4:3 oldalarány)</PresentationFormat>
  <Paragraphs>107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Áramlás</vt:lpstr>
      <vt:lpstr>Mondattan 11.</vt:lpstr>
      <vt:lpstr>Főbb fogalmak</vt:lpstr>
      <vt:lpstr>3 tagmondatból álló összetett mondatok</vt:lpstr>
      <vt:lpstr>3 tagmondatból álló összetett mondatok</vt:lpstr>
      <vt:lpstr>3 tagmondatból álló összetett mondatok</vt:lpstr>
      <vt:lpstr>3 tagmondatból álló összetett mondatok</vt:lpstr>
      <vt:lpstr>3 tagmondatból álló összetett mondatok</vt:lpstr>
      <vt:lpstr>3 tagmondatból álló összetett mondatok</vt:lpstr>
      <vt:lpstr>3 tagmondatból álló összetett mondatok</vt:lpstr>
      <vt:lpstr>3 tagmondatból álló összetett mondatok</vt:lpstr>
      <vt:lpstr>3 tagmondatból álló összetett mondatok</vt:lpstr>
      <vt:lpstr>Közbeékelődött mondatok</vt:lpstr>
      <vt:lpstr>Közbeékelődött mondatok</vt:lpstr>
      <vt:lpstr>Közbeékelődött mondatok</vt:lpstr>
      <vt:lpstr>Közbeékelődött mondatok</vt:lpstr>
      <vt:lpstr>Közbeékelődött mondatok</vt:lpstr>
      <vt:lpstr>Közbeékelődött mondatok</vt:lpstr>
      <vt:lpstr>Közbeékelődött mondatok</vt:lpstr>
      <vt:lpstr>(Nem) közbeékelődött mondatok</vt:lpstr>
      <vt:lpstr>(Nem) közbeékelődött mondatok</vt:lpstr>
      <vt:lpstr>(Nem) közbeékelődött mondatok</vt:lpstr>
      <vt:lpstr>Közbeékelődött mondatok</vt:lpstr>
      <vt:lpstr>Elemzési problémák</vt:lpstr>
      <vt:lpstr>Elemzési problémák</vt:lpstr>
      <vt:lpstr>Elemzési problémák</vt:lpstr>
      <vt:lpstr>Elemzési problémák</vt:lpstr>
      <vt:lpstr>Mi a megoldás?</vt:lpstr>
      <vt:lpstr>Mi a megoldás?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Mondattan 11.</dc:title>
  <dc:creator>Dér Csilla</dc:creator>
  <cp:lastModifiedBy>Dér Csilla</cp:lastModifiedBy>
  <cp:revision>103</cp:revision>
  <dcterms:created xsi:type="dcterms:W3CDTF">2015-05-19T10:28:09Z</dcterms:created>
  <dcterms:modified xsi:type="dcterms:W3CDTF">2015-05-19T11:25:45Z</dcterms:modified>
</cp:coreProperties>
</file>