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3" r:id="rId4"/>
    <p:sldId id="280" r:id="rId5"/>
    <p:sldId id="281" r:id="rId6"/>
    <p:sldId id="282" r:id="rId7"/>
    <p:sldId id="258" r:id="rId8"/>
    <p:sldId id="260" r:id="rId9"/>
    <p:sldId id="261" r:id="rId10"/>
    <p:sldId id="284" r:id="rId11"/>
    <p:sldId id="286" r:id="rId12"/>
    <p:sldId id="285" r:id="rId13"/>
    <p:sldId id="259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Közepesen sötét stíl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5356-3F7E-4085-9F42-EA9FCC57917A}" type="datetimeFigureOut">
              <a:rPr lang="hu-HU" smtClean="0"/>
              <a:t>2015.05.06.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5A8F-D37C-406F-8D6A-CC2000439B5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5356-3F7E-4085-9F42-EA9FCC57917A}" type="datetimeFigureOut">
              <a:rPr lang="hu-HU" smtClean="0"/>
              <a:t>2015.05.06.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5A8F-D37C-406F-8D6A-CC2000439B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5356-3F7E-4085-9F42-EA9FCC57917A}" type="datetimeFigureOut">
              <a:rPr lang="hu-HU" smtClean="0"/>
              <a:t>2015.05.06.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5A8F-D37C-406F-8D6A-CC2000439B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5356-3F7E-4085-9F42-EA9FCC57917A}" type="datetimeFigureOut">
              <a:rPr lang="hu-HU" smtClean="0"/>
              <a:t>2015.05.06.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5A8F-D37C-406F-8D6A-CC2000439B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5356-3F7E-4085-9F42-EA9FCC57917A}" type="datetimeFigureOut">
              <a:rPr lang="hu-HU" smtClean="0"/>
              <a:t>2015.05.06.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5A8F-D37C-406F-8D6A-CC2000439B5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5356-3F7E-4085-9F42-EA9FCC57917A}" type="datetimeFigureOut">
              <a:rPr lang="hu-HU" smtClean="0"/>
              <a:t>2015.05.06.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5A8F-D37C-406F-8D6A-CC2000439B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5356-3F7E-4085-9F42-EA9FCC57917A}" type="datetimeFigureOut">
              <a:rPr lang="hu-HU" smtClean="0"/>
              <a:t>2015.05.06.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5A8F-D37C-406F-8D6A-CC2000439B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5356-3F7E-4085-9F42-EA9FCC57917A}" type="datetimeFigureOut">
              <a:rPr lang="hu-HU" smtClean="0"/>
              <a:t>2015.05.06.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5A8F-D37C-406F-8D6A-CC2000439B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5356-3F7E-4085-9F42-EA9FCC57917A}" type="datetimeFigureOut">
              <a:rPr lang="hu-HU" smtClean="0"/>
              <a:t>2015.05.06.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5A8F-D37C-406F-8D6A-CC2000439B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5356-3F7E-4085-9F42-EA9FCC57917A}" type="datetimeFigureOut">
              <a:rPr lang="hu-HU" smtClean="0"/>
              <a:t>2015.05.06.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5A8F-D37C-406F-8D6A-CC2000439B5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5356-3F7E-4085-9F42-EA9FCC57917A}" type="datetimeFigureOut">
              <a:rPr lang="hu-HU" smtClean="0"/>
              <a:t>2015.05.06.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1C5A8F-D37C-406F-8D6A-CC2000439B51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315356-3F7E-4085-9F42-EA9FCC57917A}" type="datetimeFigureOut">
              <a:rPr lang="hu-HU" smtClean="0"/>
              <a:t>2015.05.06.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1C5A8F-D37C-406F-8D6A-CC2000439B51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inguistics.elte.hu/studies/fuk/fuk1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Mondattan 10.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2088232"/>
          </a:xfrm>
        </p:spPr>
        <p:txBody>
          <a:bodyPr>
            <a:normAutofit/>
          </a:bodyPr>
          <a:lstStyle/>
          <a:p>
            <a:r>
              <a:rPr lang="hu-HU" dirty="0"/>
              <a:t>A mondatátszövődés.</a:t>
            </a:r>
          </a:p>
          <a:p>
            <a:r>
              <a:rPr lang="hu-HU" dirty="0" smtClean="0"/>
              <a:t>A </a:t>
            </a:r>
            <a:r>
              <a:rPr lang="hu-HU" dirty="0"/>
              <a:t>mellérendelő összetett </a:t>
            </a:r>
            <a:r>
              <a:rPr lang="hu-HU" dirty="0" smtClean="0"/>
              <a:t>mondatok.</a:t>
            </a:r>
          </a:p>
        </p:txBody>
      </p:sp>
    </p:spTree>
    <p:extLst>
      <p:ext uri="{BB962C8B-B14F-4D97-AF65-F5344CB8AC3E}">
        <p14:creationId xmlns:p14="http://schemas.microsoft.com/office/powerpoint/2010/main" val="1279325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Ragátszövődés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A vonatkozó nm-i </a:t>
            </a:r>
            <a:r>
              <a:rPr lang="hu-HU" dirty="0" err="1" smtClean="0"/>
              <a:t>ksz</a:t>
            </a:r>
            <a:r>
              <a:rPr lang="hu-HU" dirty="0" smtClean="0"/>
              <a:t> speciális végződést vesz fel, amely a 3. tagmondat állítmányának vonzatvégződése:</a:t>
            </a:r>
          </a:p>
          <a:p>
            <a:pPr marL="0" indent="0">
              <a:buNone/>
            </a:pPr>
            <a:r>
              <a:rPr lang="hu-HU" dirty="0" smtClean="0"/>
              <a:t>Horváth 2014:</a:t>
            </a:r>
          </a:p>
          <a:p>
            <a:pPr marL="0" indent="0">
              <a:buNone/>
            </a:pPr>
            <a:r>
              <a:rPr lang="hu-HU" i="1" dirty="0" err="1" smtClean="0"/>
              <a:t>Emerenc</a:t>
            </a:r>
            <a:r>
              <a:rPr lang="hu-HU" i="1" dirty="0" smtClean="0"/>
              <a:t> általában </a:t>
            </a:r>
            <a:r>
              <a:rPr lang="hu-HU" i="1" dirty="0"/>
              <a:t>úgy tekintette kettőnk kapcsolatát, mint egy rejtelmet, </a:t>
            </a:r>
            <a:r>
              <a:rPr lang="hu-HU" b="1" i="1" u="sng" dirty="0"/>
              <a:t>amibe</a:t>
            </a:r>
            <a:r>
              <a:rPr lang="hu-HU" b="1" i="1" dirty="0"/>
              <a:t> nem érti, </a:t>
            </a:r>
            <a:r>
              <a:rPr lang="hu-HU" i="1" dirty="0"/>
              <a:t>miért </a:t>
            </a:r>
            <a:r>
              <a:rPr lang="hu-HU" i="1" u="sng" dirty="0"/>
              <a:t>bonyolódtam</a:t>
            </a:r>
            <a:r>
              <a:rPr lang="hu-HU" i="1" dirty="0"/>
              <a:t> </a:t>
            </a:r>
            <a:r>
              <a:rPr lang="hu-HU" dirty="0"/>
              <a:t>→ 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i="1" dirty="0" smtClean="0"/>
              <a:t>*</a:t>
            </a:r>
            <a:r>
              <a:rPr lang="hu-HU" i="1" dirty="0" err="1"/>
              <a:t>Emerenc</a:t>
            </a:r>
            <a:r>
              <a:rPr lang="hu-HU" i="1" dirty="0"/>
              <a:t> általában úgy tekintette kettőnk kapcsolatát, mint egy [olyan] rejtelmet, amibe [...], miért </a:t>
            </a:r>
            <a:r>
              <a:rPr lang="hu-HU" i="1" dirty="0" smtClean="0"/>
              <a:t>bonyolódtam</a:t>
            </a:r>
            <a:r>
              <a:rPr lang="hu-HU" i="1" dirty="0"/>
              <a:t>; [...] nem érti [azt], miért bonyolódtam [bele].</a:t>
            </a:r>
          </a:p>
          <a:p>
            <a:pPr marL="0" indent="0">
              <a:buNone/>
            </a:pPr>
            <a:r>
              <a:rPr lang="hu-HU" dirty="0" smtClean="0"/>
              <a:t>Átszövődés nélkül: </a:t>
            </a:r>
          </a:p>
          <a:p>
            <a:pPr marL="0" indent="0">
              <a:buNone/>
            </a:pPr>
            <a:r>
              <a:rPr lang="hu-HU" i="1" dirty="0" err="1" smtClean="0"/>
              <a:t>Emerenc</a:t>
            </a:r>
            <a:r>
              <a:rPr lang="hu-HU" i="1" dirty="0" smtClean="0"/>
              <a:t> általában </a:t>
            </a:r>
            <a:r>
              <a:rPr lang="hu-HU" i="1" dirty="0"/>
              <a:t>úgy tekintette kettőnk kapcsolatát, mint egy rejtelmet, és nem </a:t>
            </a:r>
            <a:r>
              <a:rPr lang="hu-HU" i="1" dirty="0" smtClean="0"/>
              <a:t>érti, </a:t>
            </a:r>
            <a:r>
              <a:rPr lang="hu-HU" i="1" dirty="0"/>
              <a:t>miért bonyolódtam bele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1945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Ragátszövődés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i="1" dirty="0" smtClean="0"/>
              <a:t>Kezdeményezésed</a:t>
            </a:r>
            <a:r>
              <a:rPr lang="hu-HU" i="1" dirty="0"/>
              <a:t>, </a:t>
            </a:r>
            <a:r>
              <a:rPr lang="hu-HU" i="1" dirty="0" smtClean="0"/>
              <a:t>amitől azt </a:t>
            </a:r>
            <a:r>
              <a:rPr lang="hu-HU" i="1" dirty="0"/>
              <a:t>hiszem, azóta sem tudott </a:t>
            </a:r>
            <a:r>
              <a:rPr lang="hu-HU" i="1" dirty="0" smtClean="0"/>
              <a:t>a mi  közép-</a:t>
            </a:r>
            <a:r>
              <a:rPr lang="hu-HU" i="1" dirty="0"/>
              <a:t>, hosszútávfutásunk [...] igazán </a:t>
            </a:r>
            <a:r>
              <a:rPr lang="hu-HU" i="1" dirty="0" smtClean="0"/>
              <a:t>előre lépni.</a:t>
            </a:r>
            <a:endParaRPr lang="hu-HU" i="1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i="1" dirty="0" smtClean="0"/>
              <a:t>Ha </a:t>
            </a:r>
            <a:r>
              <a:rPr lang="hu-HU" i="1" dirty="0"/>
              <a:t>Kőnig tanár </a:t>
            </a:r>
            <a:r>
              <a:rPr lang="hu-HU" i="1" dirty="0" smtClean="0"/>
              <a:t> úr </a:t>
            </a:r>
            <a:r>
              <a:rPr lang="hu-HU" i="1" dirty="0"/>
              <a:t>[...] mellé állt is </a:t>
            </a:r>
            <a:r>
              <a:rPr lang="hu-HU" i="1" dirty="0" smtClean="0"/>
              <a:t>a bűnösöknek</a:t>
            </a:r>
            <a:r>
              <a:rPr lang="hu-HU" i="1" dirty="0"/>
              <a:t>, </a:t>
            </a:r>
            <a:r>
              <a:rPr lang="hu-HU" b="1" i="1" dirty="0" smtClean="0"/>
              <a:t>akiknek</a:t>
            </a:r>
            <a:r>
              <a:rPr lang="hu-HU" i="1" dirty="0" smtClean="0"/>
              <a:t> nagyon </a:t>
            </a:r>
            <a:r>
              <a:rPr lang="hu-HU" i="1" dirty="0"/>
              <a:t>is kiszámítható, mi </a:t>
            </a:r>
            <a:r>
              <a:rPr lang="hu-HU" i="1" dirty="0" smtClean="0"/>
              <a:t>lett </a:t>
            </a:r>
            <a:r>
              <a:rPr lang="hu-HU" i="1" dirty="0"/>
              <a:t>volna </a:t>
            </a:r>
            <a:r>
              <a:rPr lang="hu-HU" i="1" dirty="0" smtClean="0"/>
              <a:t>a sorsuk.</a:t>
            </a:r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dirty="0" smtClean="0"/>
              <a:t>De</a:t>
            </a:r>
            <a:r>
              <a:rPr lang="hu-HU" smtClean="0"/>
              <a:t>: szerintem ezek </a:t>
            </a:r>
            <a:r>
              <a:rPr lang="hu-HU" dirty="0" smtClean="0"/>
              <a:t>értelmezhetők sima beékelésként, </a:t>
            </a:r>
            <a:r>
              <a:rPr lang="hu-HU" smtClean="0"/>
              <a:t>értelmezői alárendelésként…</a:t>
            </a:r>
            <a:endParaRPr lang="hu-HU" dirty="0"/>
          </a:p>
          <a:p>
            <a:pPr marL="0" indent="0">
              <a:buNone/>
            </a:pP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782021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hu-HU" dirty="0" smtClean="0"/>
              <a:t>A ragátszövődés sémája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64904"/>
            <a:ext cx="8522872" cy="1531268"/>
          </a:xfrm>
        </p:spPr>
      </p:pic>
    </p:spTree>
    <p:extLst>
      <p:ext uri="{BB962C8B-B14F-4D97-AF65-F5344CB8AC3E}">
        <p14:creationId xmlns:p14="http://schemas.microsoft.com/office/powerpoint/2010/main" val="880706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Mellérendelő összetett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A tagmondatok között nincs alá- fölérendeltségi viszony, </a:t>
            </a:r>
            <a:r>
              <a:rPr lang="hu-HU" dirty="0" smtClean="0"/>
              <a:t>közöttük tartalmi</a:t>
            </a:r>
            <a:r>
              <a:rPr lang="hu-HU" dirty="0"/>
              <a:t>, logikai összefüggés van.</a:t>
            </a:r>
          </a:p>
          <a:p>
            <a:pPr lvl="0"/>
            <a:r>
              <a:rPr lang="hu-HU" dirty="0" smtClean="0"/>
              <a:t>E logikai </a:t>
            </a:r>
            <a:r>
              <a:rPr lang="hu-HU" dirty="0"/>
              <a:t>viszony grammatikai formában és grammatikai eszközök segítségével jelenik </a:t>
            </a:r>
            <a:r>
              <a:rPr lang="hu-HU" dirty="0" smtClean="0"/>
              <a:t>meg.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654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Kötőszók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/>
              <a:t>kötőszó </a:t>
            </a:r>
            <a:r>
              <a:rPr lang="hu-HU" dirty="0" smtClean="0"/>
              <a:t>utalhat </a:t>
            </a:r>
            <a:r>
              <a:rPr lang="hu-HU" dirty="0"/>
              <a:t>a tér-, időbeli kapcsolatra (és, s, meg),</a:t>
            </a:r>
          </a:p>
          <a:p>
            <a:r>
              <a:rPr lang="hu-HU" dirty="0" smtClean="0"/>
              <a:t>hozzátoldásra </a:t>
            </a:r>
            <a:r>
              <a:rPr lang="hu-HU" dirty="0"/>
              <a:t>(és…is),</a:t>
            </a:r>
          </a:p>
          <a:p>
            <a:r>
              <a:rPr lang="hu-HU" dirty="0" smtClean="0"/>
              <a:t>fokozásra </a:t>
            </a:r>
            <a:r>
              <a:rPr lang="hu-HU" dirty="0"/>
              <a:t>(sőt, ráadásul),</a:t>
            </a:r>
          </a:p>
          <a:p>
            <a:r>
              <a:rPr lang="hu-HU" dirty="0" smtClean="0"/>
              <a:t>ellentétre </a:t>
            </a:r>
            <a:r>
              <a:rPr lang="hu-HU" dirty="0"/>
              <a:t>(nem… hanem, de),</a:t>
            </a:r>
          </a:p>
          <a:p>
            <a:r>
              <a:rPr lang="hu-HU" dirty="0"/>
              <a:t>v</a:t>
            </a:r>
            <a:r>
              <a:rPr lang="hu-HU" dirty="0" smtClean="0"/>
              <a:t>agylagosságra </a:t>
            </a:r>
            <a:r>
              <a:rPr lang="hu-HU" dirty="0"/>
              <a:t>(vagy),</a:t>
            </a:r>
          </a:p>
          <a:p>
            <a:r>
              <a:rPr lang="hu-HU" dirty="0"/>
              <a:t>k</a:t>
            </a:r>
            <a:r>
              <a:rPr lang="hu-HU" dirty="0" smtClean="0"/>
              <a:t>övetkezményre </a:t>
            </a:r>
            <a:r>
              <a:rPr lang="hu-HU" dirty="0"/>
              <a:t>(ezért),</a:t>
            </a:r>
          </a:p>
          <a:p>
            <a:r>
              <a:rPr lang="hu-HU" dirty="0"/>
              <a:t>m</a:t>
            </a:r>
            <a:r>
              <a:rPr lang="hu-HU" dirty="0" smtClean="0"/>
              <a:t>agyarázatra </a:t>
            </a:r>
            <a:r>
              <a:rPr lang="hu-HU" dirty="0"/>
              <a:t>(ugyanis),</a:t>
            </a:r>
          </a:p>
          <a:p>
            <a:r>
              <a:rPr lang="hu-HU" dirty="0" smtClean="0"/>
              <a:t>helyesbítésre </a:t>
            </a:r>
            <a:r>
              <a:rPr lang="hu-HU" dirty="0"/>
              <a:t>(azaz).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2874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Kötőszók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91264" cy="4589864"/>
          </a:xfrm>
        </p:spPr>
        <p:txBody>
          <a:bodyPr>
            <a:normAutofit/>
          </a:bodyPr>
          <a:lstStyle/>
          <a:p>
            <a:pPr lvl="0"/>
            <a:r>
              <a:rPr lang="hu-HU" dirty="0" smtClean="0"/>
              <a:t>sohasem </a:t>
            </a:r>
            <a:r>
              <a:rPr lang="hu-HU" dirty="0"/>
              <a:t>a kötőszó létesíti a grammatikai viszonyt, </a:t>
            </a:r>
            <a:r>
              <a:rPr lang="hu-HU" dirty="0" smtClean="0"/>
              <a:t>mégis </a:t>
            </a:r>
            <a:r>
              <a:rPr lang="hu-HU" dirty="0"/>
              <a:t>ez teszi egyértelművé a kapcsolat jellegét.</a:t>
            </a:r>
          </a:p>
          <a:p>
            <a:pPr lvl="0"/>
            <a:r>
              <a:rPr lang="hu-HU" dirty="0"/>
              <a:t>e</a:t>
            </a:r>
            <a:r>
              <a:rPr lang="hu-HU" dirty="0" smtClean="0"/>
              <a:t>gyes </a:t>
            </a:r>
            <a:r>
              <a:rPr lang="hu-HU" dirty="0"/>
              <a:t>kötőszók többféle viszony jelölésére is alkalmasak, több szerkezetben is </a:t>
            </a:r>
            <a:r>
              <a:rPr lang="hu-HU" dirty="0" smtClean="0"/>
              <a:t>megjelenhetnek</a:t>
            </a:r>
            <a:endParaRPr lang="hu-HU" dirty="0"/>
          </a:p>
          <a:p>
            <a:pPr lvl="1"/>
            <a:r>
              <a:rPr lang="hu-HU" dirty="0" smtClean="0"/>
              <a:t>Sokszor a pozíció is számít, pl. a </a:t>
            </a:r>
            <a:r>
              <a:rPr lang="hu-HU" i="1" dirty="0"/>
              <a:t>meg</a:t>
            </a:r>
            <a:r>
              <a:rPr lang="hu-HU" dirty="0"/>
              <a:t> </a:t>
            </a:r>
            <a:r>
              <a:rPr lang="hu-HU" dirty="0" smtClean="0"/>
              <a:t>és a </a:t>
            </a:r>
            <a:r>
              <a:rPr lang="hu-HU" i="1" dirty="0" smtClean="0"/>
              <a:t>pedig</a:t>
            </a:r>
            <a:r>
              <a:rPr lang="hu-HU" dirty="0" smtClean="0"/>
              <a:t> esetében: </a:t>
            </a:r>
          </a:p>
          <a:p>
            <a:pPr lvl="2"/>
            <a:r>
              <a:rPr lang="hu-HU" dirty="0" smtClean="0"/>
              <a:t>Egyszerű kapcsolatos: </a:t>
            </a:r>
            <a:r>
              <a:rPr lang="hu-HU" i="1" dirty="0" smtClean="0"/>
              <a:t>Esik </a:t>
            </a:r>
            <a:r>
              <a:rPr lang="hu-HU" i="1" dirty="0"/>
              <a:t>az </a:t>
            </a:r>
            <a:r>
              <a:rPr lang="hu-HU" i="1" dirty="0" smtClean="0"/>
              <a:t>eső </a:t>
            </a:r>
            <a:r>
              <a:rPr lang="hu-HU" i="1" dirty="0"/>
              <a:t>meg fúj a </a:t>
            </a:r>
            <a:r>
              <a:rPr lang="hu-HU" i="1" dirty="0" smtClean="0"/>
              <a:t>szél.</a:t>
            </a:r>
          </a:p>
          <a:p>
            <a:pPr lvl="2"/>
            <a:r>
              <a:rPr lang="hu-HU" dirty="0" smtClean="0"/>
              <a:t>szembeállító ellentétes: </a:t>
            </a:r>
            <a:r>
              <a:rPr lang="hu-HU" i="1" dirty="0" smtClean="0"/>
              <a:t>Ez </a:t>
            </a:r>
            <a:r>
              <a:rPr lang="hu-HU" i="1" dirty="0"/>
              <a:t>a könyv érdekes, az meg </a:t>
            </a:r>
            <a:r>
              <a:rPr lang="hu-HU" i="1" dirty="0" smtClean="0"/>
              <a:t>unalmas.</a:t>
            </a:r>
          </a:p>
          <a:p>
            <a:pPr marL="667512" lvl="2" indent="0">
              <a:buNone/>
            </a:pPr>
            <a:endParaRPr lang="hu-HU" i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4257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Kötőszóval vagy anélkül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/>
              <a:t>Nélküle gyakori:</a:t>
            </a:r>
          </a:p>
          <a:p>
            <a:pPr lvl="1"/>
            <a:r>
              <a:rPr lang="hu-HU" dirty="0" smtClean="0"/>
              <a:t>az </a:t>
            </a:r>
            <a:r>
              <a:rPr lang="hu-HU" dirty="0"/>
              <a:t>egyszerű kapcsolatos, 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szembeállító és kizáró </a:t>
            </a:r>
            <a:r>
              <a:rPr lang="hu-HU" dirty="0" smtClean="0"/>
              <a:t>ellentétes</a:t>
            </a:r>
          </a:p>
          <a:p>
            <a:pPr lvl="0"/>
            <a:r>
              <a:rPr lang="hu-HU" dirty="0" smtClean="0"/>
              <a:t>kötőszószerű szavak (pl. határozószók): </a:t>
            </a:r>
            <a:r>
              <a:rPr lang="hu-HU" i="1" dirty="0" smtClean="0"/>
              <a:t>majd, aztán, továbbá, ráadásul, néha… </a:t>
            </a:r>
            <a:r>
              <a:rPr lang="hu-HU" i="1" dirty="0" err="1" smtClean="0"/>
              <a:t>néha</a:t>
            </a:r>
            <a:r>
              <a:rPr lang="hu-HU" i="1" dirty="0" smtClean="0"/>
              <a:t>, egyszer… másszor</a:t>
            </a:r>
          </a:p>
          <a:p>
            <a:r>
              <a:rPr lang="hu-HU" dirty="0" smtClean="0"/>
              <a:t>Pozíció: tagmondathatáron vagy páros kötőszóként mindkét tagmondat élén (</a:t>
            </a:r>
            <a:r>
              <a:rPr lang="hu-HU" i="1" dirty="0"/>
              <a:t>vagy</a:t>
            </a:r>
            <a:r>
              <a:rPr lang="hu-HU" i="1" dirty="0" smtClean="0"/>
              <a:t>… </a:t>
            </a:r>
            <a:r>
              <a:rPr lang="hu-HU" i="1" dirty="0" err="1" smtClean="0"/>
              <a:t>vagy</a:t>
            </a:r>
            <a:r>
              <a:rPr lang="hu-HU" dirty="0"/>
              <a:t>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5205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Zárt és nyílt szerkezetbeli kötőszók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/>
              <a:t>Zárt: mindig kéttagú a szerkezet, </a:t>
            </a:r>
            <a:r>
              <a:rPr lang="hu-HU" dirty="0"/>
              <a:t>az ilyen típusú kötőszó mindig két tagmondatot kapcsol össze, s megjelenése szerint lehet </a:t>
            </a:r>
            <a:endParaRPr lang="hu-HU" dirty="0" smtClean="0"/>
          </a:p>
          <a:p>
            <a:pPr lvl="1"/>
            <a:r>
              <a:rPr lang="hu-HU" dirty="0" smtClean="0"/>
              <a:t>egyhelyű </a:t>
            </a:r>
            <a:r>
              <a:rPr lang="hu-HU" dirty="0"/>
              <a:t>(</a:t>
            </a:r>
            <a:r>
              <a:rPr lang="hu-HU" i="1" dirty="0"/>
              <a:t>azaz, ezért, sőt</a:t>
            </a:r>
            <a:r>
              <a:rPr lang="hu-HU" dirty="0"/>
              <a:t>), </a:t>
            </a:r>
            <a:endParaRPr lang="hu-HU" dirty="0" smtClean="0"/>
          </a:p>
          <a:p>
            <a:pPr lvl="1"/>
            <a:r>
              <a:rPr lang="hu-HU" dirty="0" smtClean="0"/>
              <a:t>kéthelyű </a:t>
            </a:r>
            <a:r>
              <a:rPr lang="hu-HU" dirty="0"/>
              <a:t>(</a:t>
            </a:r>
            <a:r>
              <a:rPr lang="hu-HU" i="1" dirty="0"/>
              <a:t>vagy</a:t>
            </a:r>
            <a:r>
              <a:rPr lang="hu-HU" i="1" dirty="0" smtClean="0"/>
              <a:t>… </a:t>
            </a:r>
            <a:r>
              <a:rPr lang="hu-HU" i="1" dirty="0" err="1" smtClean="0"/>
              <a:t>vagy</a:t>
            </a:r>
            <a:r>
              <a:rPr lang="hu-HU" i="1" dirty="0"/>
              <a:t>, sem…</a:t>
            </a:r>
            <a:r>
              <a:rPr lang="hu-HU" i="1" dirty="0" err="1"/>
              <a:t>sem</a:t>
            </a:r>
            <a:r>
              <a:rPr lang="hu-HU" i="1" dirty="0"/>
              <a:t>, egyrészt</a:t>
            </a:r>
            <a:r>
              <a:rPr lang="hu-HU" i="1" dirty="0" smtClean="0"/>
              <a:t>… másrészt</a:t>
            </a:r>
            <a:r>
              <a:rPr lang="hu-HU" dirty="0"/>
              <a:t>), </a:t>
            </a:r>
            <a:endParaRPr lang="hu-HU" dirty="0" smtClean="0"/>
          </a:p>
          <a:p>
            <a:pPr lvl="1"/>
            <a:r>
              <a:rPr lang="hu-HU" dirty="0" smtClean="0"/>
              <a:t>vagy </a:t>
            </a:r>
            <a:r>
              <a:rPr lang="hu-HU" dirty="0"/>
              <a:t>háromhelyű (</a:t>
            </a:r>
            <a:r>
              <a:rPr lang="hu-HU" i="1" dirty="0"/>
              <a:t>nemcsak</a:t>
            </a:r>
            <a:r>
              <a:rPr lang="hu-HU" i="1" dirty="0" smtClean="0"/>
              <a:t>… hanem/de… is</a:t>
            </a:r>
            <a:r>
              <a:rPr lang="hu-HU" dirty="0"/>
              <a:t>).</a:t>
            </a:r>
          </a:p>
          <a:p>
            <a:r>
              <a:rPr lang="hu-HU" dirty="0" smtClean="0"/>
              <a:t>Nyílt: kettőnél </a:t>
            </a:r>
            <a:r>
              <a:rPr lang="hu-HU" dirty="0"/>
              <a:t>több tagmondat összekapcsolására is </a:t>
            </a:r>
            <a:r>
              <a:rPr lang="hu-HU" dirty="0" smtClean="0"/>
              <a:t>alkalmasak, sokhelyűek is lehetnek: </a:t>
            </a:r>
            <a:r>
              <a:rPr lang="hu-HU" i="1" dirty="0" smtClean="0"/>
              <a:t>A </a:t>
            </a:r>
            <a:r>
              <a:rPr lang="hu-HU" i="1" dirty="0"/>
              <a:t>lányok </a:t>
            </a:r>
            <a:r>
              <a:rPr lang="hu-HU" b="1" i="1" dirty="0"/>
              <a:t>is</a:t>
            </a:r>
            <a:r>
              <a:rPr lang="hu-HU" i="1" dirty="0"/>
              <a:t> nevettek, a fiúk </a:t>
            </a:r>
            <a:r>
              <a:rPr lang="hu-HU" b="1" i="1" dirty="0"/>
              <a:t>is</a:t>
            </a:r>
            <a:r>
              <a:rPr lang="hu-HU" i="1" dirty="0"/>
              <a:t> hangosak voltak, a felnőtteknek </a:t>
            </a:r>
            <a:r>
              <a:rPr lang="hu-HU" b="1" i="1" dirty="0"/>
              <a:t>is</a:t>
            </a:r>
            <a:r>
              <a:rPr lang="hu-HU" i="1" dirty="0"/>
              <a:t> jó kedvük volt</a:t>
            </a:r>
            <a:r>
              <a:rPr lang="hu-HU" i="1" dirty="0" smtClean="0"/>
              <a:t>.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5037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Zárt és nyílt szerkezetbeli kötőszók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u-HU" dirty="0" smtClean="0"/>
              <a:t>a </a:t>
            </a:r>
            <a:r>
              <a:rPr lang="hu-HU" dirty="0"/>
              <a:t>soktagú szerkezetben megjelenő kötőszók egyhelyűek is lehetnek, </a:t>
            </a:r>
            <a:r>
              <a:rPr lang="hu-HU" dirty="0" smtClean="0"/>
              <a:t>ekkor csak </a:t>
            </a:r>
            <a:r>
              <a:rPr lang="hu-HU" dirty="0"/>
              <a:t>az utolsó tagmondat előtt jelennek </a:t>
            </a:r>
            <a:r>
              <a:rPr lang="hu-HU" dirty="0" smtClean="0"/>
              <a:t>meg: </a:t>
            </a:r>
            <a:r>
              <a:rPr lang="hu-HU" i="1" dirty="0" smtClean="0"/>
              <a:t>Apa </a:t>
            </a:r>
            <a:r>
              <a:rPr lang="hu-HU" i="1" dirty="0"/>
              <a:t>tévét nézett, anya főzött, és a gyerekek a szobájukban játszottak</a:t>
            </a:r>
            <a:r>
              <a:rPr lang="hu-HU" i="1" dirty="0" smtClean="0"/>
              <a:t>.</a:t>
            </a:r>
            <a:endParaRPr lang="hu-HU" dirty="0"/>
          </a:p>
          <a:p>
            <a:r>
              <a:rPr lang="hu-HU" dirty="0" smtClean="0"/>
              <a:t>Zárt: </a:t>
            </a:r>
          </a:p>
          <a:p>
            <a:pPr lvl="1"/>
            <a:r>
              <a:rPr lang="hu-HU" dirty="0" smtClean="0"/>
              <a:t>az </a:t>
            </a:r>
            <a:r>
              <a:rPr lang="hu-HU" dirty="0"/>
              <a:t>ellentétesen hozzátoldó kapcsolatos (Ne csak én keresselek, hanem te is hívjál!), 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megszorító utótagú ellentétes (Szerette a szüleit, de még sem töltött sok időt velük.), 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kizáró ellentétes (Nem megyek el veled, hanem itthon maradok.), 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következtető (Esik az eső, ezért hideg van.) </a:t>
            </a:r>
            <a:endParaRPr lang="hu-HU" dirty="0" smtClean="0"/>
          </a:p>
          <a:p>
            <a:pPr lvl="1"/>
            <a:r>
              <a:rPr lang="hu-HU" dirty="0" smtClean="0"/>
              <a:t>és </a:t>
            </a:r>
            <a:r>
              <a:rPr lang="hu-HU" dirty="0"/>
              <a:t>a magyarázó viszony (Hideg van, ugyanis esik az eső.).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955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12264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Tipikus </a:t>
            </a:r>
            <a:r>
              <a:rPr lang="hu-HU" b="1" dirty="0"/>
              <a:t>és nem tipikus mellérendelő viszonyok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hu-HU" dirty="0" smtClean="0"/>
              <a:t>A </a:t>
            </a:r>
            <a:r>
              <a:rPr lang="hu-HU" dirty="0"/>
              <a:t>mellérendelt tagmondatok viszonya lehet </a:t>
            </a:r>
            <a:endParaRPr lang="hu-HU" dirty="0" smtClean="0"/>
          </a:p>
          <a:p>
            <a:pPr lvl="0"/>
            <a:r>
              <a:rPr lang="hu-HU" b="1" dirty="0"/>
              <a:t>V</a:t>
            </a:r>
            <a:r>
              <a:rPr lang="hu-HU" b="1" dirty="0" smtClean="0"/>
              <a:t>alódi</a:t>
            </a:r>
            <a:r>
              <a:rPr lang="hu-HU" b="1" dirty="0"/>
              <a:t>, tipikus </a:t>
            </a:r>
            <a:r>
              <a:rPr lang="hu-HU" dirty="0"/>
              <a:t>mellérendelő </a:t>
            </a:r>
            <a:r>
              <a:rPr lang="hu-HU" dirty="0" smtClean="0"/>
              <a:t>viszony: teljesen </a:t>
            </a:r>
            <a:r>
              <a:rPr lang="hu-HU" dirty="0"/>
              <a:t>azonos értékű tagmondatok mellérendelő </a:t>
            </a:r>
            <a:r>
              <a:rPr lang="hu-HU" dirty="0" smtClean="0"/>
              <a:t>kapcsolata, a tagmondat-együttesek fölcserélhetők </a:t>
            </a:r>
            <a:r>
              <a:rPr lang="hu-HU" dirty="0"/>
              <a:t>egymással </a:t>
            </a:r>
            <a:r>
              <a:rPr lang="hu-HU" dirty="0" smtClean="0"/>
              <a:t>Kivétel</a:t>
            </a:r>
            <a:r>
              <a:rPr lang="hu-HU" dirty="0"/>
              <a:t>,</a:t>
            </a:r>
            <a:r>
              <a:rPr lang="hu-HU" dirty="0" smtClean="0"/>
              <a:t> ha </a:t>
            </a:r>
            <a:r>
              <a:rPr lang="hu-HU" dirty="0"/>
              <a:t>a szemantikai tartalom nem teszi </a:t>
            </a:r>
            <a:r>
              <a:rPr lang="hu-HU" dirty="0" smtClean="0"/>
              <a:t>lehetővé: </a:t>
            </a:r>
            <a:r>
              <a:rPr lang="hu-HU" i="1" dirty="0" smtClean="0"/>
              <a:t>Korán </a:t>
            </a:r>
            <a:r>
              <a:rPr lang="hu-HU" i="1" dirty="0"/>
              <a:t>felkeltem, és munkához </a:t>
            </a:r>
            <a:r>
              <a:rPr lang="hu-HU" i="1" dirty="0" smtClean="0"/>
              <a:t>láttam.</a:t>
            </a:r>
            <a:endParaRPr lang="hu-HU" dirty="0"/>
          </a:p>
          <a:p>
            <a:r>
              <a:rPr lang="hu-HU" b="1" dirty="0" smtClean="0"/>
              <a:t>Nem tipikus: </a:t>
            </a:r>
            <a:r>
              <a:rPr lang="hu-HU" dirty="0" smtClean="0"/>
              <a:t>nem </a:t>
            </a:r>
            <a:r>
              <a:rPr lang="hu-HU" dirty="0"/>
              <a:t>megfordítható </a:t>
            </a:r>
            <a:endParaRPr lang="hu-HU" dirty="0" smtClean="0"/>
          </a:p>
          <a:p>
            <a:pPr lvl="1"/>
            <a:r>
              <a:rPr lang="hu-HU" dirty="0" smtClean="0"/>
              <a:t>az </a:t>
            </a:r>
            <a:r>
              <a:rPr lang="hu-HU" dirty="0"/>
              <a:t>oksági viszonyt tartalmazó mellékmondatok sorrendje, </a:t>
            </a:r>
            <a:endParaRPr lang="hu-HU" dirty="0" smtClean="0"/>
          </a:p>
          <a:p>
            <a:pPr lvl="1"/>
            <a:r>
              <a:rPr lang="hu-HU" dirty="0" smtClean="0"/>
              <a:t>és </a:t>
            </a:r>
            <a:r>
              <a:rPr lang="hu-HU" dirty="0"/>
              <a:t>a megszorító utótagú ellentétes kapcsolatos, </a:t>
            </a:r>
            <a:endParaRPr lang="hu-HU" dirty="0" smtClean="0"/>
          </a:p>
          <a:p>
            <a:pPr lvl="1"/>
            <a:r>
              <a:rPr lang="hu-HU" dirty="0" smtClean="0"/>
              <a:t>valamint </a:t>
            </a:r>
            <a:r>
              <a:rPr lang="hu-HU" dirty="0"/>
              <a:t>a fokozó kapcsolatos viszonyt tartalmazó </a:t>
            </a:r>
            <a:r>
              <a:rPr lang="hu-HU" dirty="0" smtClean="0"/>
              <a:t>mellékmondatoké.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085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Mondatátszövődés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i="1" dirty="0" smtClean="0"/>
              <a:t>Télen </a:t>
            </a:r>
            <a:r>
              <a:rPr lang="hu-HU" i="1" dirty="0"/>
              <a:t>nem tudom, hogy fog működni.  </a:t>
            </a:r>
          </a:p>
          <a:p>
            <a:pPr marL="0" indent="0">
              <a:buNone/>
            </a:pPr>
            <a:endParaRPr lang="hu-HU" i="1" dirty="0" smtClean="0"/>
          </a:p>
          <a:p>
            <a:pPr marL="0" indent="0">
              <a:buNone/>
            </a:pPr>
            <a:r>
              <a:rPr lang="hu-HU" i="1" dirty="0" smtClean="0"/>
              <a:t>Petikét</a:t>
            </a:r>
            <a:r>
              <a:rPr lang="hu-HU" i="1" dirty="0"/>
              <a:t> én is kérdezni akartam, hogy van? </a:t>
            </a:r>
            <a:endParaRPr lang="hu-HU" i="1" dirty="0" smtClean="0"/>
          </a:p>
          <a:p>
            <a:pPr marL="0" indent="0">
              <a:buNone/>
            </a:pPr>
            <a:endParaRPr lang="hu-HU" i="1" dirty="0" smtClean="0"/>
          </a:p>
          <a:p>
            <a:pPr marL="0" indent="0">
              <a:buNone/>
            </a:pPr>
            <a:r>
              <a:rPr lang="hu-HU" i="1" dirty="0" smtClean="0"/>
              <a:t>A </a:t>
            </a:r>
            <a:r>
              <a:rPr lang="hu-HU" i="1" dirty="0"/>
              <a:t>Vénusz belépett az ön jegyébe, de a szerelmi ügyei ettől még nem biztos, hogy sikeresen zárulnak</a:t>
            </a:r>
            <a:r>
              <a:rPr lang="hu-HU" i="1" dirty="0" smtClean="0"/>
              <a:t>.</a:t>
            </a:r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i="1" dirty="0" smtClean="0"/>
              <a:t>Ferit akarod, hogy meghívjam?</a:t>
            </a:r>
          </a:p>
          <a:p>
            <a:pPr marL="0" indent="0">
              <a:buNone/>
            </a:pPr>
            <a:endParaRPr lang="hu-HU" i="1" dirty="0" smtClean="0"/>
          </a:p>
          <a:p>
            <a:pPr marL="0" indent="0">
              <a:buNone/>
            </a:pPr>
            <a:r>
              <a:rPr lang="hu-HU" i="1" dirty="0" smtClean="0"/>
              <a:t>Borsosan akarod, hogy elkészítsem a nyulat?</a:t>
            </a:r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i="1" dirty="0" smtClean="0"/>
              <a:t>Ferit szeretném, ha az elnök lenne.</a:t>
            </a:r>
          </a:p>
          <a:p>
            <a:pPr marL="0" indent="0">
              <a:buNone/>
            </a:pPr>
            <a:endParaRPr lang="hu-HU" i="1" dirty="0" smtClean="0"/>
          </a:p>
          <a:p>
            <a:pPr marL="0" indent="0">
              <a:buNone/>
            </a:pPr>
            <a:r>
              <a:rPr lang="hu-HU" i="1" dirty="0"/>
              <a:t>Az ilyen összeboronált házasság ritka, hogy sikerüljön</a:t>
            </a:r>
            <a:r>
              <a:rPr lang="hu-HU" i="1" dirty="0" smtClean="0"/>
              <a:t>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363324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Még egyszer az ellipszisről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dirty="0" smtClean="0"/>
              <a:t>Az (igei) állítmány kihagyása</a:t>
            </a:r>
            <a:endParaRPr lang="hu-HU" dirty="0"/>
          </a:p>
          <a:p>
            <a:pPr marL="0" lvl="0" indent="0">
              <a:buNone/>
            </a:pPr>
            <a:r>
              <a:rPr lang="hu-HU" dirty="0" smtClean="0"/>
              <a:t>Bármelyik tagmondatot érintheti: </a:t>
            </a:r>
            <a:r>
              <a:rPr lang="hu-HU" i="1" dirty="0" smtClean="0"/>
              <a:t>Gergő </a:t>
            </a:r>
            <a:r>
              <a:rPr lang="hu-HU" i="1" dirty="0"/>
              <a:t>Ádámnak, Zsófi pedig Annának üzent</a:t>
            </a:r>
            <a:r>
              <a:rPr lang="hu-HU" i="1" dirty="0" smtClean="0"/>
              <a:t>.</a:t>
            </a:r>
            <a:endParaRPr lang="hu-HU" i="1" dirty="0"/>
          </a:p>
          <a:p>
            <a:pPr lvl="0"/>
            <a:r>
              <a:rPr lang="hu-HU" dirty="0" smtClean="0"/>
              <a:t>Egyszerű mondatok halmozott mondatrészekkel/ párhuzamos szintagmákkal? </a:t>
            </a:r>
            <a:endParaRPr lang="hu-HU" dirty="0"/>
          </a:p>
          <a:p>
            <a:r>
              <a:rPr lang="hu-HU" dirty="0" smtClean="0"/>
              <a:t>Összetettek?</a:t>
            </a:r>
          </a:p>
          <a:p>
            <a:r>
              <a:rPr lang="hu-HU" dirty="0" smtClean="0"/>
              <a:t>Átmenetiek?</a:t>
            </a:r>
          </a:p>
          <a:p>
            <a:pPr marL="0" indent="0">
              <a:buNone/>
            </a:pPr>
            <a:r>
              <a:rPr lang="hu-HU" dirty="0" err="1" smtClean="0"/>
              <a:t>MGr</a:t>
            </a:r>
            <a:r>
              <a:rPr lang="hu-HU" dirty="0" smtClean="0"/>
              <a:t>: esete válogatja (l. előző órai anyag)</a:t>
            </a:r>
          </a:p>
          <a:p>
            <a:pPr marL="0" indent="0">
              <a:buNone/>
            </a:pPr>
            <a:r>
              <a:rPr lang="hu-HU" dirty="0" err="1" smtClean="0"/>
              <a:t>Strukturálisok</a:t>
            </a:r>
            <a:r>
              <a:rPr lang="hu-HU" dirty="0" smtClean="0"/>
              <a:t>: összetett mondatok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8749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218008"/>
              </p:ext>
            </p:extLst>
          </p:nvPr>
        </p:nvGraphicFramePr>
        <p:xfrm>
          <a:off x="179512" y="116631"/>
          <a:ext cx="8856984" cy="67563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{793D81CF-94F2-401A-BA57-92F5A7B2D0C5}</a:tableStyleId>
              </a:tblPr>
              <a:tblGrid>
                <a:gridCol w="1916810"/>
                <a:gridCol w="1982907"/>
                <a:gridCol w="2313391"/>
                <a:gridCol w="2643876"/>
              </a:tblGrid>
              <a:tr h="750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Típusai, azok fogalma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Kötőszavai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Tagmondatai felcserélhetőek-e?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Nyílt vagy zárt szerkezetet alkotnak tagmondatai?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/>
                </a:tc>
              </a:tr>
              <a:tr h="4003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Az egyszerű kapcsolatos viszony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A tagmondatok tartalma között térbeli vagy időbeli összefüggés van. Egyidejűséget, egymásmellettiséget vagy egymásutániságot fejeznek ki.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és,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s,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meg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Olykor alárendelő kötőszó is lehet: aki, ami.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De ez a típus a többi közül a leggyakrabban kötőszó nélkül is állhat.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Általában felcserélhető.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 err="1">
                          <a:effectLst/>
                        </a:rPr>
                        <a:t>Pl</a:t>
                      </a:r>
                      <a:r>
                        <a:rPr lang="hu-HU" sz="1500" dirty="0">
                          <a:effectLst/>
                        </a:rPr>
                        <a:t>: A lányok szépen olvasnak, a fiúk meg jól számolnak. (Fordítva is értelmes.)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Ez a típus nyílt szerkezet, elvileg korlátlan számú tagmondatot tartalmazhat.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/>
                </a:tc>
              </a:tr>
              <a:tr h="2001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A hozzátoldó kapcsolatos viszony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se,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sem,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szintén,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valamint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(Néha az és, meg, s társaságában).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Nem cserélhetők fel.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Pl: A piacon zöldséget vettünk, (meg) a közértbe is bementünk.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Zárt szerkezet, csak kéttagú lehet, és csak kötőszóval jelenhet meg.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42" marR="658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755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488359"/>
              </p:ext>
            </p:extLst>
          </p:nvPr>
        </p:nvGraphicFramePr>
        <p:xfrm>
          <a:off x="395536" y="404664"/>
          <a:ext cx="8424935" cy="62646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23308"/>
                <a:gridCol w="1886180"/>
                <a:gridCol w="2200542"/>
                <a:gridCol w="2514905"/>
              </a:tblGrid>
              <a:tr h="354936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ellentétesen hozzátoldó kapcsolatos viszony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Összekapcsolja a tagmondatokat, mindkét tagmondatban található állítás érvényes.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Ne(m)csak…hanem/de…is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Zárt szerkezet, mindig kötőszóval jelenhet meg (Nemcsak én mondom, hanem más is ezt állítja.)</a:t>
                      </a:r>
                    </a:p>
                  </a:txBody>
                  <a:tcPr marL="68580" marR="68580" marT="0" marB="0"/>
                </a:tc>
              </a:tr>
              <a:tr h="2715334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összefoglaló kapcsolatos viszony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tagmondatokba foglalt valamennyi állítás egyszerre érvényes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is…</a:t>
                      </a:r>
                      <a:r>
                        <a:rPr kumimoji="0" lang="hu-HU" sz="15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kumimoji="0" lang="hu-HU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sem…</a:t>
                      </a:r>
                      <a:r>
                        <a:rPr kumimoji="0" lang="hu-HU" sz="15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</a:t>
                      </a:r>
                      <a:endParaRPr kumimoji="0" lang="hu-HU" sz="15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Nyílt szerkezet, és mindig kötőszós.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u-HU" sz="15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</a:t>
                      </a:r>
                      <a:r>
                        <a:rPr kumimoji="0" lang="hu-HU" sz="15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Pista sem jött el, Jóska sem telefonált.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106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32682"/>
              </p:ext>
            </p:extLst>
          </p:nvPr>
        </p:nvGraphicFramePr>
        <p:xfrm>
          <a:off x="251520" y="260648"/>
          <a:ext cx="8568952" cy="6480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54475"/>
                <a:gridCol w="1918423"/>
                <a:gridCol w="2238158"/>
                <a:gridCol w="2557896"/>
              </a:tblGrid>
              <a:tr h="38295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A megosztó kapcsolatos viszony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Azt fejezi ki, hogy a tagmondatokban megfogalmazott tényállás fennáll, de sohasem egyszerre.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egyszer…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egyszer,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részben…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részben,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egyrészt…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másrészt.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(Néha a meg is kapcsolódhat az előbbiekhez.)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Nyílt szerkezet, de mindig kötőszó vagy kötőszószerű határozó kapcsolja össze tagmondatait.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 err="1">
                          <a:effectLst/>
                        </a:rPr>
                        <a:t>Pl</a:t>
                      </a:r>
                      <a:r>
                        <a:rPr lang="hu-HU" sz="1500" dirty="0">
                          <a:effectLst/>
                        </a:rPr>
                        <a:t>: Egyszer én megyek érted, másszor te hozol haza.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51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A fokozó kapcsolatos viszony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Sőt,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Ráadásul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Ezekhez kapcsolódhat a még valamint az is-is.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(Mindig a 2, tagmondat élén,)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Zárt szerkezet, leggyakrabban kéttagú vagy háromtagú lehet, de mindig kötőszós.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646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518179"/>
              </p:ext>
            </p:extLst>
          </p:nvPr>
        </p:nvGraphicFramePr>
        <p:xfrm>
          <a:off x="251521" y="188640"/>
          <a:ext cx="8712967" cy="64087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{D113A9D2-9D6B-4929-AA2D-F23B5EE8CBE7}</a:tableStyleId>
              </a:tblPr>
              <a:tblGrid>
                <a:gridCol w="2783704"/>
                <a:gridCol w="2784611"/>
                <a:gridCol w="3144652"/>
              </a:tblGrid>
              <a:tr h="237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Típusai, azok fogalma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Kötőszavai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Tagmondatairól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0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A szembeállító vagy egyszerű ellentétes viszony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Nem fejez ki valódi ellentétet, inkább csak szembeállít egymással két dolgot anélkül, hogy ezek egymás érvényét kizárnák, vagy korlátoznák.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azonban, ellenben, viszont, pedig, meg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esetleg még: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megszorító ellentétes de; kapcsolatos és, 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kötőszó nélkül is állhat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Felcserélhetőek (Az egyik gyerek olvasott, a másik pedig aludt.).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Kettőnél több is lehet számuk (Én dolgoztam, te pihentél, ő meg a gyerekekkel játszott.)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60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A megszorító utótagú ellentétes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A 2. tagmondat tartalma ellentétben áll azzal, amit az első tagmondatban foglaltak alapján elvárnánk.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de, ám, ámde, csakhogy mégse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>
                          <a:effectLst/>
                        </a:rPr>
                        <a:t>esetleg még: a szembeállító azonban; a kapcsolatos és.</a:t>
                      </a:r>
                      <a:endParaRPr lang="hu-H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Rokonítható a megengedő alárendeléssel.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Különbségek: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A mellérendelésnél az első tagmondat ritkán kaphat kötőszót (Beteg volt, de elment kirándulni.).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A kötőszót tartalmazó 2. tagmondat sohasem kerülhet az első elé (Helytelen: De beteg volt, elment kirándulni.).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883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06851"/>
              </p:ext>
            </p:extLst>
          </p:nvPr>
        </p:nvGraphicFramePr>
        <p:xfrm>
          <a:off x="467544" y="764704"/>
          <a:ext cx="7992888" cy="53285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63718"/>
                <a:gridCol w="2664585"/>
                <a:gridCol w="2664585"/>
              </a:tblGrid>
              <a:tr h="5328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A kizáró ellentétes viszony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Az ellentét legnyomatékosabb kifejezése. Az első tagmondat tagad vagy tilt egy dolgot, a második pedig helyébe állítja annak az ellenkezőjét.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ne(m)/se(m)…csak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nem…hanem (vagy hanem nélkül is előfordulhat)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Kapcsolhatják még az és, s kötőszók is.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Állhat kötőszó nélkül is.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500" dirty="0">
                          <a:effectLst/>
                        </a:rPr>
                        <a:t>A tagmondatok </a:t>
                      </a:r>
                      <a:r>
                        <a:rPr lang="hu-HU" sz="1500" dirty="0" smtClean="0">
                          <a:effectLst/>
                        </a:rPr>
                        <a:t>viszonya </a:t>
                      </a:r>
                      <a:r>
                        <a:rPr lang="hu-HU" sz="1500" dirty="0">
                          <a:effectLst/>
                        </a:rPr>
                        <a:t>zárt.</a:t>
                      </a:r>
                      <a:endParaRPr lang="hu-H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276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Választó mellérendelés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 </a:t>
            </a:r>
            <a:r>
              <a:rPr lang="hu-HU" dirty="0" smtClean="0"/>
              <a:t>A </a:t>
            </a:r>
            <a:r>
              <a:rPr lang="hu-HU" dirty="0"/>
              <a:t>tagmondatok különféle lehetőségeket tartalmaz, melyek közül választani lehet, vagy kell.</a:t>
            </a:r>
          </a:p>
          <a:p>
            <a:pPr lvl="0"/>
            <a:r>
              <a:rPr lang="hu-HU" dirty="0"/>
              <a:t>A tagmondatok sorrendje felcserélhető.</a:t>
            </a:r>
          </a:p>
          <a:p>
            <a:pPr lvl="0"/>
            <a:r>
              <a:rPr lang="hu-HU" dirty="0"/>
              <a:t>A választó mellérendelés nyílt szerkezet.</a:t>
            </a:r>
          </a:p>
          <a:p>
            <a:pPr lvl="0"/>
            <a:r>
              <a:rPr lang="hu-HU" dirty="0"/>
              <a:t>Tipikus kötőszavai: </a:t>
            </a:r>
            <a:r>
              <a:rPr lang="hu-HU" i="1" dirty="0"/>
              <a:t>vagy, </a:t>
            </a:r>
            <a:r>
              <a:rPr lang="hu-HU" i="1" dirty="0" err="1"/>
              <a:t>vagy</a:t>
            </a:r>
            <a:r>
              <a:rPr lang="hu-HU" i="1" dirty="0" smtClean="0"/>
              <a:t>… </a:t>
            </a:r>
            <a:r>
              <a:rPr lang="hu-HU" i="1" dirty="0" err="1" smtClean="0"/>
              <a:t>vagy</a:t>
            </a:r>
            <a:r>
              <a:rPr lang="hu-HU" i="1" dirty="0"/>
              <a:t>, akár</a:t>
            </a:r>
            <a:r>
              <a:rPr lang="hu-HU" i="1" dirty="0" smtClean="0"/>
              <a:t>… </a:t>
            </a:r>
            <a:r>
              <a:rPr lang="hu-HU" i="1" dirty="0" err="1" smtClean="0"/>
              <a:t>akár</a:t>
            </a:r>
            <a:r>
              <a:rPr lang="hu-HU" i="1" dirty="0"/>
              <a:t>. </a:t>
            </a:r>
            <a:r>
              <a:rPr lang="hu-HU" dirty="0"/>
              <a:t>De állhat kötőszó nélkül is a választó mondat.</a:t>
            </a:r>
          </a:p>
          <a:p>
            <a:pPr lvl="0"/>
            <a:r>
              <a:rPr lang="hu-HU" dirty="0"/>
              <a:t>Két típusa van nyelvtanainkban számon tartva, melyek olykor nehezen különíthetők el egymástól. Sokszor csak a tágabb szövegösszefüggés, a mondat jelentése, egyéb részei teszik kizáróvá vagy megengedővé a választást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7666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Választó mellérendelés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kirekesztő választó viszony:</a:t>
            </a:r>
          </a:p>
          <a:p>
            <a:pPr lvl="0"/>
            <a:r>
              <a:rPr lang="hu-HU" dirty="0"/>
              <a:t>Csak annyi választási lehetőség van, amit a tagmondatok felkínálnak.</a:t>
            </a:r>
          </a:p>
          <a:p>
            <a:pPr lvl="0"/>
            <a:r>
              <a:rPr lang="hu-HU" dirty="0"/>
              <a:t>A szembeállított lehetőségek közül csak az egyik lehet érvényes, csak az egyik állhat </a:t>
            </a:r>
            <a:r>
              <a:rPr lang="hu-HU" dirty="0" smtClean="0"/>
              <a:t>fenn: </a:t>
            </a:r>
            <a:r>
              <a:rPr lang="hu-HU" i="1" dirty="0" smtClean="0"/>
              <a:t>Elintézed </a:t>
            </a:r>
            <a:r>
              <a:rPr lang="hu-HU" i="1" dirty="0"/>
              <a:t>az ügyet, vagy nekem kell azzal is foglalkoznom</a:t>
            </a:r>
            <a:r>
              <a:rPr lang="hu-HU" i="1" dirty="0" smtClean="0"/>
              <a:t>?</a:t>
            </a:r>
            <a:endParaRPr lang="hu-HU" i="1" dirty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megengedő </a:t>
            </a:r>
            <a:r>
              <a:rPr lang="hu-HU" dirty="0" smtClean="0"/>
              <a:t>választó viszony</a:t>
            </a:r>
            <a:r>
              <a:rPr lang="hu-HU" dirty="0"/>
              <a:t>:</a:t>
            </a:r>
          </a:p>
          <a:p>
            <a:pPr lvl="0"/>
            <a:r>
              <a:rPr lang="hu-HU" dirty="0"/>
              <a:t>A szemben álló lehetőségek nem zárják ki egymást, szükségképpen nem is merítik ki a választható dolgok körét, a felsorolt lehetőségek közül bármelyik érvényre </a:t>
            </a:r>
            <a:r>
              <a:rPr lang="hu-HU" dirty="0" smtClean="0"/>
              <a:t>juthat: </a:t>
            </a:r>
            <a:r>
              <a:rPr lang="hu-HU" i="1" dirty="0" smtClean="0"/>
              <a:t>Aludjak </a:t>
            </a:r>
            <a:r>
              <a:rPr lang="hu-HU" i="1" dirty="0"/>
              <a:t>egyet, vagy sétálni menjek, vagy esetleg elolvassam a mai </a:t>
            </a:r>
            <a:r>
              <a:rPr lang="hu-HU" i="1" dirty="0" smtClean="0"/>
              <a:t>újságot</a:t>
            </a:r>
            <a:r>
              <a:rPr lang="hu-HU" i="1" dirty="0"/>
              <a:t>?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9641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 következtető utótagú mellérendelés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589864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 </a:t>
            </a:r>
            <a:r>
              <a:rPr lang="hu-HU" dirty="0" smtClean="0"/>
              <a:t>Zárt </a:t>
            </a:r>
            <a:r>
              <a:rPr lang="hu-HU" dirty="0"/>
              <a:t>tagú mellérendelés, azaz mindig kéttagú mondatösszetétel.</a:t>
            </a:r>
          </a:p>
          <a:p>
            <a:pPr lvl="0"/>
            <a:r>
              <a:rPr lang="hu-HU" dirty="0"/>
              <a:t>A második tagmondat, a következtető utótag az első tagmondatban kifejtettek következményét fejezi ki.</a:t>
            </a:r>
          </a:p>
          <a:p>
            <a:pPr lvl="0"/>
            <a:r>
              <a:rPr lang="hu-HU" dirty="0"/>
              <a:t>A két tagmondat között tehát ok-okozati viszony van: az első tartalmazza az okot, a második az okozatot.</a:t>
            </a:r>
          </a:p>
          <a:p>
            <a:pPr lvl="0"/>
            <a:r>
              <a:rPr lang="hu-HU" dirty="0"/>
              <a:t>A tagmondatok az előbb leírtak miatt sem cserélhetők fel egymással.</a:t>
            </a:r>
          </a:p>
          <a:p>
            <a:pPr lvl="0"/>
            <a:r>
              <a:rPr lang="hu-HU" dirty="0"/>
              <a:t>Kötőszavai: </a:t>
            </a:r>
            <a:r>
              <a:rPr lang="hu-HU" i="1" dirty="0"/>
              <a:t>ezért, így, tehát, ennélfogva, következésképpen, úgyhogy </a:t>
            </a:r>
            <a:r>
              <a:rPr lang="hu-HU" dirty="0"/>
              <a:t>(</a:t>
            </a:r>
            <a:r>
              <a:rPr lang="hu-HU" i="1" dirty="0"/>
              <a:t>Szeretnék ma még néhány dologgal foglalkozni, ezért hamarosan be kell fejeznem a munkát</a:t>
            </a:r>
            <a:r>
              <a:rPr lang="hu-HU" dirty="0" smtClean="0"/>
              <a:t>.).</a:t>
            </a:r>
          </a:p>
          <a:p>
            <a:pPr lvl="0"/>
            <a:r>
              <a:rPr lang="hu-HU" dirty="0" smtClean="0"/>
              <a:t>De </a:t>
            </a:r>
            <a:r>
              <a:rPr lang="hu-HU" dirty="0"/>
              <a:t>előfordulhat kötőszónélküli következtető mellérendelés is (</a:t>
            </a:r>
            <a:r>
              <a:rPr lang="hu-HU" i="1" dirty="0"/>
              <a:t>Lift nem volt, </a:t>
            </a:r>
            <a:r>
              <a:rPr lang="hu-HU" i="1" dirty="0" smtClean="0"/>
              <a:t>gyalog </a:t>
            </a:r>
            <a:r>
              <a:rPr lang="hu-HU" i="1" dirty="0"/>
              <a:t>kellett menni.</a:t>
            </a:r>
            <a:r>
              <a:rPr lang="hu-HU" dirty="0"/>
              <a:t>).</a:t>
            </a:r>
          </a:p>
          <a:p>
            <a:pPr lvl="0"/>
            <a:r>
              <a:rPr lang="hu-HU" dirty="0"/>
              <a:t>Nem összetévesztendő ez a fajta mellérendelés a következményes jelentéstartalmú </a:t>
            </a:r>
            <a:r>
              <a:rPr lang="hu-HU" dirty="0" smtClean="0"/>
              <a:t>alárendeléssel!!!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756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A magyarázó utótagú mellérendelés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hu-HU" dirty="0" smtClean="0"/>
              <a:t>Ez </a:t>
            </a:r>
            <a:r>
              <a:rPr lang="hu-HU" dirty="0"/>
              <a:t>esetben a második tagmondat, a magyarázó utótag az első tagmondatban foglaltak magyarázatát adja.</a:t>
            </a:r>
          </a:p>
          <a:p>
            <a:pPr marL="0" lvl="0" indent="0">
              <a:buNone/>
            </a:pPr>
            <a:r>
              <a:rPr lang="hu-HU" dirty="0"/>
              <a:t>Két alapvetően eltérő típusa van:</a:t>
            </a:r>
          </a:p>
          <a:p>
            <a:r>
              <a:rPr lang="hu-HU" dirty="0" smtClean="0"/>
              <a:t>Az </a:t>
            </a:r>
            <a:r>
              <a:rPr lang="hu-HU" dirty="0" err="1"/>
              <a:t>okadó</a:t>
            </a:r>
            <a:r>
              <a:rPr lang="hu-HU" dirty="0"/>
              <a:t> magyarázó </a:t>
            </a:r>
            <a:r>
              <a:rPr lang="hu-HU" dirty="0" smtClean="0"/>
              <a:t>viszony: 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magyarázó utótag okát, magyarázatát adja az első </a:t>
            </a:r>
            <a:r>
              <a:rPr lang="hu-HU" dirty="0" smtClean="0"/>
              <a:t>	tagmondatban </a:t>
            </a:r>
            <a:r>
              <a:rPr lang="hu-HU" dirty="0"/>
              <a:t>foglaltaknak.</a:t>
            </a:r>
          </a:p>
          <a:p>
            <a:pPr lvl="1"/>
            <a:r>
              <a:rPr lang="hu-HU" dirty="0"/>
              <a:t>Itt előbb szerepel az okozat, majd az ok (Kabát nélkül járnak az emberek, ugyanis jó idő van.).</a:t>
            </a:r>
          </a:p>
          <a:p>
            <a:pPr lvl="1"/>
            <a:r>
              <a:rPr lang="hu-HU" dirty="0"/>
              <a:t>Kötőszavai: ugyanis, tudniillik, hiszen, úgyis, úgyse. De anélkül is előfordulhat (Mindig segített a testvéreinek, nagyon szerette őket.).</a:t>
            </a:r>
          </a:p>
          <a:p>
            <a:pPr lvl="1"/>
            <a:r>
              <a:rPr lang="hu-HU" dirty="0"/>
              <a:t>Közel áll az okhatározói alárendeléshez, de szintén nem összekeverendő azzal. Az okhatározói alárendelés a főmondat egyik mondatrészét fejti ki mellékmondat formájában; ráadásul tagmondatainak sorrendje megváltoztatható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469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Mondatátszövődés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Horváth példái:</a:t>
            </a:r>
          </a:p>
          <a:p>
            <a:r>
              <a:rPr lang="hu-HU" i="1" dirty="0" smtClean="0"/>
              <a:t>Amit fegyelmezetten végre kell, hogy hajtson.</a:t>
            </a:r>
          </a:p>
          <a:p>
            <a:r>
              <a:rPr lang="hu-HU" i="1" dirty="0" smtClean="0"/>
              <a:t>Ezek a lakások biztos, hogy drágábbak lesznek.</a:t>
            </a:r>
          </a:p>
          <a:p>
            <a:r>
              <a:rPr lang="hu-HU" i="1" dirty="0" smtClean="0"/>
              <a:t>Itt azt hiszem, ebben volt az alapvető hiba.</a:t>
            </a:r>
          </a:p>
          <a:p>
            <a:r>
              <a:rPr lang="hu-HU" i="1" dirty="0" smtClean="0"/>
              <a:t>Itt az az igazság, hogy…</a:t>
            </a:r>
          </a:p>
          <a:p>
            <a:r>
              <a:rPr lang="hu-HU" i="1" dirty="0" smtClean="0"/>
              <a:t>Ezt is kérjük meg, hogy adják be</a:t>
            </a:r>
          </a:p>
          <a:p>
            <a:r>
              <a:rPr lang="hu-HU" i="1" dirty="0" smtClean="0"/>
              <a:t>Ilyen értelemben tehát azt hiszem, hogy számíthatunk rá</a:t>
            </a:r>
          </a:p>
          <a:p>
            <a:r>
              <a:rPr lang="hu-HU" i="1" dirty="0" smtClean="0"/>
              <a:t>Ezzel azt hiszem, lejáratta magát.</a:t>
            </a:r>
          </a:p>
          <a:p>
            <a:r>
              <a:rPr lang="hu-HU" i="1" dirty="0" err="1" smtClean="0"/>
              <a:t>Navracsics</a:t>
            </a:r>
            <a:r>
              <a:rPr lang="hu-HU" i="1" dirty="0" smtClean="0"/>
              <a:t> kell, hogy eljátssza a szerepet.</a:t>
            </a:r>
          </a:p>
          <a:p>
            <a:r>
              <a:rPr lang="hu-HU" i="1" dirty="0" smtClean="0"/>
              <a:t>Az elmúlt 40 évben nem tudok olyan dolgot mondani, ami ne változott volna meg.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9078609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magyarázó utótagú mellérendelés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kifejtő, helyreigazító magyarázó viszony:</a:t>
            </a:r>
          </a:p>
          <a:p>
            <a:pPr lvl="1"/>
            <a:r>
              <a:rPr lang="hu-HU" dirty="0"/>
              <a:t>A két tagmondat között itt nincs ok-okozati viszony.</a:t>
            </a:r>
          </a:p>
          <a:p>
            <a:pPr lvl="1"/>
            <a:r>
              <a:rPr lang="hu-HU" dirty="0"/>
              <a:t>A második tagmondat csupán más szavakkal fejezi ki az előtagban foglaltakat, esetleg pontosabbá teszi, helyesbíti, helyreigazítja őket (Zsófi azonnal abbahagyta a hegedülést, azaz becsukta a kottát.).</a:t>
            </a:r>
          </a:p>
          <a:p>
            <a:pPr lvl="1"/>
            <a:r>
              <a:rPr lang="hu-HU" dirty="0"/>
              <a:t>Jellemző kötőszói: azaz, azazhogy, vagyis, mégpedig, illetve, illetőleg, tehát. De kötőszó nélkül is előfordulhat (Már nagyocska gyerek voltam, lehettem </a:t>
            </a:r>
            <a:r>
              <a:rPr lang="hu-HU" dirty="0" smtClean="0"/>
              <a:t>vagy négyéves).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5773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Különbségek a mellérendelő szintagmákhoz képest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Összefoglaló és megosztó kapcsolatos viszony: külön típus</a:t>
            </a:r>
          </a:p>
          <a:p>
            <a:r>
              <a:rPr lang="hu-HU" dirty="0" smtClean="0"/>
              <a:t>A magyarázó viszonynak csak két alfaja van, a kifejtő és a helyreigazító egy kategóriába került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817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Mondatátszövődés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Horváth Krisztina 2013. </a:t>
            </a:r>
            <a:r>
              <a:rPr lang="hu-HU" dirty="0"/>
              <a:t>A </a:t>
            </a:r>
            <a:r>
              <a:rPr lang="hu-HU" dirty="0" smtClean="0"/>
              <a:t>mondatátszövődés jelenségének </a:t>
            </a:r>
            <a:r>
              <a:rPr lang="hu-HU" dirty="0"/>
              <a:t>gyakorisága a mai magyar nyelvben </a:t>
            </a:r>
            <a:r>
              <a:rPr lang="hu-HU" dirty="0" smtClean="0"/>
              <a:t> –</a:t>
            </a:r>
            <a:r>
              <a:rPr lang="hu-HU" dirty="0"/>
              <a:t> </a:t>
            </a:r>
            <a:r>
              <a:rPr lang="hu-HU" dirty="0" smtClean="0"/>
              <a:t>Egy </a:t>
            </a:r>
            <a:r>
              <a:rPr lang="hu-HU" dirty="0"/>
              <a:t>tévhit (?) </a:t>
            </a:r>
            <a:r>
              <a:rPr lang="hu-HU" dirty="0" smtClean="0"/>
              <a:t>felderítése </a:t>
            </a:r>
            <a:r>
              <a:rPr lang="hu-HU" dirty="0"/>
              <a:t>korpusz alapján</a:t>
            </a:r>
          </a:p>
          <a:p>
            <a:pPr marL="0" indent="0">
              <a:buNone/>
            </a:pPr>
            <a:r>
              <a:rPr lang="hu-HU" dirty="0" smtClean="0">
                <a:hlinkClick r:id="rId2"/>
              </a:rPr>
              <a:t>http</a:t>
            </a:r>
            <a:r>
              <a:rPr lang="hu-HU" dirty="0">
                <a:hlinkClick r:id="rId2"/>
              </a:rPr>
              <a:t>://linguistics.elte.hu/studies/fuk/fuk12</a:t>
            </a:r>
            <a:r>
              <a:rPr lang="hu-HU" dirty="0" smtClean="0">
                <a:hlinkClick r:id="rId2"/>
              </a:rPr>
              <a:t>/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Milyen a MÁ aránya az írott és a beszélt nyelvben?</a:t>
            </a:r>
          </a:p>
          <a:p>
            <a:pPr marL="0" indent="0">
              <a:buNone/>
            </a:pPr>
            <a:r>
              <a:rPr lang="hu-HU" dirty="0" smtClean="0"/>
              <a:t>Korpusz: 8955 tagmondat, beszélt nyelvi gyűjtemény, iskolai tanórák anyaga, kerekasztal-beszélgetések (csak a szervesen kapcsolódó tagmondatokat nézte, a szervetleneket nem)</a:t>
            </a:r>
          </a:p>
          <a:p>
            <a:r>
              <a:rPr lang="hu-HU" dirty="0" smtClean="0"/>
              <a:t>Simonyi 1882-ben már leírta: a mm. kettéválása, s a levált rész a főmondat igéje elé kerül.</a:t>
            </a:r>
          </a:p>
          <a:p>
            <a:r>
              <a:rPr lang="hu-HU" dirty="0" smtClean="0"/>
              <a:t>Zolnai 1924: néven nevezi, az egyes mondatok különös elhelyezkedése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307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Mondatátszövődés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Mi a különbség a beékelődés, közbeékelés és a MÁ között? Ugyanaz vagy nem?</a:t>
            </a:r>
          </a:p>
          <a:p>
            <a:pPr lvl="1"/>
            <a:r>
              <a:rPr lang="hu-HU" dirty="0" smtClean="0"/>
              <a:t>Ez bonyolultabb fajta : mm1 + főm + mm2 – de beleszövődik a két mondat egymásba</a:t>
            </a:r>
          </a:p>
          <a:p>
            <a:pPr lvl="1"/>
            <a:r>
              <a:rPr lang="hu-HU" dirty="0" smtClean="0"/>
              <a:t>Nem mondatátszövődéses közbeékelés (1. típus): ugyanez a képlet, de nem így szakad szét a mm.: </a:t>
            </a:r>
            <a:r>
              <a:rPr lang="hu-HU" i="1" dirty="0" smtClean="0"/>
              <a:t>Nagy </a:t>
            </a:r>
            <a:r>
              <a:rPr lang="hu-HU" i="1" dirty="0"/>
              <a:t>énekmondásnak, tudom, mi az ára.</a:t>
            </a:r>
            <a:r>
              <a:rPr lang="hu-HU" dirty="0"/>
              <a:t> (Ady Endre)</a:t>
            </a:r>
            <a:endParaRPr lang="hu-HU" dirty="0" smtClean="0"/>
          </a:p>
          <a:p>
            <a:pPr marL="393192" lvl="1" indent="0">
              <a:buNone/>
            </a:pPr>
            <a:r>
              <a:rPr lang="hu-HU" dirty="0"/>
              <a:t>	</a:t>
            </a:r>
            <a:r>
              <a:rPr lang="hu-HU" dirty="0" smtClean="0"/>
              <a:t>NEM TIPIKUS!!! Van, aki ezt is </a:t>
            </a:r>
            <a:r>
              <a:rPr lang="hu-HU" dirty="0" err="1" smtClean="0"/>
              <a:t>MÁ-nak</a:t>
            </a:r>
            <a:r>
              <a:rPr lang="hu-HU" dirty="0" smtClean="0"/>
              <a:t> veszi</a:t>
            </a:r>
            <a:endParaRPr lang="hu-HU" dirty="0"/>
          </a:p>
          <a:p>
            <a:pPr marL="393192" lvl="1" indent="0">
              <a:buNone/>
            </a:pPr>
            <a:r>
              <a:rPr lang="hu-HU" dirty="0" smtClean="0"/>
              <a:t>(2. típus, ha a főmondat szakad szét, ez tipikus)</a:t>
            </a:r>
            <a:endParaRPr lang="hu-HU" dirty="0"/>
          </a:p>
          <a:p>
            <a:pPr marL="393192" lvl="1" indent="0">
              <a:buNone/>
            </a:pPr>
            <a:endParaRPr lang="hu-HU" dirty="0" smtClean="0"/>
          </a:p>
          <a:p>
            <a:pPr marL="393192" lvl="1" indent="0">
              <a:buNone/>
            </a:pPr>
            <a:r>
              <a:rPr lang="hu-HU" dirty="0"/>
              <a:t>Kiss Jenő 1982: a közlésben fontos, új tartalmi mozzanat kerül előre</a:t>
            </a:r>
          </a:p>
          <a:p>
            <a:pPr marL="393192" lvl="1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13033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Létrejöttének oka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Zolnai 1926, </a:t>
            </a:r>
            <a:r>
              <a:rPr lang="hu-HU" dirty="0" err="1" smtClean="0"/>
              <a:t>Wacha</a:t>
            </a:r>
            <a:r>
              <a:rPr lang="hu-HU" dirty="0" smtClean="0"/>
              <a:t> 1995: a több mondategységen átívelő téma vagy fókuszbeli elem (mint lényegi információ) a közlés elejére kerüljön, mert a figyelem oda irányul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Az élőbeszédre jellemzőbb, de írásban is előfordul (</a:t>
            </a:r>
            <a:r>
              <a:rPr lang="hu-HU" dirty="0" err="1" smtClean="0"/>
              <a:t>Lanstyák</a:t>
            </a:r>
            <a:r>
              <a:rPr lang="hu-HU" dirty="0" smtClean="0"/>
              <a:t> 2009). </a:t>
            </a:r>
          </a:p>
          <a:p>
            <a:pPr marL="0" indent="0">
              <a:buNone/>
            </a:pPr>
            <a:r>
              <a:rPr lang="hu-HU" dirty="0" smtClean="0"/>
              <a:t>0-4% körül van mindkettőben (Horváth 2013) (szerintem azért a kb. 9000 szónyi korpuszok esetében az 50 és a 3 előfordulás nagyságrendnyi különbség – de H. szerint 1%-ig vehető mintavételi hibaszázaléknak az eredmény)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kettős állítmány is ide tartozik (</a:t>
            </a:r>
            <a:r>
              <a:rPr lang="hu-HU" i="1" dirty="0" smtClean="0"/>
              <a:t>el kell mondjam ~ el kell, hogy mondjam</a:t>
            </a:r>
            <a:r>
              <a:rPr lang="hu-HU" dirty="0" smtClean="0"/>
              <a:t>)?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045508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Mondatátszövődés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8965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2700" dirty="0" smtClean="0"/>
              <a:t>Tipikus bizonyos igék mellett (de van sok kivétel is):</a:t>
            </a:r>
          </a:p>
          <a:p>
            <a:pPr marL="0" indent="0">
              <a:buNone/>
            </a:pPr>
            <a:r>
              <a:rPr lang="hu-HU" sz="2700" i="1" dirty="0"/>
              <a:t>a</a:t>
            </a:r>
            <a:r>
              <a:rPr lang="hu-HU" sz="2700" i="1" dirty="0" smtClean="0"/>
              <a:t>kar, mond, tud, szeret, </a:t>
            </a:r>
            <a:r>
              <a:rPr lang="hu-HU" sz="2700" i="1" dirty="0"/>
              <a:t>gondol, hisz, emlékszik, kér</a:t>
            </a:r>
            <a:r>
              <a:rPr lang="hu-HU" sz="2700" i="1" dirty="0" smtClean="0"/>
              <a:t> </a:t>
            </a:r>
          </a:p>
          <a:p>
            <a:pPr marL="0" indent="0">
              <a:buNone/>
            </a:pPr>
            <a:r>
              <a:rPr lang="hu-HU" sz="2700" b="1" i="1" dirty="0" smtClean="0"/>
              <a:t>kell, lehet, biztos</a:t>
            </a:r>
            <a:r>
              <a:rPr lang="hu-HU" sz="2700" i="1" dirty="0" smtClean="0"/>
              <a:t>, </a:t>
            </a:r>
            <a:r>
              <a:rPr lang="hu-HU" sz="2700" b="1" i="1" dirty="0" smtClean="0"/>
              <a:t>jó,</a:t>
            </a:r>
            <a:r>
              <a:rPr lang="hu-HU" sz="2700" i="1" dirty="0" smtClean="0"/>
              <a:t> </a:t>
            </a:r>
          </a:p>
          <a:p>
            <a:pPr marL="0" indent="0">
              <a:buNone/>
            </a:pPr>
            <a:r>
              <a:rPr lang="hu-HU" sz="2700" dirty="0" smtClean="0"/>
              <a:t>Elméleti megoldások:</a:t>
            </a:r>
          </a:p>
          <a:p>
            <a:r>
              <a:rPr lang="hu-HU" sz="2700" dirty="0" err="1" smtClean="0"/>
              <a:t>Haader</a:t>
            </a:r>
            <a:r>
              <a:rPr lang="hu-HU" sz="2700" dirty="0" smtClean="0"/>
              <a:t> (2003): a mellékmondat témája a főmondat témájába szövődik vagy a mellékmondat fókusza kerül át a főmondat fókuszának pozíciójába, nem kezdődik új hangszakasz:</a:t>
            </a:r>
          </a:p>
          <a:p>
            <a:pPr marL="0" indent="0">
              <a:buNone/>
            </a:pPr>
            <a:r>
              <a:rPr lang="hu-HU" sz="2700" i="1" dirty="0" smtClean="0"/>
              <a:t>	Hallottam, hogy szegény Kata megbetegedett.</a:t>
            </a:r>
          </a:p>
          <a:p>
            <a:pPr marL="0" indent="0">
              <a:buNone/>
            </a:pPr>
            <a:r>
              <a:rPr lang="hu-HU" sz="2700" i="1" dirty="0"/>
              <a:t>	</a:t>
            </a:r>
            <a:r>
              <a:rPr lang="hu-HU" sz="2700" i="1" dirty="0" smtClean="0"/>
              <a:t>Szegény Katát hallottam, hogy megbetegedett.</a:t>
            </a:r>
          </a:p>
          <a:p>
            <a:pPr marL="0" indent="0">
              <a:buNone/>
            </a:pPr>
            <a:r>
              <a:rPr lang="hu-HU" sz="2700" i="1" dirty="0"/>
              <a:t>	</a:t>
            </a:r>
            <a:r>
              <a:rPr lang="hu-HU" sz="2700" i="1" dirty="0" smtClean="0"/>
              <a:t>Mit akarsz, hogy ide üljek?</a:t>
            </a:r>
          </a:p>
          <a:p>
            <a:pPr marL="0" indent="0">
              <a:buNone/>
            </a:pPr>
            <a:r>
              <a:rPr lang="hu-HU" sz="2700" i="1" dirty="0" smtClean="0"/>
              <a:t>	Ide akarod, hogy üljek?</a:t>
            </a:r>
          </a:p>
          <a:p>
            <a:pPr marL="0" indent="0">
              <a:buNone/>
            </a:pPr>
            <a:r>
              <a:rPr lang="hu-HU" sz="2700" i="1" dirty="0"/>
              <a:t>	</a:t>
            </a:r>
            <a:r>
              <a:rPr lang="hu-HU" sz="2700" i="1" dirty="0" smtClean="0"/>
              <a:t>Kell, hogy kimossam a függönyt?</a:t>
            </a:r>
          </a:p>
          <a:p>
            <a:pPr marL="0" indent="0">
              <a:buNone/>
            </a:pPr>
            <a:r>
              <a:rPr lang="hu-HU" sz="2700" i="1" dirty="0"/>
              <a:t>	</a:t>
            </a:r>
            <a:r>
              <a:rPr lang="hu-HU" sz="2700" i="1" dirty="0" smtClean="0"/>
              <a:t>Ki kell, hogy mossam a függönyt?</a:t>
            </a:r>
          </a:p>
          <a:p>
            <a:pPr marL="0" indent="0">
              <a:buNone/>
            </a:pPr>
            <a:r>
              <a:rPr lang="hu-HU" sz="2700" dirty="0" smtClean="0"/>
              <a:t>Feltételei: </a:t>
            </a:r>
          </a:p>
          <a:p>
            <a:r>
              <a:rPr lang="hu-HU" sz="2700" dirty="0" smtClean="0"/>
              <a:t>Főmondat – mellékmondat sorrend</a:t>
            </a:r>
          </a:p>
          <a:p>
            <a:r>
              <a:rPr lang="hu-HU" sz="2700" dirty="0" smtClean="0"/>
              <a:t>Alanyi, tárgyi vagy kötött H-i alárendelés (</a:t>
            </a:r>
            <a:r>
              <a:rPr lang="hu-HU" sz="2700" dirty="0" err="1" smtClean="0"/>
              <a:t>Haader</a:t>
            </a:r>
            <a:r>
              <a:rPr lang="hu-HU" sz="2700" dirty="0" smtClean="0"/>
              <a:t>), van jelzős is (Horváth)</a:t>
            </a:r>
          </a:p>
          <a:p>
            <a:pPr marL="0" indent="0">
              <a:buNone/>
            </a:pPr>
            <a:endParaRPr lang="hu-HU" i="1" dirty="0" smtClean="0"/>
          </a:p>
        </p:txBody>
      </p:sp>
    </p:spTree>
    <p:extLst>
      <p:ext uri="{BB962C8B-B14F-4D97-AF65-F5344CB8AC3E}">
        <p14:creationId xmlns:p14="http://schemas.microsoft.com/office/powerpoint/2010/main" val="141023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Mondatátszövődés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É. Kiss </a:t>
            </a:r>
            <a:r>
              <a:rPr lang="hu-HU" dirty="0" smtClean="0"/>
              <a:t>(1998, 2003</a:t>
            </a:r>
            <a:r>
              <a:rPr lang="hu-HU" dirty="0"/>
              <a:t>): </a:t>
            </a:r>
            <a:r>
              <a:rPr lang="hu-HU" dirty="0" smtClean="0"/>
              <a:t>fókusz-, kvantorkiemelés, </a:t>
            </a:r>
            <a:r>
              <a:rPr lang="hu-HU" dirty="0" err="1" smtClean="0"/>
              <a:t>topikalizáció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1. </a:t>
            </a:r>
            <a:r>
              <a:rPr lang="hu-HU" dirty="0" err="1" smtClean="0"/>
              <a:t>operátorkiemelés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2. lazább, távolsági </a:t>
            </a:r>
            <a:r>
              <a:rPr lang="hu-HU" dirty="0" err="1" smtClean="0"/>
              <a:t>topikalizáció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smtClean="0"/>
              <a:t>A kiemelt rész…</a:t>
            </a:r>
          </a:p>
          <a:p>
            <a:pPr marL="514350" indent="-514350">
              <a:buAutoNum type="alphaLcParenR"/>
            </a:pPr>
            <a:r>
              <a:rPr lang="hu-HU" dirty="0"/>
              <a:t>s</a:t>
            </a:r>
            <a:r>
              <a:rPr lang="hu-HU" dirty="0" smtClean="0"/>
              <a:t>zinte mindig megelőzi a főmondatot</a:t>
            </a:r>
          </a:p>
          <a:p>
            <a:pPr marL="0" indent="0">
              <a:buNone/>
            </a:pPr>
            <a:r>
              <a:rPr lang="hu-HU" i="1" dirty="0" smtClean="0"/>
              <a:t>	A Ferit akarod, hogy elhívjam?</a:t>
            </a:r>
          </a:p>
          <a:p>
            <a:pPr marL="514350" indent="-514350">
              <a:buAutoNum type="alphaLcParenR"/>
            </a:pPr>
            <a:r>
              <a:rPr lang="hu-HU" dirty="0"/>
              <a:t>k</a:t>
            </a:r>
            <a:r>
              <a:rPr lang="hu-HU" dirty="0" smtClean="0"/>
              <a:t>övetheti is, de akkor a mellékmondat kötőszava előtt áll: </a:t>
            </a:r>
          </a:p>
          <a:p>
            <a:pPr marL="0" indent="0">
              <a:buNone/>
            </a:pPr>
            <a:r>
              <a:rPr lang="hu-HU" i="1" dirty="0" smtClean="0"/>
              <a:t>	Akarod a Ferit, hogy elhívjam?</a:t>
            </a:r>
            <a:endParaRPr lang="hu-HU" i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0145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Mondatátszövődés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Szépirodalmi példák </a:t>
            </a:r>
          </a:p>
          <a:p>
            <a:pPr marL="0" indent="0">
              <a:buNone/>
            </a:pPr>
            <a:r>
              <a:rPr lang="hu-HU" dirty="0"/>
              <a:t>(http://</a:t>
            </a:r>
            <a:r>
              <a:rPr lang="hu-HU" dirty="0" smtClean="0"/>
              <a:t>www.kmf.uz.ua/hun114/images/konyvek/Kotyuk_Istvan_Mondattani_elemzesek.pdf)</a:t>
            </a:r>
          </a:p>
          <a:p>
            <a:pPr marL="0" indent="0">
              <a:buNone/>
            </a:pPr>
            <a:r>
              <a:rPr lang="hu-HU" i="1" dirty="0" smtClean="0"/>
              <a:t>Házamról jobb, ha </a:t>
            </a:r>
            <a:r>
              <a:rPr lang="hu-HU" i="1" dirty="0" err="1" smtClean="0"/>
              <a:t>elhurcolkodol</a:t>
            </a:r>
            <a:r>
              <a:rPr lang="hu-HU" i="1" dirty="0" smtClean="0"/>
              <a:t>. </a:t>
            </a:r>
            <a:r>
              <a:rPr lang="hu-HU" dirty="0" smtClean="0"/>
              <a:t>(Tompa Mihály)</a:t>
            </a:r>
          </a:p>
          <a:p>
            <a:pPr marL="0" indent="0">
              <a:buNone/>
            </a:pPr>
            <a:r>
              <a:rPr lang="hu-HU" i="1" dirty="0" smtClean="0"/>
              <a:t>A lázadó legjobb, ha megadja magát. </a:t>
            </a:r>
            <a:r>
              <a:rPr lang="hu-HU" dirty="0" smtClean="0"/>
              <a:t>(Németh László)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264134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1726</Words>
  <Application>Microsoft Office PowerPoint</Application>
  <PresentationFormat>Diavetítés a képernyőre (4:3 oldalarány)</PresentationFormat>
  <Paragraphs>287</Paragraphs>
  <Slides>31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2" baseType="lpstr">
      <vt:lpstr>Áramlás</vt:lpstr>
      <vt:lpstr>Mondattan 10.</vt:lpstr>
      <vt:lpstr>Mondatátszövődés</vt:lpstr>
      <vt:lpstr>Mondatátszövődés</vt:lpstr>
      <vt:lpstr>Mondatátszövődés</vt:lpstr>
      <vt:lpstr>Mondatátszövődés</vt:lpstr>
      <vt:lpstr>Létrejöttének oka</vt:lpstr>
      <vt:lpstr>Mondatátszövődés</vt:lpstr>
      <vt:lpstr>Mondatátszövődés</vt:lpstr>
      <vt:lpstr>Mondatátszövődés</vt:lpstr>
      <vt:lpstr>Ragátszövődés</vt:lpstr>
      <vt:lpstr>Ragátszövődés </vt:lpstr>
      <vt:lpstr>A ragátszövődés sémája</vt:lpstr>
      <vt:lpstr>Mellérendelő összetett mondatok</vt:lpstr>
      <vt:lpstr>Kötőszók</vt:lpstr>
      <vt:lpstr>Kötőszók</vt:lpstr>
      <vt:lpstr>Kötőszóval vagy anélkül</vt:lpstr>
      <vt:lpstr>Zárt és nyílt szerkezetbeli kötőszók</vt:lpstr>
      <vt:lpstr>Zárt és nyílt szerkezetbeli kötőszók</vt:lpstr>
      <vt:lpstr>Tipikus és nem tipikus mellérendelő viszonyok</vt:lpstr>
      <vt:lpstr>Még egyszer az ellipszisről</vt:lpstr>
      <vt:lpstr>PowerPoint bemutató</vt:lpstr>
      <vt:lpstr>PowerPoint bemutató</vt:lpstr>
      <vt:lpstr>PowerPoint bemutató</vt:lpstr>
      <vt:lpstr>PowerPoint bemutató</vt:lpstr>
      <vt:lpstr>PowerPoint bemutató</vt:lpstr>
      <vt:lpstr>Választó mellérendelés</vt:lpstr>
      <vt:lpstr>Választó mellérendelés</vt:lpstr>
      <vt:lpstr>A következtető utótagú mellérendelés</vt:lpstr>
      <vt:lpstr>A magyarázó utótagú mellérendelés</vt:lpstr>
      <vt:lpstr>A magyarázó utótagú mellérendelés</vt:lpstr>
      <vt:lpstr>Különbségek a mellérendelő szintagmákhoz képest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Mondattan 10.</dc:title>
  <dc:creator>Dér Csilla</dc:creator>
  <cp:lastModifiedBy>Dér Csilla</cp:lastModifiedBy>
  <cp:revision>150</cp:revision>
  <dcterms:created xsi:type="dcterms:W3CDTF">2015-05-06T08:18:53Z</dcterms:created>
  <dcterms:modified xsi:type="dcterms:W3CDTF">2015-05-06T11:41:44Z</dcterms:modified>
</cp:coreProperties>
</file>